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221"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7A847CFC-816F-41D0-AAC0-9BF4FEBC753E}" type="datetimeFigureOut">
              <a:rPr lang="es-ES" smtClean="0"/>
              <a:t>10/10/2025</a:t>
            </a:fld>
            <a:endParaRPr lang="es-ES"/>
          </a:p>
        </p:txBody>
      </p:sp>
      <p:sp>
        <p:nvSpPr>
          <p:cNvPr id="17" name="16 Marcador de pie de página"/>
          <p:cNvSpPr>
            <a:spLocks noGrp="1"/>
          </p:cNvSpPr>
          <p:nvPr>
            <p:ph type="ftr" sz="quarter" idx="11"/>
          </p:nvPr>
        </p:nvSpPr>
        <p:spPr/>
        <p:txBody>
          <a:bodyPr/>
          <a:lstStyle/>
          <a:p>
            <a:endParaRPr lang="es-ES"/>
          </a:p>
        </p:txBody>
      </p:sp>
      <p:sp>
        <p:nvSpPr>
          <p:cNvPr id="7" name="6 Conector recto"/>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32FADFE-3B8F-471C-ABF0-DBC7717ECBBC}" type="slidenum">
              <a:rPr lang="es-ES" smtClean="0"/>
              <a:t>‹Nº›</a:t>
            </a:fld>
            <a:endParaRPr lang="es-ES"/>
          </a:p>
        </p:txBody>
      </p:sp>
      <p:sp>
        <p:nvSpPr>
          <p:cNvPr id="8" name="7 Título"/>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10/10/2025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Elipse"/>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6915912" y="3009901"/>
            <a:ext cx="457200" cy="441325"/>
          </a:xfrm>
        </p:spPr>
        <p:txBody>
          <a:bodyPr/>
          <a:lstStyle/>
          <a:p>
            <a:fld id="{132FADFE-3B8F-471C-ABF0-DBC7717ECBBC}" type="slidenum">
              <a:rPr lang="es-ES" smtClean="0"/>
              <a:t>‹Nº›</a:t>
            </a:fld>
            <a:endParaRPr lang="es-ES"/>
          </a:p>
        </p:txBody>
      </p:sp>
      <p:sp>
        <p:nvSpPr>
          <p:cNvPr id="3" name="2 Marcador de texto vertical"/>
          <p:cNvSpPr>
            <a:spLocks noGrp="1"/>
          </p:cNvSpPr>
          <p:nvPr>
            <p:ph type="body" orient="vert" idx="1"/>
          </p:nvPr>
        </p:nvSpPr>
        <p:spPr>
          <a:xfrm>
            <a:off x="304800" y="304800"/>
            <a:ext cx="6553200" cy="582136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10/10/2025</a:t>
            </a:fld>
            <a:endParaRPr lang="es-ES"/>
          </a:p>
        </p:txBody>
      </p:sp>
      <p:sp>
        <p:nvSpPr>
          <p:cNvPr id="5" name="4 Marcador de pie de página"/>
          <p:cNvSpPr>
            <a:spLocks noGrp="1"/>
          </p:cNvSpPr>
          <p:nvPr>
            <p:ph type="ftr" sz="quarter" idx="11"/>
          </p:nvPr>
        </p:nvSpPr>
        <p:spPr/>
        <p:txBody>
          <a:bodyPr/>
          <a:lstStyle/>
          <a:p>
            <a:endParaRPr lang="es-ES"/>
          </a:p>
        </p:txBody>
      </p:sp>
      <p:sp>
        <p:nvSpPr>
          <p:cNvPr id="2" name="1 Título vertical"/>
          <p:cNvSpPr>
            <a:spLocks noGrp="1"/>
          </p:cNvSpPr>
          <p:nvPr>
            <p:ph type="title" orient="vert"/>
          </p:nvPr>
        </p:nvSpPr>
        <p:spPr>
          <a:xfrm>
            <a:off x="7391400" y="304801"/>
            <a:ext cx="1447800" cy="5851525"/>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10/10/2025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a:xfrm>
            <a:off x="4361688" y="1026372"/>
            <a:ext cx="457200" cy="441325"/>
          </a:xfrm>
        </p:spPr>
        <p:txBody>
          <a:bodyPr/>
          <a:lstStyle/>
          <a:p>
            <a:fld id="{132FADFE-3B8F-471C-ABF0-DBC7717ECBBC}" type="slidenum">
              <a:rPr lang="es-ES" smtClean="0"/>
              <a:t>‹Nº›</a:t>
            </a:fld>
            <a:endParaRPr lang="es-ES"/>
          </a:p>
        </p:txBody>
      </p:sp>
      <p:sp>
        <p:nvSpPr>
          <p:cNvPr id="8" name="7 Marcador de contenido"/>
          <p:cNvSpPr>
            <a:spLocks noGrp="1"/>
          </p:cNvSpPr>
          <p:nvPr>
            <p:ph sz="quarter" idx="1"/>
          </p:nvPr>
        </p:nvSpPr>
        <p:spPr>
          <a:xfrm>
            <a:off x="301752" y="1527048"/>
            <a:ext cx="850392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10/10/2025</a:t>
            </a:fld>
            <a:endParaRPr lang="es-ES"/>
          </a:p>
        </p:txBody>
      </p:sp>
      <p:sp>
        <p:nvSpPr>
          <p:cNvPr id="8" name="7 Conector recto"/>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32FADFE-3B8F-471C-ABF0-DBC7717ECBBC}" type="slidenum">
              <a:rPr lang="es-ES" smtClean="0"/>
              <a:t>‹Nº›</a:t>
            </a:fld>
            <a:endParaRPr lang="es-ES"/>
          </a:p>
        </p:txBody>
      </p:sp>
      <p:sp>
        <p:nvSpPr>
          <p:cNvPr id="2" name="1 Título"/>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758952"/>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6409944"/>
            <a:ext cx="3044952" cy="365760"/>
          </a:xfrm>
        </p:spPr>
        <p:txBody>
          <a:bodyPr/>
          <a:lstStyle/>
          <a:p>
            <a:fld id="{7A847CFC-816F-41D0-AAC0-9BF4FEBC753E}" type="datetimeFigureOut">
              <a:rPr lang="es-ES" smtClean="0"/>
              <a:t>10/10/2025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
        <p:nvSpPr>
          <p:cNvPr id="8" name="7 Conector recto"/>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7A847CFC-816F-41D0-AAC0-9BF4FEBC753E}" type="datetimeFigureOut">
              <a:rPr lang="es-ES" smtClean="0"/>
              <a:t>10/10/2025</a:t>
            </a:fld>
            <a:endParaRPr lang="es-ES"/>
          </a:p>
        </p:txBody>
      </p:sp>
      <p:sp>
        <p:nvSpPr>
          <p:cNvPr id="8" name="7 Marcador de pie de página"/>
          <p:cNvSpPr>
            <a:spLocks noGrp="1"/>
          </p:cNvSpPr>
          <p:nvPr>
            <p:ph type="ftr" sz="quarter" idx="11"/>
          </p:nvPr>
        </p:nvSpPr>
        <p:spPr>
          <a:xfrm>
            <a:off x="304800" y="6409944"/>
            <a:ext cx="3581400" cy="365760"/>
          </a:xfrm>
        </p:spPr>
        <p:txBody>
          <a:bodyPr/>
          <a:lstStyle/>
          <a:p>
            <a:endParaRPr lang="es-ES"/>
          </a:p>
        </p:txBody>
      </p:sp>
      <p:sp>
        <p:nvSpPr>
          <p:cNvPr id="15" name="14 Conector recto"/>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2471383"/>
            <a:ext cx="4041648" cy="381840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2471383"/>
            <a:ext cx="4038600" cy="382219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Marcador de número de diapositiva"/>
          <p:cNvSpPr>
            <a:spLocks noGrp="1"/>
          </p:cNvSpPr>
          <p:nvPr>
            <p:ph type="sldNum" sz="quarter" idx="12"/>
          </p:nvPr>
        </p:nvSpPr>
        <p:spPr>
          <a:xfrm>
            <a:off x="4343400" y="1042416"/>
            <a:ext cx="457200" cy="441325"/>
          </a:xfrm>
        </p:spPr>
        <p:txBody>
          <a:bodyPr/>
          <a:lstStyle>
            <a:lvl1pPr algn="ctr">
              <a:defRPr/>
            </a:lvl1pPr>
          </a:lstStyle>
          <a:p>
            <a:fld id="{132FADFE-3B8F-471C-ABF0-DBC7717ECBBC}" type="slidenum">
              <a:rPr lang="es-ES" smtClean="0"/>
              <a:t>‹Nº›</a:t>
            </a:fld>
            <a:endParaRPr lang="es-ES"/>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A847CFC-816F-41D0-AAC0-9BF4FEBC753E}" type="datetimeFigureOut">
              <a:rPr lang="es-ES" smtClean="0"/>
              <a:t>10/10/2025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a:xfrm>
            <a:off x="4343400" y="1036020"/>
            <a:ext cx="457200" cy="441325"/>
          </a:xfrm>
        </p:spPr>
        <p:txBody>
          <a:bodyPr/>
          <a:lstStyle/>
          <a:p>
            <a:fld id="{132FADFE-3B8F-471C-ABF0-DBC7717ECBBC}"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Rectángulo"/>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7A847CFC-816F-41D0-AAC0-9BF4FEBC753E}" type="datetimeFigureOut">
              <a:rPr lang="es-ES" smtClean="0"/>
              <a:t>10/10/2025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a:xfrm>
            <a:off x="4267200" y="6324600"/>
            <a:ext cx="609600" cy="441324"/>
          </a:xfrm>
        </p:spPr>
        <p:txBody>
          <a:bodyPr/>
          <a:lstStyle>
            <a:lvl1pPr>
              <a:defRPr>
                <a:solidFill>
                  <a:srgbClr val="FFFFFF"/>
                </a:solidFill>
              </a:defRPr>
            </a:lvl1pPr>
          </a:lstStyle>
          <a:p>
            <a:fld id="{132FADFE-3B8F-471C-ABF0-DBC7717ECBBC}"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Marcador de contenido"/>
          <p:cNvSpPr>
            <a:spLocks noGrp="1"/>
          </p:cNvSpPr>
          <p:nvPr>
            <p:ph sz="quarter" idx="1"/>
          </p:nvPr>
        </p:nvSpPr>
        <p:spPr>
          <a:xfrm>
            <a:off x="3124200" y="685800"/>
            <a:ext cx="5638800" cy="5410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132FADFE-3B8F-471C-ABF0-DBC7717ECBBC}" type="slidenum">
              <a:rPr lang="es-ES" smtClean="0"/>
              <a:t>‹Nº›</a:t>
            </a:fld>
            <a:endParaRPr lang="es-ES"/>
          </a:p>
        </p:txBody>
      </p:sp>
      <p:sp>
        <p:nvSpPr>
          <p:cNvPr id="21" name="20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p:txBody>
          <a:bodyPr/>
          <a:lstStyle/>
          <a:p>
            <a:fld id="{7A847CFC-816F-41D0-AAC0-9BF4FEBC753E}" type="datetimeFigureOut">
              <a:rPr lang="es-ES" smtClean="0"/>
              <a:t>10/10/2025</a:t>
            </a:fld>
            <a:endParaRPr lang="es-ES"/>
          </a:p>
        </p:txBody>
      </p:sp>
      <p:sp>
        <p:nvSpPr>
          <p:cNvPr id="6" name="5 Marcador de pie de página"/>
          <p:cNvSpPr>
            <a:spLocks noGrp="1"/>
          </p:cNvSpPr>
          <p:nvPr>
            <p:ph type="ftr" sz="quarter" idx="11"/>
          </p:nvPr>
        </p:nvSpPr>
        <p:spPr>
          <a:xfrm>
            <a:off x="301752" y="6410848"/>
            <a:ext cx="3383280" cy="365760"/>
          </a:xfrm>
        </p:spPr>
        <p:txBody>
          <a:bodyPr/>
          <a:lstStyle/>
          <a:p>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p>
            <a:fld id="{132FADFE-3B8F-471C-ABF0-DBC7717ECBBC}" type="slidenum">
              <a:rPr lang="es-ES" smtClean="0"/>
              <a:t>‹Nº›</a:t>
            </a:fld>
            <a:endParaRPr lang="es-ES"/>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609600"/>
            <a:ext cx="5867400" cy="4267200"/>
          </a:xfrm>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a:xfrm>
            <a:off x="5788152" y="6404984"/>
            <a:ext cx="3044952" cy="365760"/>
          </a:xfrm>
        </p:spPr>
        <p:txBody>
          <a:bodyPr/>
          <a:lstStyle/>
          <a:p>
            <a:fld id="{7A847CFC-816F-41D0-AAC0-9BF4FEBC753E}" type="datetimeFigureOut">
              <a:rPr lang="es-ES" smtClean="0"/>
              <a:t>10/10/2025</a:t>
            </a:fld>
            <a:endParaRPr lang="es-ES"/>
          </a:p>
        </p:txBody>
      </p:sp>
      <p:sp>
        <p:nvSpPr>
          <p:cNvPr id="6" name="5 Marcador de pie de página"/>
          <p:cNvSpPr>
            <a:spLocks noGrp="1"/>
          </p:cNvSpPr>
          <p:nvPr>
            <p:ph type="ftr" sz="quarter" idx="11"/>
          </p:nvPr>
        </p:nvSpPr>
        <p:spPr>
          <a:xfrm>
            <a:off x="301752" y="6410848"/>
            <a:ext cx="3584448" cy="365760"/>
          </a:xfrm>
        </p:spPr>
        <p:txBody>
          <a:body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Marcador de fecha"/>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A847CFC-816F-41D0-AAC0-9BF4FEBC753E}" type="datetimeFigureOut">
              <a:rPr lang="es-ES" smtClean="0"/>
              <a:t>10/10/2025</a:t>
            </a:fld>
            <a:endParaRPr lang="es-ES"/>
          </a:p>
        </p:txBody>
      </p:sp>
      <p:sp>
        <p:nvSpPr>
          <p:cNvPr id="3" name="2 Marcador de pie de página"/>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s-ES"/>
          </a:p>
        </p:txBody>
      </p:sp>
      <p:sp>
        <p:nvSpPr>
          <p:cNvPr id="8" name="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32FADFE-3B8F-471C-ABF0-DBC7717ECBBC}" type="slidenum">
              <a:rPr lang="es-ES" smtClean="0"/>
              <a:t>‹Nº›</a:t>
            </a:fld>
            <a:endParaRPr lang="es-ES"/>
          </a:p>
        </p:txBody>
      </p:sp>
      <p:sp>
        <p:nvSpPr>
          <p:cNvPr id="22" name="21 Marcador de título"/>
          <p:cNvSpPr>
            <a:spLocks noGrp="1"/>
          </p:cNvSpPr>
          <p:nvPr>
            <p:ph type="title"/>
          </p:nvPr>
        </p:nvSpPr>
        <p:spPr>
          <a:xfrm>
            <a:off x="301752" y="228600"/>
            <a:ext cx="8534400" cy="758952"/>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683568" y="3861048"/>
            <a:ext cx="8064896" cy="1752600"/>
          </a:xfrm>
        </p:spPr>
        <p:txBody>
          <a:bodyPr>
            <a:normAutofit/>
          </a:bodyPr>
          <a:lstStyle/>
          <a:p>
            <a:r>
              <a:rPr lang="es-ES" sz="2800" dirty="0">
                <a:solidFill>
                  <a:schemeClr val="tx1"/>
                </a:solidFill>
                <a:latin typeface="Arial" pitchFamily="34" charset="0"/>
                <a:cs typeface="Arial" pitchFamily="34" charset="0"/>
              </a:rPr>
              <a:t>TEMA IX: ETAPAS EN EL DESARROLLO DEL ACTO DELICTIVO.</a:t>
            </a:r>
          </a:p>
          <a:p>
            <a:endParaRPr lang="es-ES" sz="2800" dirty="0">
              <a:solidFill>
                <a:schemeClr val="tx1"/>
              </a:solidFill>
              <a:latin typeface="Arial" pitchFamily="34" charset="0"/>
              <a:cs typeface="Arial" pitchFamily="34" charset="0"/>
            </a:endParaRPr>
          </a:p>
        </p:txBody>
      </p:sp>
      <p:sp>
        <p:nvSpPr>
          <p:cNvPr id="2" name="1 Título"/>
          <p:cNvSpPr>
            <a:spLocks noGrp="1"/>
          </p:cNvSpPr>
          <p:nvPr>
            <p:ph type="ctrTitle"/>
          </p:nvPr>
        </p:nvSpPr>
        <p:spPr/>
        <p:txBody>
          <a:bodyPr/>
          <a:lstStyle/>
          <a:p>
            <a:r>
              <a:rPr lang="es-ES" dirty="0" smtClean="0"/>
              <a:t>Derecho Penal General I</a:t>
            </a:r>
            <a:endParaRPr lang="es-ES" dirty="0"/>
          </a:p>
        </p:txBody>
      </p:sp>
    </p:spTree>
    <p:extLst>
      <p:ext uri="{BB962C8B-B14F-4D97-AF65-F5344CB8AC3E}">
        <p14:creationId xmlns:p14="http://schemas.microsoft.com/office/powerpoint/2010/main" val="2448301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b="1" dirty="0">
                <a:solidFill>
                  <a:schemeClr val="tx1"/>
                </a:solidFill>
              </a:rPr>
              <a:t>El  </a:t>
            </a:r>
            <a:r>
              <a:rPr lang="es-ES_tradnl" b="1" dirty="0" smtClean="0">
                <a:solidFill>
                  <a:schemeClr val="tx1"/>
                </a:solidFill>
              </a:rPr>
              <a:t>desistimiento</a:t>
            </a:r>
            <a:endParaRPr lang="es-ES" dirty="0">
              <a:solidFill>
                <a:schemeClr val="tx1"/>
              </a:solidFill>
            </a:endParaRPr>
          </a:p>
        </p:txBody>
      </p:sp>
      <p:sp>
        <p:nvSpPr>
          <p:cNvPr id="3" name="2 Marcador de contenido"/>
          <p:cNvSpPr>
            <a:spLocks noGrp="1"/>
          </p:cNvSpPr>
          <p:nvPr>
            <p:ph sz="quarter" idx="1"/>
          </p:nvPr>
        </p:nvSpPr>
        <p:spPr/>
        <p:txBody>
          <a:bodyPr/>
          <a:lstStyle/>
          <a:p>
            <a:endParaRPr lang="es-ES_tradnl" dirty="0" smtClean="0"/>
          </a:p>
          <a:p>
            <a:endParaRPr lang="es-ES_tradnl" dirty="0"/>
          </a:p>
          <a:p>
            <a:endParaRPr lang="es-ES_tradnl" dirty="0" smtClean="0"/>
          </a:p>
          <a:p>
            <a:pPr algn="just"/>
            <a:r>
              <a:rPr lang="es-ES_tradnl" dirty="0" smtClean="0"/>
              <a:t>Constituye </a:t>
            </a:r>
            <a:r>
              <a:rPr lang="es-ES_tradnl" dirty="0"/>
              <a:t>como causa de impunidad tanto la tentativa como los actos preparatorios. Art 14 NCP. </a:t>
            </a:r>
            <a:endParaRPr lang="es-ES" dirty="0"/>
          </a:p>
        </p:txBody>
      </p:sp>
    </p:spTree>
    <p:extLst>
      <p:ext uri="{BB962C8B-B14F-4D97-AF65-F5344CB8AC3E}">
        <p14:creationId xmlns:p14="http://schemas.microsoft.com/office/powerpoint/2010/main" val="7653179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b="1" dirty="0">
                <a:solidFill>
                  <a:schemeClr val="tx1"/>
                </a:solidFill>
              </a:rPr>
              <a:t>Las </a:t>
            </a:r>
            <a:r>
              <a:rPr lang="es-ES_tradnl" b="1" dirty="0" smtClean="0">
                <a:solidFill>
                  <a:schemeClr val="tx1"/>
                </a:solidFill>
              </a:rPr>
              <a:t>consumación</a:t>
            </a:r>
            <a:endParaRPr lang="es-ES" dirty="0">
              <a:solidFill>
                <a:schemeClr val="tx1"/>
              </a:solidFill>
            </a:endParaRPr>
          </a:p>
        </p:txBody>
      </p:sp>
      <p:sp>
        <p:nvSpPr>
          <p:cNvPr id="3" name="2 Marcador de contenido"/>
          <p:cNvSpPr>
            <a:spLocks noGrp="1"/>
          </p:cNvSpPr>
          <p:nvPr>
            <p:ph sz="quarter" idx="1"/>
          </p:nvPr>
        </p:nvSpPr>
        <p:spPr/>
        <p:txBody>
          <a:bodyPr/>
          <a:lstStyle/>
          <a:p>
            <a:r>
              <a:rPr lang="es-ES_tradnl" dirty="0" smtClean="0"/>
              <a:t>Momento final </a:t>
            </a:r>
            <a:r>
              <a:rPr lang="es-ES_tradnl" dirty="0"/>
              <a:t>en el desarrollo del hecho punible, consiste en la realización completa de todas las características esenciales, objetivas y subjetivas, comprendidas en la figura de delito de que se trate; o sea, el delito se considera consumado cuando el hecho concretamente realizado por el sujeto se corresponde de manera exacta con la figura delictiva prevista en la ley.</a:t>
            </a:r>
            <a:endParaRPr lang="es-ES" dirty="0"/>
          </a:p>
          <a:p>
            <a:endParaRPr lang="es-ES" dirty="0"/>
          </a:p>
        </p:txBody>
      </p:sp>
    </p:spTree>
    <p:extLst>
      <p:ext uri="{BB962C8B-B14F-4D97-AF65-F5344CB8AC3E}">
        <p14:creationId xmlns:p14="http://schemas.microsoft.com/office/powerpoint/2010/main" val="29899733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b="1" dirty="0">
                <a:solidFill>
                  <a:schemeClr val="tx1"/>
                </a:solidFill>
              </a:rPr>
              <a:t>Las </a:t>
            </a:r>
            <a:r>
              <a:rPr lang="es-ES_tradnl" b="1" dirty="0" smtClean="0">
                <a:solidFill>
                  <a:schemeClr val="tx1"/>
                </a:solidFill>
              </a:rPr>
              <a:t>consumación</a:t>
            </a:r>
            <a:endParaRPr lang="es-ES" dirty="0">
              <a:solidFill>
                <a:schemeClr val="tx1"/>
              </a:solidFill>
            </a:endParaRPr>
          </a:p>
        </p:txBody>
      </p:sp>
      <p:sp>
        <p:nvSpPr>
          <p:cNvPr id="3" name="2 Marcador de contenido"/>
          <p:cNvSpPr>
            <a:spLocks noGrp="1"/>
          </p:cNvSpPr>
          <p:nvPr>
            <p:ph sz="quarter" idx="1"/>
          </p:nvPr>
        </p:nvSpPr>
        <p:spPr/>
        <p:txBody>
          <a:bodyPr/>
          <a:lstStyle/>
          <a:p>
            <a:pPr marL="0" indent="0">
              <a:buNone/>
            </a:pPr>
            <a:r>
              <a:rPr lang="es-ES_tradnl" dirty="0"/>
              <a:t>Clase de Consumación: </a:t>
            </a:r>
            <a:endParaRPr lang="es-ES" dirty="0"/>
          </a:p>
          <a:p>
            <a:pPr lvl="0"/>
            <a:r>
              <a:rPr lang="es-ES_tradnl" b="1" dirty="0"/>
              <a:t>Formal: </a:t>
            </a:r>
            <a:r>
              <a:rPr lang="es-ES_tradnl" dirty="0"/>
              <a:t>coincide con el concepto de consumación general.</a:t>
            </a:r>
            <a:endParaRPr lang="es-ES" dirty="0"/>
          </a:p>
          <a:p>
            <a:pPr lvl="0"/>
            <a:r>
              <a:rPr lang="es-ES_tradnl" b="1" dirty="0"/>
              <a:t>Material: </a:t>
            </a:r>
            <a:r>
              <a:rPr lang="es-ES_tradnl" dirty="0"/>
              <a:t>aquella que se produce cuando el sujeto consigue satisfacer la finalidad última que concretamente se proponía alcanzar con la realización del hecho delictivo cometido</a:t>
            </a:r>
            <a:endParaRPr lang="es-ES" dirty="0"/>
          </a:p>
          <a:p>
            <a:endParaRPr lang="es-ES" dirty="0"/>
          </a:p>
        </p:txBody>
      </p:sp>
    </p:spTree>
    <p:extLst>
      <p:ext uri="{BB962C8B-B14F-4D97-AF65-F5344CB8AC3E}">
        <p14:creationId xmlns:p14="http://schemas.microsoft.com/office/powerpoint/2010/main" val="28480892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b="1" dirty="0">
                <a:solidFill>
                  <a:schemeClr val="tx1"/>
                </a:solidFill>
              </a:rPr>
              <a:t>Las </a:t>
            </a:r>
            <a:r>
              <a:rPr lang="es-ES_tradnl" b="1" dirty="0" smtClean="0">
                <a:solidFill>
                  <a:schemeClr val="tx1"/>
                </a:solidFill>
              </a:rPr>
              <a:t>consumación</a:t>
            </a:r>
            <a:endParaRPr lang="es-ES" dirty="0">
              <a:solidFill>
                <a:schemeClr val="tx1"/>
              </a:solidFill>
            </a:endParaRPr>
          </a:p>
        </p:txBody>
      </p:sp>
      <p:sp>
        <p:nvSpPr>
          <p:cNvPr id="3" name="2 Marcador de contenido"/>
          <p:cNvSpPr>
            <a:spLocks noGrp="1"/>
          </p:cNvSpPr>
          <p:nvPr>
            <p:ph sz="quarter" idx="1"/>
          </p:nvPr>
        </p:nvSpPr>
        <p:spPr/>
        <p:txBody>
          <a:bodyPr/>
          <a:lstStyle/>
          <a:p>
            <a:pPr marL="0" indent="0" algn="just">
              <a:buNone/>
            </a:pPr>
            <a:r>
              <a:rPr lang="es-ES_tradnl" b="1" dirty="0"/>
              <a:t>Clasificación de los delitos según el momento consumativo:</a:t>
            </a:r>
            <a:endParaRPr lang="es-ES" dirty="0"/>
          </a:p>
          <a:p>
            <a:pPr algn="just"/>
            <a:r>
              <a:rPr lang="es-ES" b="1" dirty="0"/>
              <a:t>Delitos instantáneos:</a:t>
            </a:r>
            <a:r>
              <a:rPr lang="es-ES" dirty="0"/>
              <a:t> es aquel que se consuma en el momento mismo en que se realiza el hecho, sin que el autor pueda hacerla cesar o prolongarla voluntariamente</a:t>
            </a:r>
          </a:p>
          <a:p>
            <a:pPr algn="just"/>
            <a:r>
              <a:rPr lang="es-ES" b="1" dirty="0"/>
              <a:t>Delitos permanentes:</a:t>
            </a:r>
            <a:r>
              <a:rPr lang="es-ES" dirty="0"/>
              <a:t> es aquel en el que la consumación se prolonga ininterrumpidamente en el tiempo a causa de la perdurabilidad de la conducta del autor.</a:t>
            </a:r>
          </a:p>
          <a:p>
            <a:endParaRPr lang="es-ES" dirty="0"/>
          </a:p>
        </p:txBody>
      </p:sp>
    </p:spTree>
    <p:extLst>
      <p:ext uri="{BB962C8B-B14F-4D97-AF65-F5344CB8AC3E}">
        <p14:creationId xmlns:p14="http://schemas.microsoft.com/office/powerpoint/2010/main" val="3106803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b="1" dirty="0">
              <a:solidFill>
                <a:schemeClr val="tx1"/>
              </a:solidFill>
            </a:endParaRPr>
          </a:p>
        </p:txBody>
      </p:sp>
      <p:pic>
        <p:nvPicPr>
          <p:cNvPr id="4" name="3 Marcador de contenido"/>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0" y="-27384"/>
            <a:ext cx="9144000" cy="6857999"/>
          </a:xfrm>
        </p:spPr>
      </p:pic>
    </p:spTree>
    <p:extLst>
      <p:ext uri="{BB962C8B-B14F-4D97-AF65-F5344CB8AC3E}">
        <p14:creationId xmlns:p14="http://schemas.microsoft.com/office/powerpoint/2010/main" val="3046161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a:solidFill>
                  <a:schemeClr val="tx1"/>
                </a:solidFill>
              </a:rPr>
              <a:t>Objetivos de la </a:t>
            </a:r>
            <a:r>
              <a:rPr lang="es-ES" dirty="0" smtClean="0">
                <a:solidFill>
                  <a:schemeClr val="tx1"/>
                </a:solidFill>
              </a:rPr>
              <a:t>conferencia</a:t>
            </a:r>
            <a:endParaRPr lang="es-ES" dirty="0">
              <a:solidFill>
                <a:schemeClr val="tx1"/>
              </a:solidFill>
            </a:endParaRPr>
          </a:p>
        </p:txBody>
      </p:sp>
      <p:sp>
        <p:nvSpPr>
          <p:cNvPr id="3" name="2 Marcador de contenido"/>
          <p:cNvSpPr>
            <a:spLocks noGrp="1"/>
          </p:cNvSpPr>
          <p:nvPr>
            <p:ph sz="quarter" idx="1"/>
          </p:nvPr>
        </p:nvSpPr>
        <p:spPr>
          <a:xfrm>
            <a:off x="179512" y="1527048"/>
            <a:ext cx="8784976" cy="4926288"/>
          </a:xfrm>
        </p:spPr>
        <p:txBody>
          <a:bodyPr>
            <a:normAutofit fontScale="92500"/>
          </a:bodyPr>
          <a:lstStyle/>
          <a:p>
            <a:pPr marL="514350" indent="-514350" algn="just">
              <a:buFont typeface="+mj-lt"/>
              <a:buAutoNum type="arabicPeriod"/>
            </a:pPr>
            <a:r>
              <a:rPr lang="es-ES" dirty="0" smtClean="0"/>
              <a:t>Valorar  </a:t>
            </a:r>
            <a:r>
              <a:rPr lang="es-ES" dirty="0"/>
              <a:t>y explicar la teoría acerca del fundamento de la función de la tentativa, así como dominar los requisitos, clases y ámbito de aplicación de ella.</a:t>
            </a:r>
          </a:p>
          <a:p>
            <a:pPr marL="514350" indent="-514350" algn="just">
              <a:buFont typeface="+mj-lt"/>
              <a:buAutoNum type="arabicPeriod"/>
            </a:pPr>
            <a:r>
              <a:rPr lang="es-ES" dirty="0" smtClean="0"/>
              <a:t>Precisar </a:t>
            </a:r>
            <a:r>
              <a:rPr lang="es-ES" dirty="0"/>
              <a:t>el concepto, el ámbito de aplicación y el fundamento de la punición del delito imposible.</a:t>
            </a:r>
          </a:p>
          <a:p>
            <a:pPr marL="514350" indent="-514350" algn="just">
              <a:buFont typeface="+mj-lt"/>
              <a:buAutoNum type="arabicPeriod"/>
            </a:pPr>
            <a:r>
              <a:rPr lang="es-ES" dirty="0" smtClean="0"/>
              <a:t>Conocer </a:t>
            </a:r>
            <a:r>
              <a:rPr lang="es-ES" dirty="0"/>
              <a:t>el fundamento de la impunidad, la naturaleza jurídica y los requisitos de desistimiento, con la finalidad de alcanzar la correcta aplicación práctica de éste.</a:t>
            </a:r>
          </a:p>
          <a:p>
            <a:pPr marL="514350" indent="-514350" algn="just">
              <a:buFont typeface="+mj-lt"/>
              <a:buAutoNum type="arabicPeriod"/>
            </a:pPr>
            <a:r>
              <a:rPr lang="es-ES" dirty="0" smtClean="0"/>
              <a:t>Comprender  </a:t>
            </a:r>
            <a:r>
              <a:rPr lang="es-ES" dirty="0"/>
              <a:t>la importancia de la clasificación de los delitos según el momento consumativo, desarrollando los conocimientos necesarios para alcanzar la aplicación satisfactoria de los delitos instantáneos y </a:t>
            </a:r>
            <a:r>
              <a:rPr lang="es-ES" dirty="0" smtClean="0"/>
              <a:t>permanentes.</a:t>
            </a:r>
          </a:p>
          <a:p>
            <a:pPr marL="0" indent="0">
              <a:buNone/>
            </a:pPr>
            <a:endParaRPr lang="es-ES" dirty="0"/>
          </a:p>
        </p:txBody>
      </p:sp>
    </p:spTree>
    <p:extLst>
      <p:ext uri="{BB962C8B-B14F-4D97-AF65-F5344CB8AC3E}">
        <p14:creationId xmlns:p14="http://schemas.microsoft.com/office/powerpoint/2010/main" val="32701762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dirty="0">
                <a:solidFill>
                  <a:schemeClr val="tx1"/>
                </a:solidFill>
              </a:rPr>
              <a:t>Cuestión de </a:t>
            </a:r>
            <a:r>
              <a:rPr lang="es-ES" b="1" dirty="0" smtClean="0">
                <a:solidFill>
                  <a:schemeClr val="tx1"/>
                </a:solidFill>
              </a:rPr>
              <a:t>estudio</a:t>
            </a:r>
            <a:endParaRPr lang="es-ES" b="1" dirty="0">
              <a:solidFill>
                <a:schemeClr val="tx1"/>
              </a:solidFill>
            </a:endParaRPr>
          </a:p>
        </p:txBody>
      </p:sp>
      <p:sp>
        <p:nvSpPr>
          <p:cNvPr id="3" name="2 Marcador de contenido"/>
          <p:cNvSpPr>
            <a:spLocks noGrp="1"/>
          </p:cNvSpPr>
          <p:nvPr>
            <p:ph sz="quarter" idx="1"/>
          </p:nvPr>
        </p:nvSpPr>
        <p:spPr/>
        <p:txBody>
          <a:bodyPr>
            <a:normAutofit/>
          </a:bodyPr>
          <a:lstStyle/>
          <a:p>
            <a:pPr marL="514350" indent="-514350" algn="just">
              <a:buFont typeface="+mj-lt"/>
              <a:buAutoNum type="arabicPeriod"/>
            </a:pPr>
            <a:r>
              <a:rPr lang="es-ES" dirty="0" smtClean="0"/>
              <a:t>Las </a:t>
            </a:r>
            <a:r>
              <a:rPr lang="es-ES" dirty="0"/>
              <a:t>fases en el desarrollo del acto delictivo. Fase interna y externa.</a:t>
            </a:r>
          </a:p>
          <a:p>
            <a:pPr marL="514350" indent="-514350" algn="just">
              <a:buFont typeface="+mj-lt"/>
              <a:buAutoNum type="arabicPeriod"/>
            </a:pPr>
            <a:r>
              <a:rPr lang="es-ES" dirty="0" smtClean="0"/>
              <a:t>Los </a:t>
            </a:r>
            <a:r>
              <a:rPr lang="es-ES" dirty="0"/>
              <a:t>actos preparatorios. Fundamentos legales de la punición.</a:t>
            </a:r>
          </a:p>
          <a:p>
            <a:pPr marL="514350" indent="-514350" algn="just">
              <a:buFont typeface="+mj-lt"/>
              <a:buAutoNum type="arabicPeriod"/>
            </a:pPr>
            <a:r>
              <a:rPr lang="es-ES" dirty="0" smtClean="0"/>
              <a:t>La </a:t>
            </a:r>
            <a:r>
              <a:rPr lang="es-ES" dirty="0"/>
              <a:t>tentativa. Requisitos, clases y ámbito de aplicación.</a:t>
            </a:r>
          </a:p>
          <a:p>
            <a:pPr marL="514350" indent="-514350" algn="just">
              <a:buFont typeface="+mj-lt"/>
              <a:buAutoNum type="arabicPeriod"/>
            </a:pPr>
            <a:r>
              <a:rPr lang="es-ES" dirty="0" smtClean="0"/>
              <a:t>El </a:t>
            </a:r>
            <a:r>
              <a:rPr lang="es-ES" dirty="0"/>
              <a:t>delito imposible y el  desistimiento</a:t>
            </a:r>
          </a:p>
          <a:p>
            <a:pPr marL="514350" indent="-514350" algn="just">
              <a:buFont typeface="+mj-lt"/>
              <a:buAutoNum type="arabicPeriod"/>
            </a:pPr>
            <a:r>
              <a:rPr lang="es-ES" dirty="0" smtClean="0"/>
              <a:t>Las </a:t>
            </a:r>
            <a:r>
              <a:rPr lang="es-ES" dirty="0"/>
              <a:t>clases de consumación y clasificación de los delitos según el momento consumativo.</a:t>
            </a:r>
          </a:p>
          <a:p>
            <a:pPr algn="just"/>
            <a:endParaRPr lang="es-ES" dirty="0"/>
          </a:p>
        </p:txBody>
      </p:sp>
    </p:spTree>
    <p:extLst>
      <p:ext uri="{BB962C8B-B14F-4D97-AF65-F5344CB8AC3E}">
        <p14:creationId xmlns:p14="http://schemas.microsoft.com/office/powerpoint/2010/main" val="12781118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b="1" dirty="0">
                <a:solidFill>
                  <a:schemeClr val="tx1"/>
                </a:solidFill>
              </a:rPr>
              <a:t>Las fases en el desarrollo del acto delictivo. </a:t>
            </a:r>
            <a:endParaRPr lang="es-ES" dirty="0">
              <a:solidFill>
                <a:schemeClr val="tx1"/>
              </a:solidFill>
            </a:endParaRPr>
          </a:p>
        </p:txBody>
      </p:sp>
      <p:cxnSp>
        <p:nvCxnSpPr>
          <p:cNvPr id="5" name="4 Conector recto de flecha"/>
          <p:cNvCxnSpPr/>
          <p:nvPr/>
        </p:nvCxnSpPr>
        <p:spPr>
          <a:xfrm>
            <a:off x="683568" y="2348880"/>
            <a:ext cx="7632848"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7" name="6 Conector recto"/>
          <p:cNvCxnSpPr/>
          <p:nvPr/>
        </p:nvCxnSpPr>
        <p:spPr>
          <a:xfrm>
            <a:off x="4499992" y="2132856"/>
            <a:ext cx="0" cy="432048"/>
          </a:xfrm>
          <a:prstGeom prst="line">
            <a:avLst/>
          </a:prstGeom>
        </p:spPr>
        <p:style>
          <a:lnRef idx="3">
            <a:schemeClr val="dk1"/>
          </a:lnRef>
          <a:fillRef idx="0">
            <a:schemeClr val="dk1"/>
          </a:fillRef>
          <a:effectRef idx="2">
            <a:schemeClr val="dk1"/>
          </a:effectRef>
          <a:fontRef idx="minor">
            <a:schemeClr val="tx1"/>
          </a:fontRef>
        </p:style>
      </p:cxnSp>
      <p:sp>
        <p:nvSpPr>
          <p:cNvPr id="8" name="7 Rectángulo"/>
          <p:cNvSpPr/>
          <p:nvPr/>
        </p:nvSpPr>
        <p:spPr>
          <a:xfrm>
            <a:off x="1752126" y="1763524"/>
            <a:ext cx="1667444" cy="369332"/>
          </a:xfrm>
          <a:prstGeom prst="rect">
            <a:avLst/>
          </a:prstGeom>
        </p:spPr>
        <p:txBody>
          <a:bodyPr wrap="none">
            <a:spAutoFit/>
          </a:bodyPr>
          <a:lstStyle/>
          <a:p>
            <a:r>
              <a:rPr lang="es-ES_tradnl" b="1" dirty="0" smtClean="0"/>
              <a:t>Fase interna</a:t>
            </a:r>
            <a:endParaRPr lang="es-ES" dirty="0"/>
          </a:p>
        </p:txBody>
      </p:sp>
      <p:sp>
        <p:nvSpPr>
          <p:cNvPr id="9" name="8 Rectángulo"/>
          <p:cNvSpPr/>
          <p:nvPr/>
        </p:nvSpPr>
        <p:spPr>
          <a:xfrm>
            <a:off x="5430098" y="1763524"/>
            <a:ext cx="1694695" cy="369332"/>
          </a:xfrm>
          <a:prstGeom prst="rect">
            <a:avLst/>
          </a:prstGeom>
        </p:spPr>
        <p:txBody>
          <a:bodyPr wrap="none">
            <a:spAutoFit/>
          </a:bodyPr>
          <a:lstStyle/>
          <a:p>
            <a:r>
              <a:rPr lang="es-ES_tradnl" b="1" dirty="0"/>
              <a:t>Fase externa</a:t>
            </a:r>
            <a:endParaRPr lang="es-ES" dirty="0"/>
          </a:p>
        </p:txBody>
      </p:sp>
      <p:sp>
        <p:nvSpPr>
          <p:cNvPr id="10" name="9 Rectángulo"/>
          <p:cNvSpPr/>
          <p:nvPr/>
        </p:nvSpPr>
        <p:spPr>
          <a:xfrm>
            <a:off x="683568" y="2839827"/>
            <a:ext cx="3600400" cy="1938992"/>
          </a:xfrm>
          <a:prstGeom prst="rect">
            <a:avLst/>
          </a:prstGeom>
        </p:spPr>
        <p:txBody>
          <a:bodyPr wrap="square">
            <a:spAutoFit/>
          </a:bodyPr>
          <a:lstStyle/>
          <a:p>
            <a:r>
              <a:rPr lang="es-ES_tradnl" sz="2000" dirty="0" smtClean="0"/>
              <a:t>Solo </a:t>
            </a:r>
            <a:r>
              <a:rPr lang="es-ES_tradnl" sz="2000" dirty="0"/>
              <a:t>existe mientra la idea de la comisión del delito permanece dentro de la conciencia del autor. </a:t>
            </a:r>
            <a:r>
              <a:rPr lang="es-ES_tradnl" sz="2000" b="1" dirty="0"/>
              <a:t>(No va a entrañar responsabilidad penal)</a:t>
            </a:r>
            <a:endParaRPr lang="es-ES" sz="2000" dirty="0"/>
          </a:p>
        </p:txBody>
      </p:sp>
      <p:sp>
        <p:nvSpPr>
          <p:cNvPr id="11" name="10 Rectángulo"/>
          <p:cNvSpPr/>
          <p:nvPr/>
        </p:nvSpPr>
        <p:spPr>
          <a:xfrm>
            <a:off x="4716016" y="2872399"/>
            <a:ext cx="3578696" cy="2554545"/>
          </a:xfrm>
          <a:prstGeom prst="rect">
            <a:avLst/>
          </a:prstGeom>
        </p:spPr>
        <p:txBody>
          <a:bodyPr wrap="square">
            <a:spAutoFit/>
          </a:bodyPr>
          <a:lstStyle/>
          <a:p>
            <a:r>
              <a:rPr lang="es-ES_tradnl" sz="2000" dirty="0"/>
              <a:t>S</a:t>
            </a:r>
            <a:r>
              <a:rPr lang="es-ES_tradnl" sz="2000" dirty="0" smtClean="0"/>
              <a:t>e </a:t>
            </a:r>
            <a:r>
              <a:rPr lang="es-ES_tradnl" sz="2000" dirty="0"/>
              <a:t>manifiesta por actos objetivos, fuera de la conciencia del autor, incluso de preparación.</a:t>
            </a:r>
            <a:endParaRPr lang="es-ES" sz="2000" dirty="0"/>
          </a:p>
          <a:p>
            <a:r>
              <a:rPr lang="es-ES_tradnl" sz="2000" dirty="0"/>
              <a:t>Se inicia desde el momento en que la idea delictiva se manifiesta en el mundo externo.    </a:t>
            </a:r>
            <a:endParaRPr lang="es-ES" sz="2000" dirty="0"/>
          </a:p>
        </p:txBody>
      </p:sp>
      <p:cxnSp>
        <p:nvCxnSpPr>
          <p:cNvPr id="12" name="11 Conector recto"/>
          <p:cNvCxnSpPr/>
          <p:nvPr/>
        </p:nvCxnSpPr>
        <p:spPr>
          <a:xfrm>
            <a:off x="4499992" y="2996952"/>
            <a:ext cx="0" cy="2232248"/>
          </a:xfrm>
          <a:prstGeom prst="line">
            <a:avLst/>
          </a:prstGeom>
        </p:spPr>
        <p:style>
          <a:lnRef idx="3">
            <a:schemeClr val="dk1"/>
          </a:lnRef>
          <a:fillRef idx="0">
            <a:schemeClr val="dk1"/>
          </a:fillRef>
          <a:effectRef idx="2">
            <a:schemeClr val="dk1"/>
          </a:effectRef>
          <a:fontRef idx="minor">
            <a:schemeClr val="tx1"/>
          </a:fontRef>
        </p:style>
      </p:cxnSp>
      <p:sp>
        <p:nvSpPr>
          <p:cNvPr id="14" name="13 Flecha abajo"/>
          <p:cNvSpPr/>
          <p:nvPr/>
        </p:nvSpPr>
        <p:spPr>
          <a:xfrm>
            <a:off x="2195736" y="2564904"/>
            <a:ext cx="288032" cy="274923"/>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ES"/>
          </a:p>
        </p:txBody>
      </p:sp>
      <p:sp>
        <p:nvSpPr>
          <p:cNvPr id="15" name="14 Flecha abajo"/>
          <p:cNvSpPr/>
          <p:nvPr/>
        </p:nvSpPr>
        <p:spPr>
          <a:xfrm>
            <a:off x="5989413" y="2564903"/>
            <a:ext cx="288032" cy="274923"/>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41208712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b="1" dirty="0">
                <a:solidFill>
                  <a:schemeClr val="tx1"/>
                </a:solidFill>
              </a:rPr>
              <a:t>Las fases en el desarrollo del acto delictivo. </a:t>
            </a:r>
            <a:endParaRPr lang="es-ES" dirty="0">
              <a:solidFill>
                <a:schemeClr val="tx1"/>
              </a:solidFill>
            </a:endParaRPr>
          </a:p>
        </p:txBody>
      </p:sp>
      <p:cxnSp>
        <p:nvCxnSpPr>
          <p:cNvPr id="5" name="4 Conector recto de flecha"/>
          <p:cNvCxnSpPr/>
          <p:nvPr/>
        </p:nvCxnSpPr>
        <p:spPr>
          <a:xfrm>
            <a:off x="683568" y="2348880"/>
            <a:ext cx="7632848"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8" name="7 Rectángulo"/>
          <p:cNvSpPr/>
          <p:nvPr/>
        </p:nvSpPr>
        <p:spPr>
          <a:xfrm>
            <a:off x="655981" y="1550904"/>
            <a:ext cx="3357009" cy="369332"/>
          </a:xfrm>
          <a:prstGeom prst="rect">
            <a:avLst/>
          </a:prstGeom>
        </p:spPr>
        <p:txBody>
          <a:bodyPr wrap="none">
            <a:spAutoFit/>
          </a:bodyPr>
          <a:lstStyle/>
          <a:p>
            <a:r>
              <a:rPr lang="es-ES_tradnl" b="1" dirty="0"/>
              <a:t>Fase interna: (Estructura) </a:t>
            </a:r>
            <a:endParaRPr lang="es-ES" dirty="0"/>
          </a:p>
        </p:txBody>
      </p:sp>
      <p:sp>
        <p:nvSpPr>
          <p:cNvPr id="3" name="2 Rectángulo"/>
          <p:cNvSpPr/>
          <p:nvPr/>
        </p:nvSpPr>
        <p:spPr>
          <a:xfrm>
            <a:off x="899592" y="3068960"/>
            <a:ext cx="1175322" cy="369332"/>
          </a:xfrm>
          <a:prstGeom prst="rect">
            <a:avLst/>
          </a:prstGeom>
        </p:spPr>
        <p:txBody>
          <a:bodyPr wrap="none">
            <a:spAutoFit/>
          </a:bodyPr>
          <a:lstStyle/>
          <a:p>
            <a:r>
              <a:rPr lang="es-ES_tradnl" b="1" dirty="0" smtClean="0"/>
              <a:t>Impulso</a:t>
            </a:r>
            <a:endParaRPr lang="es-ES" dirty="0"/>
          </a:p>
        </p:txBody>
      </p:sp>
      <p:sp>
        <p:nvSpPr>
          <p:cNvPr id="4" name="3 Rectángulo"/>
          <p:cNvSpPr/>
          <p:nvPr/>
        </p:nvSpPr>
        <p:spPr>
          <a:xfrm>
            <a:off x="5220072" y="3058818"/>
            <a:ext cx="2592288" cy="646331"/>
          </a:xfrm>
          <a:prstGeom prst="rect">
            <a:avLst/>
          </a:prstGeom>
        </p:spPr>
        <p:txBody>
          <a:bodyPr wrap="square">
            <a:spAutoFit/>
          </a:bodyPr>
          <a:lstStyle/>
          <a:p>
            <a:r>
              <a:rPr lang="es-ES_tradnl" b="1" dirty="0"/>
              <a:t>Reflexión y luchas de </a:t>
            </a:r>
            <a:r>
              <a:rPr lang="es-ES_tradnl" b="1" dirty="0" smtClean="0"/>
              <a:t>motivos</a:t>
            </a:r>
            <a:r>
              <a:rPr lang="es-ES_tradnl" dirty="0" smtClean="0"/>
              <a:t> </a:t>
            </a:r>
            <a:endParaRPr lang="es-ES" dirty="0"/>
          </a:p>
        </p:txBody>
      </p:sp>
      <p:sp>
        <p:nvSpPr>
          <p:cNvPr id="6" name="5 Rectángulo"/>
          <p:cNvSpPr/>
          <p:nvPr/>
        </p:nvSpPr>
        <p:spPr>
          <a:xfrm>
            <a:off x="3402887" y="3197317"/>
            <a:ext cx="1220206" cy="369332"/>
          </a:xfrm>
          <a:prstGeom prst="rect">
            <a:avLst/>
          </a:prstGeom>
        </p:spPr>
        <p:txBody>
          <a:bodyPr wrap="none">
            <a:spAutoFit/>
          </a:bodyPr>
          <a:lstStyle/>
          <a:p>
            <a:r>
              <a:rPr lang="es-ES_tradnl" b="1" dirty="0"/>
              <a:t>Decisión</a:t>
            </a:r>
            <a:endParaRPr lang="es-ES" dirty="0"/>
          </a:p>
        </p:txBody>
      </p:sp>
      <p:cxnSp>
        <p:nvCxnSpPr>
          <p:cNvPr id="16" name="15 Conector recto de flecha"/>
          <p:cNvCxnSpPr/>
          <p:nvPr/>
        </p:nvCxnSpPr>
        <p:spPr>
          <a:xfrm flipH="1">
            <a:off x="1487253" y="2348880"/>
            <a:ext cx="348443" cy="50405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7" name="16 Conector recto de flecha"/>
          <p:cNvCxnSpPr/>
          <p:nvPr/>
        </p:nvCxnSpPr>
        <p:spPr>
          <a:xfrm flipH="1">
            <a:off x="4012990" y="2348880"/>
            <a:ext cx="126962" cy="70993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8" name="17 Conector recto de flecha"/>
          <p:cNvCxnSpPr/>
          <p:nvPr/>
        </p:nvCxnSpPr>
        <p:spPr>
          <a:xfrm flipH="1">
            <a:off x="6660232" y="2348880"/>
            <a:ext cx="216024" cy="65645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3" name="22 Conector recto de flecha"/>
          <p:cNvCxnSpPr/>
          <p:nvPr/>
        </p:nvCxnSpPr>
        <p:spPr>
          <a:xfrm>
            <a:off x="668019" y="4292736"/>
            <a:ext cx="7632848"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24" name="23 Rectángulo"/>
          <p:cNvSpPr/>
          <p:nvPr/>
        </p:nvSpPr>
        <p:spPr>
          <a:xfrm>
            <a:off x="699587" y="3721091"/>
            <a:ext cx="3440365" cy="369332"/>
          </a:xfrm>
          <a:prstGeom prst="rect">
            <a:avLst/>
          </a:prstGeom>
        </p:spPr>
        <p:txBody>
          <a:bodyPr wrap="none">
            <a:spAutoFit/>
          </a:bodyPr>
          <a:lstStyle/>
          <a:p>
            <a:r>
              <a:rPr lang="es-ES" dirty="0"/>
              <a:t> </a:t>
            </a:r>
            <a:r>
              <a:rPr lang="es-ES_tradnl" b="1" dirty="0"/>
              <a:t>Fase externa: (Estructura) </a:t>
            </a:r>
            <a:endParaRPr lang="es-ES" dirty="0"/>
          </a:p>
        </p:txBody>
      </p:sp>
      <p:sp>
        <p:nvSpPr>
          <p:cNvPr id="25" name="24 Rectángulo"/>
          <p:cNvSpPr/>
          <p:nvPr/>
        </p:nvSpPr>
        <p:spPr>
          <a:xfrm>
            <a:off x="655981" y="4797152"/>
            <a:ext cx="2043811" cy="923330"/>
          </a:xfrm>
          <a:prstGeom prst="rect">
            <a:avLst/>
          </a:prstGeom>
        </p:spPr>
        <p:txBody>
          <a:bodyPr wrap="square">
            <a:spAutoFit/>
          </a:bodyPr>
          <a:lstStyle/>
          <a:p>
            <a:r>
              <a:rPr lang="es-ES_tradnl" b="1" dirty="0"/>
              <a:t>Revelación de la intención delictiva</a:t>
            </a:r>
            <a:endParaRPr lang="es-ES" dirty="0"/>
          </a:p>
        </p:txBody>
      </p:sp>
      <p:sp>
        <p:nvSpPr>
          <p:cNvPr id="26" name="25 Rectángulo"/>
          <p:cNvSpPr/>
          <p:nvPr/>
        </p:nvSpPr>
        <p:spPr>
          <a:xfrm>
            <a:off x="2699792" y="4824901"/>
            <a:ext cx="2584279" cy="646331"/>
          </a:xfrm>
          <a:prstGeom prst="rect">
            <a:avLst/>
          </a:prstGeom>
        </p:spPr>
        <p:txBody>
          <a:bodyPr wrap="square">
            <a:spAutoFit/>
          </a:bodyPr>
          <a:lstStyle/>
          <a:p>
            <a:pPr lvl="0"/>
            <a:r>
              <a:rPr lang="es-ES_tradnl" b="1" dirty="0" smtClean="0"/>
              <a:t>Actos preparatorios.</a:t>
            </a:r>
            <a:endParaRPr lang="es-ES" dirty="0"/>
          </a:p>
        </p:txBody>
      </p:sp>
      <p:sp>
        <p:nvSpPr>
          <p:cNvPr id="27" name="26 Rectángulo"/>
          <p:cNvSpPr/>
          <p:nvPr/>
        </p:nvSpPr>
        <p:spPr>
          <a:xfrm>
            <a:off x="4860032" y="4871311"/>
            <a:ext cx="1305165" cy="369332"/>
          </a:xfrm>
          <a:prstGeom prst="rect">
            <a:avLst/>
          </a:prstGeom>
        </p:spPr>
        <p:txBody>
          <a:bodyPr wrap="none">
            <a:spAutoFit/>
          </a:bodyPr>
          <a:lstStyle/>
          <a:p>
            <a:r>
              <a:rPr lang="es-ES_tradnl" b="1" dirty="0"/>
              <a:t>Tentativa</a:t>
            </a:r>
            <a:endParaRPr lang="es-ES" dirty="0"/>
          </a:p>
        </p:txBody>
      </p:sp>
      <p:sp>
        <p:nvSpPr>
          <p:cNvPr id="28" name="27 Rectángulo"/>
          <p:cNvSpPr/>
          <p:nvPr/>
        </p:nvSpPr>
        <p:spPr>
          <a:xfrm>
            <a:off x="6487550" y="4853381"/>
            <a:ext cx="1813317" cy="369332"/>
          </a:xfrm>
          <a:prstGeom prst="rect">
            <a:avLst/>
          </a:prstGeom>
        </p:spPr>
        <p:txBody>
          <a:bodyPr wrap="none">
            <a:spAutoFit/>
          </a:bodyPr>
          <a:lstStyle/>
          <a:p>
            <a:r>
              <a:rPr lang="es-ES_tradnl" b="1" dirty="0" smtClean="0"/>
              <a:t>Consumación</a:t>
            </a:r>
            <a:endParaRPr lang="es-ES" dirty="0"/>
          </a:p>
        </p:txBody>
      </p:sp>
      <p:cxnSp>
        <p:nvCxnSpPr>
          <p:cNvPr id="29" name="28 Conector recto de flecha"/>
          <p:cNvCxnSpPr/>
          <p:nvPr/>
        </p:nvCxnSpPr>
        <p:spPr>
          <a:xfrm flipH="1">
            <a:off x="1487253" y="4275156"/>
            <a:ext cx="138396" cy="35496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1" name="30 Conector recto de flecha"/>
          <p:cNvCxnSpPr/>
          <p:nvPr/>
        </p:nvCxnSpPr>
        <p:spPr>
          <a:xfrm flipH="1">
            <a:off x="3264491" y="4292736"/>
            <a:ext cx="138396" cy="35496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2" name="31 Conector recto de flecha"/>
          <p:cNvCxnSpPr/>
          <p:nvPr/>
        </p:nvCxnSpPr>
        <p:spPr>
          <a:xfrm flipH="1">
            <a:off x="5384898" y="4325776"/>
            <a:ext cx="138396" cy="35496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3" name="32 Conector recto de flecha"/>
          <p:cNvCxnSpPr/>
          <p:nvPr/>
        </p:nvCxnSpPr>
        <p:spPr>
          <a:xfrm flipH="1">
            <a:off x="7254188" y="4327917"/>
            <a:ext cx="138396" cy="35496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1638736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b="1" dirty="0">
                <a:solidFill>
                  <a:schemeClr val="tx1"/>
                </a:solidFill>
              </a:rPr>
              <a:t>Los actos preparatorios. </a:t>
            </a:r>
            <a:endParaRPr lang="es-ES" dirty="0">
              <a:solidFill>
                <a:schemeClr val="tx1"/>
              </a:solidFill>
            </a:endParaRPr>
          </a:p>
        </p:txBody>
      </p:sp>
      <p:sp>
        <p:nvSpPr>
          <p:cNvPr id="3" name="2 Marcador de contenido"/>
          <p:cNvSpPr>
            <a:spLocks noGrp="1"/>
          </p:cNvSpPr>
          <p:nvPr>
            <p:ph sz="quarter" idx="1"/>
          </p:nvPr>
        </p:nvSpPr>
        <p:spPr>
          <a:xfrm>
            <a:off x="179512" y="1527048"/>
            <a:ext cx="8856984" cy="4782272"/>
          </a:xfrm>
        </p:spPr>
        <p:txBody>
          <a:bodyPr>
            <a:normAutofit fontScale="85000" lnSpcReduction="10000"/>
          </a:bodyPr>
          <a:lstStyle/>
          <a:p>
            <a:pPr algn="just"/>
            <a:r>
              <a:rPr lang="es-ES_tradnl" b="1" dirty="0"/>
              <a:t>Actos preparatorios: </a:t>
            </a:r>
            <a:r>
              <a:rPr lang="es-ES_tradnl" dirty="0"/>
              <a:t>Actos temporalmente anteriores a los actos de ejecución del delito. Que si bien no crea la posibilidad de un peligro inmediato al bien jurídico, crea la posibilidad de ese ataque. Art. 13.3 con relación al art 13.1 segunda parte. NCP</a:t>
            </a:r>
            <a:endParaRPr lang="es-ES" dirty="0"/>
          </a:p>
          <a:p>
            <a:pPr marL="0" indent="0">
              <a:buNone/>
            </a:pPr>
            <a:endParaRPr lang="es-ES_tradnl" dirty="0" smtClean="0"/>
          </a:p>
          <a:p>
            <a:pPr marL="0" indent="0">
              <a:buNone/>
            </a:pPr>
            <a:r>
              <a:rPr lang="es-ES_tradnl" dirty="0" smtClean="0"/>
              <a:t>Ejemplo </a:t>
            </a:r>
            <a:r>
              <a:rPr lang="es-ES_tradnl" dirty="0"/>
              <a:t>de artículos en donde se sancionan los actos </a:t>
            </a:r>
            <a:r>
              <a:rPr lang="es-ES_tradnl" dirty="0" smtClean="0"/>
              <a:t> preparatorios</a:t>
            </a:r>
            <a:r>
              <a:rPr lang="es-ES_tradnl" dirty="0"/>
              <a:t>: </a:t>
            </a:r>
            <a:endParaRPr lang="es-ES" dirty="0"/>
          </a:p>
          <a:p>
            <a:pPr>
              <a:buFontTx/>
              <a:buChar char="-"/>
            </a:pPr>
            <a:r>
              <a:rPr lang="es-ES_tradnl" b="1" dirty="0" smtClean="0"/>
              <a:t>208.1.4.</a:t>
            </a:r>
          </a:p>
          <a:p>
            <a:pPr>
              <a:buFontTx/>
              <a:buChar char="-"/>
            </a:pPr>
            <a:r>
              <a:rPr lang="es-ES_tradnl" b="1" dirty="0" smtClean="0"/>
              <a:t>235.1.4</a:t>
            </a:r>
          </a:p>
          <a:p>
            <a:pPr>
              <a:buFontTx/>
              <a:buChar char="-"/>
            </a:pPr>
            <a:r>
              <a:rPr lang="es-ES_tradnl" b="1" dirty="0"/>
              <a:t>Disposiciones complementarias de los delitos contra la fe pública  Art: 342.2 con relación a los art. 330, 331, 332, 333 y </a:t>
            </a:r>
            <a:r>
              <a:rPr lang="es-ES_tradnl" b="1" dirty="0" smtClean="0"/>
              <a:t>334</a:t>
            </a:r>
          </a:p>
          <a:p>
            <a:pPr>
              <a:buFontTx/>
              <a:buChar char="-"/>
            </a:pPr>
            <a:r>
              <a:rPr lang="es-ES_tradnl" b="1" dirty="0"/>
              <a:t>416.1.4</a:t>
            </a:r>
            <a:endParaRPr lang="es-ES" dirty="0"/>
          </a:p>
        </p:txBody>
      </p:sp>
    </p:spTree>
    <p:extLst>
      <p:ext uri="{BB962C8B-B14F-4D97-AF65-F5344CB8AC3E}">
        <p14:creationId xmlns:p14="http://schemas.microsoft.com/office/powerpoint/2010/main" val="41962320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b="1" dirty="0">
                <a:solidFill>
                  <a:schemeClr val="tx1"/>
                </a:solidFill>
              </a:rPr>
              <a:t>La tentativa. </a:t>
            </a:r>
            <a:endParaRPr lang="es-ES" dirty="0">
              <a:solidFill>
                <a:schemeClr val="tx1"/>
              </a:solidFill>
            </a:endParaRPr>
          </a:p>
        </p:txBody>
      </p:sp>
      <p:sp>
        <p:nvSpPr>
          <p:cNvPr id="3" name="2 Marcador de contenido"/>
          <p:cNvSpPr>
            <a:spLocks noGrp="1"/>
          </p:cNvSpPr>
          <p:nvPr>
            <p:ph sz="quarter" idx="1"/>
          </p:nvPr>
        </p:nvSpPr>
        <p:spPr/>
        <p:txBody>
          <a:bodyPr/>
          <a:lstStyle/>
          <a:p>
            <a:pPr marL="0" indent="0">
              <a:buNone/>
            </a:pPr>
            <a:r>
              <a:rPr lang="es-ES_tradnl" b="1" dirty="0"/>
              <a:t>Clase de tentativa.</a:t>
            </a:r>
            <a:endParaRPr lang="es-ES" dirty="0"/>
          </a:p>
          <a:p>
            <a:pPr lvl="0"/>
            <a:r>
              <a:rPr lang="es-ES_tradnl" b="1" dirty="0"/>
              <a:t>Tentativa acabada:</a:t>
            </a:r>
            <a:r>
              <a:rPr lang="es-ES_tradnl" dirty="0"/>
              <a:t> </a:t>
            </a:r>
            <a:r>
              <a:rPr lang="es-ES" dirty="0"/>
              <a:t>es aquella en la cual el resultado delictivo aún no se ha producido por circunstancias independientes al culpable, a pesar de que éste ha realizado todos los actos que considera necesarios para que él se produzca.</a:t>
            </a:r>
          </a:p>
          <a:p>
            <a:pPr lvl="0"/>
            <a:r>
              <a:rPr lang="es-ES_tradnl" b="1" dirty="0"/>
              <a:t>Tentativa inacabada:</a:t>
            </a:r>
            <a:r>
              <a:rPr lang="es-ES_tradnl" dirty="0"/>
              <a:t> </a:t>
            </a:r>
            <a:r>
              <a:rPr lang="es-ES" dirty="0"/>
              <a:t>es aquella en la cual el autor aún no ha realizado todos los actos que consideraba necesarios para la consumación del hecho querido</a:t>
            </a:r>
          </a:p>
          <a:p>
            <a:endParaRPr lang="es-ES" dirty="0"/>
          </a:p>
        </p:txBody>
      </p:sp>
    </p:spTree>
    <p:extLst>
      <p:ext uri="{BB962C8B-B14F-4D97-AF65-F5344CB8AC3E}">
        <p14:creationId xmlns:p14="http://schemas.microsoft.com/office/powerpoint/2010/main" val="3438566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lvl="0"/>
            <a:r>
              <a:rPr lang="es-ES_tradnl" b="1" dirty="0">
                <a:solidFill>
                  <a:schemeClr val="tx1"/>
                </a:solidFill>
              </a:rPr>
              <a:t>El delito imposible y el  desistimiento.</a:t>
            </a:r>
            <a:endParaRPr lang="es-ES" dirty="0">
              <a:solidFill>
                <a:schemeClr val="tx1"/>
              </a:solidFill>
            </a:endParaRPr>
          </a:p>
        </p:txBody>
      </p:sp>
      <p:sp>
        <p:nvSpPr>
          <p:cNvPr id="3" name="2 Marcador de contenido"/>
          <p:cNvSpPr>
            <a:spLocks noGrp="1"/>
          </p:cNvSpPr>
          <p:nvPr>
            <p:ph sz="quarter" idx="1"/>
          </p:nvPr>
        </p:nvSpPr>
        <p:spPr/>
        <p:txBody>
          <a:bodyPr/>
          <a:lstStyle/>
          <a:p>
            <a:r>
              <a:rPr lang="es-ES_tradnl" dirty="0"/>
              <a:t>Delito Imposible.</a:t>
            </a:r>
            <a:endParaRPr lang="es-ES" dirty="0"/>
          </a:p>
          <a:p>
            <a:r>
              <a:rPr lang="es-ES_tradnl" dirty="0" smtClean="0"/>
              <a:t>Tentativa inidónea. Artículo </a:t>
            </a:r>
            <a:r>
              <a:rPr lang="es-ES_tradnl" dirty="0"/>
              <a:t>15 </a:t>
            </a:r>
            <a:r>
              <a:rPr lang="es-ES_tradnl" dirty="0" smtClean="0"/>
              <a:t>NCP.</a:t>
            </a:r>
          </a:p>
          <a:p>
            <a:pPr marL="0" indent="0" algn="just">
              <a:buNone/>
            </a:pPr>
            <a:r>
              <a:rPr lang="es-ES_tradnl" dirty="0"/>
              <a:t>Si, por los actos realizados, </a:t>
            </a:r>
            <a:r>
              <a:rPr lang="es-ES_tradnl" b="1" dirty="0"/>
              <a:t>por el medio empleado por la persona para intentar la perpetración del delito</a:t>
            </a:r>
            <a:r>
              <a:rPr lang="es-ES_tradnl" dirty="0"/>
              <a:t> o </a:t>
            </a:r>
            <a:r>
              <a:rPr lang="es-ES_tradnl" b="1" dirty="0"/>
              <a:t>por el objeto respecto al cual ha intentado la ejecución</a:t>
            </a:r>
            <a:r>
              <a:rPr lang="es-ES_tradnl" dirty="0"/>
              <a:t>, el delito manifiestamente no podía haberse cometido, el tribunal puede atenuar libremente la sanción sin ajustarse a su límite mínimo y aun eximirla de ella, en caso de evidente ausencia de lesividad social.</a:t>
            </a:r>
            <a:endParaRPr lang="es-ES" dirty="0"/>
          </a:p>
          <a:p>
            <a:pPr marL="0" indent="0">
              <a:buNone/>
            </a:pPr>
            <a:endParaRPr lang="es-ES" dirty="0"/>
          </a:p>
        </p:txBody>
      </p:sp>
    </p:spTree>
    <p:extLst>
      <p:ext uri="{BB962C8B-B14F-4D97-AF65-F5344CB8AC3E}">
        <p14:creationId xmlns:p14="http://schemas.microsoft.com/office/powerpoint/2010/main" val="14681541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lvl="0"/>
            <a:r>
              <a:rPr lang="es-ES_tradnl" b="1" dirty="0">
                <a:solidFill>
                  <a:schemeClr val="tx1"/>
                </a:solidFill>
              </a:rPr>
              <a:t>El delito </a:t>
            </a:r>
            <a:r>
              <a:rPr lang="es-ES_tradnl" b="1" dirty="0" smtClean="0">
                <a:solidFill>
                  <a:schemeClr val="tx1"/>
                </a:solidFill>
              </a:rPr>
              <a:t>imposible</a:t>
            </a:r>
            <a:endParaRPr lang="es-ES" dirty="0">
              <a:solidFill>
                <a:schemeClr val="tx1"/>
              </a:solidFill>
            </a:endParaRPr>
          </a:p>
        </p:txBody>
      </p:sp>
      <p:sp>
        <p:nvSpPr>
          <p:cNvPr id="3" name="2 Marcador de contenido"/>
          <p:cNvSpPr>
            <a:spLocks noGrp="1"/>
          </p:cNvSpPr>
          <p:nvPr>
            <p:ph sz="quarter" idx="1"/>
          </p:nvPr>
        </p:nvSpPr>
        <p:spPr/>
        <p:txBody>
          <a:bodyPr/>
          <a:lstStyle/>
          <a:p>
            <a:pPr marL="0" indent="0" algn="ctr">
              <a:buNone/>
            </a:pPr>
            <a:r>
              <a:rPr lang="es-ES_tradnl" dirty="0"/>
              <a:t>Ámbito de aplicación del delito imposible.</a:t>
            </a:r>
            <a:endParaRPr lang="es-ES" dirty="0"/>
          </a:p>
          <a:p>
            <a:r>
              <a:rPr lang="es-ES_tradnl" b="1" dirty="0"/>
              <a:t>Por el medio empleado por la persona para intentar la perpetración del </a:t>
            </a:r>
            <a:r>
              <a:rPr lang="es-ES_tradnl" b="1" dirty="0" smtClean="0"/>
              <a:t>delito.</a:t>
            </a:r>
          </a:p>
          <a:p>
            <a:r>
              <a:rPr lang="es-ES_tradnl" b="1" dirty="0"/>
              <a:t>Por el objeto respecto al cual ha intentado la </a:t>
            </a:r>
            <a:r>
              <a:rPr lang="es-ES_tradnl" b="1" dirty="0" smtClean="0"/>
              <a:t>ejecución</a:t>
            </a:r>
          </a:p>
          <a:p>
            <a:pPr marL="963613" indent="-273050"/>
            <a:r>
              <a:rPr lang="es-ES_tradnl" b="1" dirty="0"/>
              <a:t>Inexistencia </a:t>
            </a:r>
            <a:r>
              <a:rPr lang="es-ES_tradnl" b="1" dirty="0" smtClean="0"/>
              <a:t>absoluta</a:t>
            </a:r>
          </a:p>
          <a:p>
            <a:pPr marL="963613" indent="-273050"/>
            <a:r>
              <a:rPr lang="es-ES_tradnl" b="1" dirty="0"/>
              <a:t>Inexistencia anterior</a:t>
            </a:r>
            <a:endParaRPr lang="es-ES" dirty="0"/>
          </a:p>
        </p:txBody>
      </p:sp>
    </p:spTree>
    <p:extLst>
      <p:ext uri="{BB962C8B-B14F-4D97-AF65-F5344CB8AC3E}">
        <p14:creationId xmlns:p14="http://schemas.microsoft.com/office/powerpoint/2010/main" val="388131575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B4B4B4"/>
      </a:dk1>
      <a:lt1>
        <a:sysClr val="window" lastClr="212121"/>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47</TotalTime>
  <Words>780</Words>
  <Application>Microsoft Office PowerPoint</Application>
  <PresentationFormat>Presentación en pantalla (4:3)</PresentationFormat>
  <Paragraphs>66</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Civil</vt:lpstr>
      <vt:lpstr>Derecho Penal General I</vt:lpstr>
      <vt:lpstr>Objetivos de la conferencia</vt:lpstr>
      <vt:lpstr>Cuestión de estudio</vt:lpstr>
      <vt:lpstr>Las fases en el desarrollo del acto delictivo. </vt:lpstr>
      <vt:lpstr>Las fases en el desarrollo del acto delictivo. </vt:lpstr>
      <vt:lpstr>Los actos preparatorios. </vt:lpstr>
      <vt:lpstr>La tentativa. </vt:lpstr>
      <vt:lpstr>El delito imposible y el  desistimiento.</vt:lpstr>
      <vt:lpstr>El delito imposible</vt:lpstr>
      <vt:lpstr>El  desistimiento</vt:lpstr>
      <vt:lpstr>Las consumación</vt:lpstr>
      <vt:lpstr>Las consumación</vt:lpstr>
      <vt:lpstr>Las consumación</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Derecho Penal General I</dc:title>
  <dc:creator>Grueiro</dc:creator>
  <cp:lastModifiedBy>Luffi</cp:lastModifiedBy>
  <cp:revision>10</cp:revision>
  <dcterms:created xsi:type="dcterms:W3CDTF">2022-02-08T19:50:28Z</dcterms:created>
  <dcterms:modified xsi:type="dcterms:W3CDTF">2025-10-10T15:58:40Z</dcterms:modified>
</cp:coreProperties>
</file>