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7" r:id="rId5"/>
    <p:sldId id="268" r:id="rId6"/>
    <p:sldId id="269" r:id="rId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581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10/10/2025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Elipse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10/10/2025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Elipse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10/10/2025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10/10/2025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3" name="12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10/10/2025</a:t>
            </a:fld>
            <a:endParaRPr lang="es-ES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Elipse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Elipse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7A847CFC-816F-41D0-AAC0-9BF4FEBC753E}" type="datetimeFigureOut">
              <a:rPr lang="es-ES" smtClean="0"/>
              <a:t>10/10/2025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Marcador de contenido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contenido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Rectángulo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20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21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Rectángulo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10/10/2025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s-E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23 Marcador de contenido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6" name="25 Marcador de contenido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Elipse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Elipse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23" name="22 Título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10/10/2025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5 Rectángulo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10/10/2025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18 Rectángulo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12 Rectángulo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Marcador de contenido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Elipse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Elipse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21" name="20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10/10/2025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20 Conector recto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19 Rectángulo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Elipse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22" name="21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7A847CFC-816F-41D0-AAC0-9BF4FEBC753E}" type="datetimeFigureOut">
              <a:rPr lang="es-ES" smtClean="0"/>
              <a:t>10/10/2025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7A847CFC-816F-41D0-AAC0-9BF4FEBC753E}" type="datetimeFigureOut">
              <a:rPr lang="es-ES" smtClean="0"/>
              <a:t>10/10/2025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s-ES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Elipse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83568" y="3861048"/>
            <a:ext cx="8064896" cy="1752600"/>
          </a:xfrm>
        </p:spPr>
        <p:txBody>
          <a:bodyPr>
            <a:normAutofit/>
          </a:bodyPr>
          <a:lstStyle/>
          <a:p>
            <a:r>
              <a:rPr lang="es-E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TEMA </a:t>
            </a:r>
            <a:r>
              <a:rPr lang="es-E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X</a:t>
            </a:r>
            <a:r>
              <a:rPr lang="es-E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s-ES" sz="2800" dirty="0">
                <a:solidFill>
                  <a:schemeClr val="tx1"/>
                </a:solidFill>
              </a:rPr>
              <a:t>LA UNIDAD Y LA PLURALIDAD DE </a:t>
            </a:r>
            <a:r>
              <a:rPr lang="es-ES" sz="2800" dirty="0" smtClean="0">
                <a:solidFill>
                  <a:schemeClr val="tx1"/>
                </a:solidFill>
              </a:rPr>
              <a:t>ACCIONES Y DELITOS</a:t>
            </a:r>
            <a:r>
              <a:rPr lang="es-E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s-ES" sz="2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es-ES" sz="2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Derecho Penal General I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483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>
                <a:solidFill>
                  <a:schemeClr val="tx1"/>
                </a:solidFill>
              </a:rPr>
              <a:t>Objetivos de la </a:t>
            </a:r>
            <a:r>
              <a:rPr lang="es-ES" dirty="0" smtClean="0">
                <a:solidFill>
                  <a:schemeClr val="tx1"/>
                </a:solidFill>
              </a:rPr>
              <a:t>conferencia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179512" y="1527048"/>
            <a:ext cx="8784976" cy="4926288"/>
          </a:xfrm>
        </p:spPr>
        <p:txBody>
          <a:bodyPr>
            <a:normAutofit fontScale="85000" lnSpcReduction="20000"/>
          </a:bodyPr>
          <a:lstStyle/>
          <a:p>
            <a:pPr lvl="0" algn="just"/>
            <a:r>
              <a:rPr lang="es-ES" dirty="0"/>
              <a:t>Comprender los principios que rigen la unidad y pluralidad de delitos y la aplicación práctica de aquellos.</a:t>
            </a:r>
            <a:endParaRPr lang="es-ES" b="1" dirty="0"/>
          </a:p>
          <a:p>
            <a:pPr lvl="0" algn="just"/>
            <a:r>
              <a:rPr lang="es-ES_tradnl" dirty="0"/>
              <a:t>Analizar críticamente el concepto, los requisitos, el ámbito de aplicación, así como la penalidad del concurso ideal de delitos, a fin de llegar a conclusiones fundamentadas.</a:t>
            </a:r>
            <a:endParaRPr lang="es-ES" dirty="0"/>
          </a:p>
          <a:p>
            <a:pPr lvl="0" algn="just"/>
            <a:r>
              <a:rPr lang="es-ES_tradnl" dirty="0"/>
              <a:t>Valorar la concepción del delito complejo, precisando el concepto, las clases, los requisitos, las consecuencias y la penalidad de él.</a:t>
            </a:r>
            <a:endParaRPr lang="es-ES" dirty="0"/>
          </a:p>
          <a:p>
            <a:pPr lvl="0" algn="just"/>
            <a:r>
              <a:rPr lang="es-ES_tradnl" dirty="0"/>
              <a:t>Dominar el concepto, el fundamento, la naturaleza, los requisitos y la penalidad del delito continuado, a fin de llegar a nociones correctas acerca de esta categoría, empleando los medios de interpretación que proporciona la práctica judicial y el derecho comparado.</a:t>
            </a:r>
            <a:endParaRPr lang="es-ES" dirty="0"/>
          </a:p>
          <a:p>
            <a:pPr lvl="0" algn="just"/>
            <a:r>
              <a:rPr lang="es-ES_tradnl" dirty="0"/>
              <a:t>Dominar la concepción del concurso aparente de normas penales y los principios establecidos para su solución</a:t>
            </a:r>
            <a:r>
              <a:rPr lang="es-ES_tradnl" dirty="0" smtClean="0"/>
              <a:t>.</a:t>
            </a:r>
            <a:endParaRPr lang="es-ES" dirty="0" smtClean="0"/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70176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b="1" dirty="0">
                <a:solidFill>
                  <a:schemeClr val="tx1"/>
                </a:solidFill>
              </a:rPr>
              <a:t>Cuestión de </a:t>
            </a:r>
            <a:r>
              <a:rPr lang="es-ES" b="1" dirty="0" smtClean="0">
                <a:solidFill>
                  <a:schemeClr val="tx1"/>
                </a:solidFill>
              </a:rPr>
              <a:t>estudio</a:t>
            </a:r>
            <a:endParaRPr lang="es-ES" b="1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 algn="just"/>
            <a:r>
              <a:rPr lang="es-ES_tradnl" dirty="0"/>
              <a:t>El concurso real de delitos. </a:t>
            </a:r>
            <a:endParaRPr lang="es-ES" dirty="0"/>
          </a:p>
          <a:p>
            <a:pPr lvl="0" algn="just"/>
            <a:r>
              <a:rPr lang="es-ES_tradnl" dirty="0"/>
              <a:t>El concurso ideal de delitos. Concepto, requisitos, ámbito de aplicación y penalidad.</a:t>
            </a:r>
            <a:endParaRPr lang="es-ES" dirty="0"/>
          </a:p>
          <a:p>
            <a:pPr lvl="0" algn="just"/>
            <a:r>
              <a:rPr lang="es-ES_tradnl" dirty="0"/>
              <a:t>El delito </a:t>
            </a:r>
            <a:r>
              <a:rPr lang="es-ES_tradnl" dirty="0" smtClean="0"/>
              <a:t>complejo o medial. </a:t>
            </a:r>
            <a:r>
              <a:rPr lang="es-ES_tradnl" dirty="0"/>
              <a:t>Concepto, clases, requisitos, consecuencias y penalidad del </a:t>
            </a:r>
            <a:r>
              <a:rPr lang="es-ES_tradnl" dirty="0" smtClean="0"/>
              <a:t>delito.</a:t>
            </a:r>
            <a:endParaRPr lang="es-ES" dirty="0"/>
          </a:p>
          <a:p>
            <a:pPr lvl="0" algn="just"/>
            <a:r>
              <a:rPr lang="es-ES_tradnl" dirty="0"/>
              <a:t>El delito continuado. Concepto, fundamento, naturaleza, requisitos y penalidad.</a:t>
            </a:r>
            <a:endParaRPr lang="es-ES" dirty="0"/>
          </a:p>
          <a:p>
            <a:pPr lvl="0" algn="just"/>
            <a:r>
              <a:rPr lang="es-ES_tradnl" dirty="0"/>
              <a:t>Concurso aparente de normas penales. Especialidad, consunción y subsidiaridad.</a:t>
            </a:r>
            <a:endParaRPr lang="es-ES" dirty="0"/>
          </a:p>
          <a:p>
            <a:pPr marL="0" indent="0" algn="just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78111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1752" y="293784"/>
            <a:ext cx="8534400" cy="758952"/>
          </a:xfrm>
        </p:spPr>
        <p:txBody>
          <a:bodyPr>
            <a:normAutofit/>
          </a:bodyPr>
          <a:lstStyle/>
          <a:p>
            <a:r>
              <a:rPr lang="es-ES" sz="2400" dirty="0">
                <a:solidFill>
                  <a:schemeClr val="tx1"/>
                </a:solidFill>
              </a:rPr>
              <a:t>LA UNIDAD Y LA PLURALIDAD DE ACCIONES Y DELITOS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s-ES" dirty="0" smtClean="0"/>
              <a:t>CONCURSO</a:t>
            </a:r>
            <a:endParaRPr lang="es-ES" dirty="0"/>
          </a:p>
          <a:p>
            <a:pPr marL="0" indent="0">
              <a:buNone/>
            </a:pPr>
            <a:endParaRPr lang="es-ES" dirty="0" smtClean="0"/>
          </a:p>
          <a:p>
            <a:pPr marL="0" indent="0" algn="just">
              <a:buNone/>
            </a:pPr>
            <a:r>
              <a:rPr lang="es-ES" dirty="0" smtClean="0"/>
              <a:t>FINALIDAD: QUE LA PENA ALCANCE A TODO EL DELITO.</a:t>
            </a:r>
          </a:p>
          <a:p>
            <a:pPr marL="0" indent="0" algn="just">
              <a:buNone/>
            </a:pPr>
            <a:endParaRPr lang="es-ES" dirty="0"/>
          </a:p>
          <a:p>
            <a:pPr marL="0" indent="0" algn="just">
              <a:buNone/>
            </a:pPr>
            <a:r>
              <a:rPr lang="es-ES" dirty="0" smtClean="0"/>
              <a:t>QUE NINGUN HECHO QUEDE IMPUNE… Y QUE NINGUNA PERSONA SEA SANCIONADA DOS VECES POR LOS MISMOS ACTO Y HECHOS.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endParaRPr lang="es-ES" dirty="0"/>
          </a:p>
        </p:txBody>
      </p:sp>
      <p:sp>
        <p:nvSpPr>
          <p:cNvPr id="4" name="3 Flecha abajo"/>
          <p:cNvSpPr/>
          <p:nvPr/>
        </p:nvSpPr>
        <p:spPr>
          <a:xfrm>
            <a:off x="4283968" y="2132856"/>
            <a:ext cx="504056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48089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1752" y="293784"/>
            <a:ext cx="8534400" cy="758952"/>
          </a:xfrm>
        </p:spPr>
        <p:txBody>
          <a:bodyPr>
            <a:normAutofit/>
          </a:bodyPr>
          <a:lstStyle/>
          <a:p>
            <a:r>
              <a:rPr lang="es-ES" sz="2400" dirty="0">
                <a:solidFill>
                  <a:schemeClr val="tx1"/>
                </a:solidFill>
              </a:rPr>
              <a:t>LA UNIDAD Y LA PLURALIDAD DE ACCIONES Y DELITOS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s-ES" dirty="0" smtClean="0"/>
              <a:t>CONCURSO</a:t>
            </a:r>
          </a:p>
          <a:p>
            <a:pPr marL="0" indent="0" algn="ctr">
              <a:buNone/>
            </a:pPr>
            <a:endParaRPr lang="es-ES" dirty="0"/>
          </a:p>
          <a:p>
            <a:pPr marL="0" indent="0">
              <a:buNone/>
            </a:pPr>
            <a:endParaRPr lang="es-ES" dirty="0" smtClean="0"/>
          </a:p>
          <a:p>
            <a:pPr marL="0" indent="0" algn="just">
              <a:buNone/>
            </a:pPr>
            <a:r>
              <a:rPr lang="es-ES" dirty="0" smtClean="0"/>
              <a:t>    </a:t>
            </a:r>
            <a:r>
              <a:rPr lang="es-ES" dirty="0" smtClean="0"/>
              <a:t>    REAL         MEDIAL  o COMPLEJO         IDEAL</a:t>
            </a:r>
            <a:endParaRPr lang="es-ES" dirty="0" smtClean="0"/>
          </a:p>
          <a:p>
            <a:pPr marL="0" indent="0" algn="just">
              <a:buNone/>
            </a:pPr>
            <a:endParaRPr lang="es-ES" dirty="0"/>
          </a:p>
          <a:p>
            <a:pPr marL="0" indent="0" algn="just">
              <a:buNone/>
            </a:pPr>
            <a:r>
              <a:rPr lang="es-ES" dirty="0" smtClean="0"/>
              <a:t>  (ART. 11 y 86.1)           (art. 9.1a)                  (art. 9.1b)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r>
              <a:rPr lang="es-ES" dirty="0"/>
              <a:t> </a:t>
            </a:r>
            <a:r>
              <a:rPr lang="es-ES" dirty="0" smtClean="0"/>
              <a:t>                       CONTINUIDAD DELICTIVA</a:t>
            </a:r>
          </a:p>
          <a:p>
            <a:pPr marL="0" indent="0">
              <a:buNone/>
            </a:pPr>
            <a:r>
              <a:rPr lang="es-ES" dirty="0"/>
              <a:t> </a:t>
            </a:r>
            <a:r>
              <a:rPr lang="es-ES" dirty="0" smtClean="0"/>
              <a:t>                                        (art. 10)</a:t>
            </a:r>
            <a:endParaRPr lang="es-ES" dirty="0"/>
          </a:p>
        </p:txBody>
      </p:sp>
      <p:sp>
        <p:nvSpPr>
          <p:cNvPr id="4" name="3 Flecha abajo"/>
          <p:cNvSpPr/>
          <p:nvPr/>
        </p:nvSpPr>
        <p:spPr>
          <a:xfrm>
            <a:off x="3995936" y="2132856"/>
            <a:ext cx="504056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Flecha abajo"/>
          <p:cNvSpPr/>
          <p:nvPr/>
        </p:nvSpPr>
        <p:spPr>
          <a:xfrm>
            <a:off x="7236296" y="2141240"/>
            <a:ext cx="504056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5 Flecha abajo"/>
          <p:cNvSpPr/>
          <p:nvPr/>
        </p:nvSpPr>
        <p:spPr>
          <a:xfrm>
            <a:off x="1259632" y="2204864"/>
            <a:ext cx="504056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88458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1752" y="293784"/>
            <a:ext cx="8534400" cy="758952"/>
          </a:xfrm>
        </p:spPr>
        <p:txBody>
          <a:bodyPr>
            <a:normAutofit/>
          </a:bodyPr>
          <a:lstStyle/>
          <a:p>
            <a:r>
              <a:rPr lang="es-ES" sz="2400" dirty="0">
                <a:solidFill>
                  <a:schemeClr val="tx1"/>
                </a:solidFill>
              </a:rPr>
              <a:t>LA UNIDAD Y LA PLURALIDAD DE ACCIONES Y DELITOS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s-ES" dirty="0" smtClean="0"/>
              <a:t>PRINCIPIOS (</a:t>
            </a:r>
            <a:r>
              <a:rPr lang="es-ES_tradnl" dirty="0"/>
              <a:t>Concurso aparente de normas </a:t>
            </a:r>
            <a:r>
              <a:rPr lang="es-ES_tradnl" dirty="0" smtClean="0"/>
              <a:t>penales)</a:t>
            </a:r>
          </a:p>
          <a:p>
            <a:pPr marL="0" indent="0" algn="ctr">
              <a:buNone/>
            </a:pPr>
            <a:r>
              <a:rPr lang="es-ES_tradnl" dirty="0" smtClean="0"/>
              <a:t>SOLUCIÓN</a:t>
            </a:r>
            <a:endParaRPr lang="es-ES" dirty="0"/>
          </a:p>
          <a:p>
            <a:pPr marL="0" indent="0">
              <a:buNone/>
            </a:pPr>
            <a:endParaRPr lang="es-ES" dirty="0" smtClean="0"/>
          </a:p>
          <a:p>
            <a:pPr marL="0" indent="0" algn="just">
              <a:buNone/>
            </a:pPr>
            <a:endParaRPr lang="es-ES" dirty="0" smtClean="0"/>
          </a:p>
          <a:p>
            <a:pPr marL="0" indent="0" algn="just">
              <a:buNone/>
            </a:pPr>
            <a:endParaRPr lang="es-ES" dirty="0"/>
          </a:p>
          <a:p>
            <a:pPr marL="0" indent="0" algn="just">
              <a:buNone/>
            </a:pPr>
            <a:r>
              <a:rPr lang="es-ES" dirty="0" smtClean="0"/>
              <a:t>ESPECIALIDAD                              SUBSIDIARIEDAD</a:t>
            </a:r>
            <a:endParaRPr lang="es-ES" dirty="0"/>
          </a:p>
          <a:p>
            <a:pPr marL="0" indent="0" algn="just">
              <a:buNone/>
            </a:pPr>
            <a:endParaRPr lang="es-ES" dirty="0"/>
          </a:p>
          <a:p>
            <a:pPr marL="0" indent="0" algn="just">
              <a:buNone/>
            </a:pPr>
            <a:r>
              <a:rPr lang="es-ES" dirty="0" smtClean="0"/>
              <a:t>                                   CONSUNCIÓN</a:t>
            </a:r>
            <a:endParaRPr lang="es-ES" dirty="0"/>
          </a:p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r>
              <a:rPr lang="es-ES" dirty="0"/>
              <a:t> </a:t>
            </a:r>
            <a:r>
              <a:rPr lang="es-ES" dirty="0" smtClean="0"/>
              <a:t>                       </a:t>
            </a:r>
            <a:endParaRPr lang="es-ES" dirty="0"/>
          </a:p>
        </p:txBody>
      </p:sp>
      <p:sp>
        <p:nvSpPr>
          <p:cNvPr id="4" name="3 Flecha abajo"/>
          <p:cNvSpPr/>
          <p:nvPr/>
        </p:nvSpPr>
        <p:spPr>
          <a:xfrm>
            <a:off x="4283968" y="2924944"/>
            <a:ext cx="504056" cy="165618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Flecha abajo"/>
          <p:cNvSpPr/>
          <p:nvPr/>
        </p:nvSpPr>
        <p:spPr>
          <a:xfrm>
            <a:off x="6804248" y="2789312"/>
            <a:ext cx="504056" cy="92772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5 Flecha abajo"/>
          <p:cNvSpPr/>
          <p:nvPr/>
        </p:nvSpPr>
        <p:spPr>
          <a:xfrm>
            <a:off x="1259632" y="2780928"/>
            <a:ext cx="504056" cy="86409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57688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l">
  <a:themeElements>
    <a:clrScheme name="Civil">
      <a:dk1>
        <a:sysClr val="windowText" lastClr="B4B4B4"/>
      </a:dk1>
      <a:lt1>
        <a:sysClr val="window" lastClr="212121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l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l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62</TotalTime>
  <Words>335</Words>
  <Application>Microsoft Office PowerPoint</Application>
  <PresentationFormat>Presentación en pantalla (4:3)</PresentationFormat>
  <Paragraphs>42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Civil</vt:lpstr>
      <vt:lpstr>Derecho Penal General I</vt:lpstr>
      <vt:lpstr>Objetivos de la conferencia</vt:lpstr>
      <vt:lpstr>Cuestión de estudio</vt:lpstr>
      <vt:lpstr>LA UNIDAD Y LA PLURALIDAD DE ACCIONES Y DELITOS</vt:lpstr>
      <vt:lpstr>LA UNIDAD Y LA PLURALIDAD DE ACCIONES Y DELITOS</vt:lpstr>
      <vt:lpstr>LA UNIDAD Y LA PLURALIDAD DE ACCIONES Y DELITOS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Derecho Penal General I</dc:title>
  <dc:creator>Grueiro</dc:creator>
  <cp:lastModifiedBy>Luffi</cp:lastModifiedBy>
  <cp:revision>17</cp:revision>
  <dcterms:created xsi:type="dcterms:W3CDTF">2022-02-08T19:50:28Z</dcterms:created>
  <dcterms:modified xsi:type="dcterms:W3CDTF">2025-10-10T16:18:23Z</dcterms:modified>
</cp:coreProperties>
</file>