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12192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45" d="100"/>
          <a:sy n="45" d="100"/>
        </p:scale>
        <p:origin x="-970" y="1018"/>
      </p:cViewPr>
      <p:guideLst>
        <p:guide orient="horz" pos="384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289CC-3EFF-4197-A6F2-5131960B5F90}" type="datetimeFigureOut">
              <a:rPr lang="en-US" smtClean="0"/>
              <a:pPr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A0A5D-91CD-4CCF-90A9-D4B7A58B5D2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753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289CC-3EFF-4197-A6F2-5131960B5F90}" type="datetimeFigureOut">
              <a:rPr lang="en-US" smtClean="0"/>
              <a:pPr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A0A5D-91CD-4CCF-90A9-D4B7A58B5D2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1956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289CC-3EFF-4197-A6F2-5131960B5F90}" type="datetimeFigureOut">
              <a:rPr lang="en-US" smtClean="0"/>
              <a:pPr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A0A5D-91CD-4CCF-90A9-D4B7A58B5D2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916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289CC-3EFF-4197-A6F2-5131960B5F90}" type="datetimeFigureOut">
              <a:rPr lang="en-US" smtClean="0"/>
              <a:pPr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A0A5D-91CD-4CCF-90A9-D4B7A58B5D2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899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289CC-3EFF-4197-A6F2-5131960B5F90}" type="datetimeFigureOut">
              <a:rPr lang="en-US" smtClean="0"/>
              <a:pPr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A0A5D-91CD-4CCF-90A9-D4B7A58B5D2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189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289CC-3EFF-4197-A6F2-5131960B5F90}" type="datetimeFigureOut">
              <a:rPr lang="en-US" smtClean="0"/>
              <a:pPr/>
              <a:t>10/10/2025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A0A5D-91CD-4CCF-90A9-D4B7A58B5D2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834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289CC-3EFF-4197-A6F2-5131960B5F90}" type="datetimeFigureOut">
              <a:rPr lang="en-US" smtClean="0"/>
              <a:pPr/>
              <a:t>10/10/2025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A0A5D-91CD-4CCF-90A9-D4B7A58B5D2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813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289CC-3EFF-4197-A6F2-5131960B5F90}" type="datetimeFigureOut">
              <a:rPr lang="en-US" smtClean="0"/>
              <a:pPr/>
              <a:t>10/10/2025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A0A5D-91CD-4CCF-90A9-D4B7A58B5D2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3034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289CC-3EFF-4197-A6F2-5131960B5F90}" type="datetimeFigureOut">
              <a:rPr lang="en-US" smtClean="0"/>
              <a:pPr/>
              <a:t>10/10/2025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A0A5D-91CD-4CCF-90A9-D4B7A58B5D2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5657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289CC-3EFF-4197-A6F2-5131960B5F90}" type="datetimeFigureOut">
              <a:rPr lang="en-US" smtClean="0"/>
              <a:pPr/>
              <a:t>10/10/2025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A0A5D-91CD-4CCF-90A9-D4B7A58B5D2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619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289CC-3EFF-4197-A6F2-5131960B5F90}" type="datetimeFigureOut">
              <a:rPr lang="en-US" smtClean="0"/>
              <a:pPr/>
              <a:t>10/10/2025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A0A5D-91CD-4CCF-90A9-D4B7A58B5D2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000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F289CC-3EFF-4197-A6F2-5131960B5F90}" type="datetimeFigureOut">
              <a:rPr lang="en-US" smtClean="0"/>
              <a:pPr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BA0A5D-91CD-4CCF-90A9-D4B7A58B5D2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0923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hyperlink" Target="Perfeccionamiento%2021-3-23.docx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60948"/>
            <a:ext cx="6858000" cy="12552948"/>
          </a:xfrm>
          <a:prstGeom prst="rect">
            <a:avLst/>
          </a:prstGeom>
        </p:spPr>
      </p:pic>
      <p:sp>
        <p:nvSpPr>
          <p:cNvPr id="18" name="Rectángulo 17"/>
          <p:cNvSpPr/>
          <p:nvPr/>
        </p:nvSpPr>
        <p:spPr>
          <a:xfrm>
            <a:off x="1184032" y="339131"/>
            <a:ext cx="350519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UNIVERSIDAD DE ARTEMISA</a:t>
            </a:r>
          </a:p>
          <a:p>
            <a:pPr algn="ctr"/>
            <a:r>
              <a:rPr lang="es-ES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DERECHO PENAL GENERAL PARTE I</a:t>
            </a:r>
            <a:endParaRPr lang="es-ES" dirty="0" smtClean="0"/>
          </a:p>
        </p:txBody>
      </p:sp>
      <p:sp>
        <p:nvSpPr>
          <p:cNvPr id="6" name="5 CuadroTexto"/>
          <p:cNvSpPr txBox="1"/>
          <p:nvPr/>
        </p:nvSpPr>
        <p:spPr>
          <a:xfrm>
            <a:off x="2002576" y="941988"/>
            <a:ext cx="2086690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/>
              <a:t>El delito.</a:t>
            </a:r>
            <a:endParaRPr lang="es-ES" dirty="0"/>
          </a:p>
        </p:txBody>
      </p:sp>
      <p:sp>
        <p:nvSpPr>
          <p:cNvPr id="7" name="6 CuadroTexto"/>
          <p:cNvSpPr txBox="1"/>
          <p:nvPr/>
        </p:nvSpPr>
        <p:spPr>
          <a:xfrm>
            <a:off x="375138" y="1528143"/>
            <a:ext cx="6025662" cy="369332"/>
          </a:xfrm>
          <a:prstGeom prst="rect">
            <a:avLst/>
          </a:prstGeom>
          <a:noFill/>
          <a:ln w="57150"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s-ES" dirty="0" smtClean="0"/>
              <a:t>Concepto: Tabú, pecado, herejía, blasfemia..</a:t>
            </a:r>
            <a:r>
              <a:rPr lang="es-ES" dirty="0" smtClean="0"/>
              <a:t>.</a:t>
            </a:r>
            <a:endParaRPr lang="es-ES" dirty="0"/>
          </a:p>
        </p:txBody>
      </p:sp>
      <p:sp>
        <p:nvSpPr>
          <p:cNvPr id="8" name="7 Flecha abajo"/>
          <p:cNvSpPr/>
          <p:nvPr/>
        </p:nvSpPr>
        <p:spPr>
          <a:xfrm>
            <a:off x="964946" y="2021499"/>
            <a:ext cx="492370" cy="72170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11 Flecha abajo"/>
          <p:cNvSpPr/>
          <p:nvPr/>
        </p:nvSpPr>
        <p:spPr>
          <a:xfrm>
            <a:off x="3075124" y="2064362"/>
            <a:ext cx="492370" cy="44547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12 CuadroTexto"/>
          <p:cNvSpPr txBox="1"/>
          <p:nvPr/>
        </p:nvSpPr>
        <p:spPr>
          <a:xfrm>
            <a:off x="303698" y="2988236"/>
            <a:ext cx="1628786" cy="20313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dirty="0" smtClean="0"/>
              <a:t>Corriente</a:t>
            </a:r>
          </a:p>
          <a:p>
            <a:pPr algn="ctr"/>
            <a:r>
              <a:rPr lang="es-ES" dirty="0" smtClean="0"/>
              <a:t>Iusnaturalista</a:t>
            </a:r>
          </a:p>
          <a:p>
            <a:pPr algn="just"/>
            <a:r>
              <a:rPr lang="es-ES" dirty="0" smtClean="0"/>
              <a:t>(se violan derechos inherentes a la naturaleza humana)</a:t>
            </a:r>
            <a:endParaRPr lang="es-ES" dirty="0"/>
          </a:p>
        </p:txBody>
      </p:sp>
      <p:sp>
        <p:nvSpPr>
          <p:cNvPr id="14" name="13 CuadroTexto"/>
          <p:cNvSpPr txBox="1"/>
          <p:nvPr/>
        </p:nvSpPr>
        <p:spPr>
          <a:xfrm>
            <a:off x="2002576" y="2579014"/>
            <a:ext cx="2658079" cy="286232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dirty="0" smtClean="0"/>
              <a:t>Corriente</a:t>
            </a:r>
          </a:p>
          <a:p>
            <a:pPr algn="ctr"/>
            <a:r>
              <a:rPr lang="es-ES" dirty="0" smtClean="0"/>
              <a:t>Positivista</a:t>
            </a:r>
          </a:p>
          <a:p>
            <a:pPr algn="just"/>
            <a:r>
              <a:rPr lang="es-ES" dirty="0" smtClean="0"/>
              <a:t>(Antropológico: </a:t>
            </a:r>
            <a:r>
              <a:rPr lang="es-ES" dirty="0" err="1" smtClean="0"/>
              <a:t>Lombrosio</a:t>
            </a:r>
            <a:r>
              <a:rPr lang="es-ES" dirty="0" smtClean="0"/>
              <a:t> y su teoría del hombre delincuente;</a:t>
            </a:r>
          </a:p>
          <a:p>
            <a:pPr algn="just"/>
            <a:r>
              <a:rPr lang="es-ES" dirty="0" smtClean="0"/>
              <a:t>Sociológica: El delito como fenómeno natural; Normativista: la Ley define la culpa y propone una sanción) </a:t>
            </a:r>
            <a:endParaRPr lang="es-ES" dirty="0"/>
          </a:p>
        </p:txBody>
      </p:sp>
      <p:sp>
        <p:nvSpPr>
          <p:cNvPr id="15" name="14 CuadroTexto"/>
          <p:cNvSpPr txBox="1"/>
          <p:nvPr/>
        </p:nvSpPr>
        <p:spPr>
          <a:xfrm>
            <a:off x="2133601" y="6038882"/>
            <a:ext cx="1735014" cy="646331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s-ES" dirty="0" smtClean="0"/>
              <a:t>Artículo 7 del Código penal</a:t>
            </a:r>
            <a:endParaRPr lang="es-ES" dirty="0"/>
          </a:p>
        </p:txBody>
      </p:sp>
      <p:sp>
        <p:nvSpPr>
          <p:cNvPr id="20" name="19 Elipse"/>
          <p:cNvSpPr/>
          <p:nvPr/>
        </p:nvSpPr>
        <p:spPr>
          <a:xfrm>
            <a:off x="384299" y="7342293"/>
            <a:ext cx="1570893" cy="100818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21 CuadroTexto"/>
          <p:cNvSpPr txBox="1"/>
          <p:nvPr/>
        </p:nvSpPr>
        <p:spPr>
          <a:xfrm>
            <a:off x="567842" y="7364641"/>
            <a:ext cx="128953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 smtClean="0"/>
              <a:t>Acción</a:t>
            </a:r>
            <a:endParaRPr lang="es-ES" dirty="0" smtClean="0"/>
          </a:p>
          <a:p>
            <a:pPr algn="ctr"/>
            <a:r>
              <a:rPr lang="es-ES" dirty="0" smtClean="0"/>
              <a:t>Omisión</a:t>
            </a:r>
          </a:p>
          <a:p>
            <a:pPr algn="ctr"/>
            <a:r>
              <a:rPr lang="es-ES" dirty="0" smtClean="0"/>
              <a:t>(1)</a:t>
            </a:r>
            <a:endParaRPr lang="es-ES" dirty="0"/>
          </a:p>
        </p:txBody>
      </p:sp>
      <p:sp>
        <p:nvSpPr>
          <p:cNvPr id="23" name="22 Elipse"/>
          <p:cNvSpPr/>
          <p:nvPr/>
        </p:nvSpPr>
        <p:spPr>
          <a:xfrm>
            <a:off x="1968379" y="7514491"/>
            <a:ext cx="1664674" cy="100818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23 Elipse"/>
          <p:cNvSpPr/>
          <p:nvPr/>
        </p:nvSpPr>
        <p:spPr>
          <a:xfrm>
            <a:off x="3653916" y="7659195"/>
            <a:ext cx="1295055" cy="100818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6" name="25 CuadroTexto"/>
          <p:cNvSpPr txBox="1"/>
          <p:nvPr/>
        </p:nvSpPr>
        <p:spPr>
          <a:xfrm>
            <a:off x="2019300" y="7601684"/>
            <a:ext cx="159433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 smtClean="0"/>
              <a:t>Socialmente </a:t>
            </a:r>
          </a:p>
          <a:p>
            <a:pPr algn="ctr"/>
            <a:r>
              <a:rPr lang="es-ES" dirty="0" smtClean="0"/>
              <a:t>Lesivo</a:t>
            </a:r>
          </a:p>
          <a:p>
            <a:pPr algn="ctr"/>
            <a:r>
              <a:rPr lang="es-ES" dirty="0" smtClean="0"/>
              <a:t>(2)</a:t>
            </a:r>
            <a:endParaRPr lang="es-ES" dirty="0"/>
          </a:p>
        </p:txBody>
      </p:sp>
      <p:sp>
        <p:nvSpPr>
          <p:cNvPr id="27" name="26 CuadroTexto"/>
          <p:cNvSpPr txBox="1"/>
          <p:nvPr/>
        </p:nvSpPr>
        <p:spPr>
          <a:xfrm>
            <a:off x="3776658" y="7958503"/>
            <a:ext cx="11723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 smtClean="0"/>
              <a:t>Culpable</a:t>
            </a:r>
          </a:p>
          <a:p>
            <a:pPr algn="ctr"/>
            <a:r>
              <a:rPr lang="es-ES" dirty="0" smtClean="0"/>
              <a:t>(3)</a:t>
            </a:r>
            <a:endParaRPr lang="es-ES" dirty="0"/>
          </a:p>
        </p:txBody>
      </p:sp>
      <p:sp>
        <p:nvSpPr>
          <p:cNvPr id="29" name="28 Flecha curvada hacia arriba"/>
          <p:cNvSpPr/>
          <p:nvPr/>
        </p:nvSpPr>
        <p:spPr>
          <a:xfrm>
            <a:off x="1125760" y="8479068"/>
            <a:ext cx="1219200" cy="257907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30" name="29 Flecha curvada hacia abajo"/>
          <p:cNvSpPr/>
          <p:nvPr/>
        </p:nvSpPr>
        <p:spPr>
          <a:xfrm rot="592339">
            <a:off x="3085914" y="7226893"/>
            <a:ext cx="1331955" cy="24090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pic>
        <p:nvPicPr>
          <p:cNvPr id="31" name="Imagen 4">
            <a:extLst>
              <a:ext uri="{FF2B5EF4-FFF2-40B4-BE49-F238E27FC236}">
                <a16:creationId xmlns:a16="http://schemas.microsoft.com/office/drawing/2014/main" xmlns="" id="{50811E6D-94A4-446A-9031-B85FD73D991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5759" y="225350"/>
            <a:ext cx="1219201" cy="1218772"/>
          </a:xfrm>
          <a:prstGeom prst="rect">
            <a:avLst/>
          </a:prstGeom>
          <a:effectLst/>
        </p:spPr>
      </p:pic>
      <p:sp>
        <p:nvSpPr>
          <p:cNvPr id="33" name="32 Elipse"/>
          <p:cNvSpPr/>
          <p:nvPr/>
        </p:nvSpPr>
        <p:spPr>
          <a:xfrm>
            <a:off x="4948971" y="7334613"/>
            <a:ext cx="1669423" cy="127022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4" name="33 CuadroTexto"/>
          <p:cNvSpPr txBox="1"/>
          <p:nvPr/>
        </p:nvSpPr>
        <p:spPr>
          <a:xfrm>
            <a:off x="5044027" y="7459531"/>
            <a:ext cx="157108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 smtClean="0"/>
              <a:t>Sancionado en la Ley (punible)</a:t>
            </a:r>
          </a:p>
          <a:p>
            <a:pPr algn="ctr"/>
            <a:r>
              <a:rPr lang="es-ES" dirty="0" smtClean="0"/>
              <a:t>(4)</a:t>
            </a:r>
            <a:endParaRPr lang="es-ES" dirty="0"/>
          </a:p>
        </p:txBody>
      </p:sp>
      <p:sp>
        <p:nvSpPr>
          <p:cNvPr id="35" name="34 Flecha curvada hacia arriba"/>
          <p:cNvSpPr/>
          <p:nvPr/>
        </p:nvSpPr>
        <p:spPr>
          <a:xfrm>
            <a:off x="4761734" y="8691926"/>
            <a:ext cx="1219200" cy="257907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pic>
        <p:nvPicPr>
          <p:cNvPr id="37" name="Imagen 17" descr="E:\Salva Mariel\FISCAL JEFE\AÑO DE TRABAJO 2016\MEMORIA\TRABAJO\MENEQUITOS PARA PPT\hombresito oficina_files\images_046.jpg">
            <a:hlinkClick r:id="rId4" action="ppaction://hlinkfile"/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5963" y="9034498"/>
            <a:ext cx="1703597" cy="1657671"/>
          </a:xfrm>
          <a:prstGeom prst="rect">
            <a:avLst/>
          </a:prstGeom>
          <a:noFill/>
          <a:ln>
            <a:noFill/>
          </a:ln>
        </p:spPr>
      </p:pic>
      <p:sp>
        <p:nvSpPr>
          <p:cNvPr id="38" name="37 CuadroTexto"/>
          <p:cNvSpPr txBox="1"/>
          <p:nvPr/>
        </p:nvSpPr>
        <p:spPr>
          <a:xfrm>
            <a:off x="482108" y="8854214"/>
            <a:ext cx="3750037" cy="369332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 smtClean="0"/>
              <a:t>Comportamiento humano, hacer o no</a:t>
            </a:r>
            <a:endParaRPr lang="es-ES" dirty="0"/>
          </a:p>
        </p:txBody>
      </p:sp>
      <p:sp>
        <p:nvSpPr>
          <p:cNvPr id="39" name="38 CuadroTexto"/>
          <p:cNvSpPr txBox="1"/>
          <p:nvPr/>
        </p:nvSpPr>
        <p:spPr>
          <a:xfrm>
            <a:off x="726830" y="9395680"/>
            <a:ext cx="3701830" cy="923330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 smtClean="0"/>
              <a:t>Derecho de actos y no de personas; potencia daño real o potencial al bien jurídico</a:t>
            </a:r>
            <a:endParaRPr lang="es-ES" dirty="0"/>
          </a:p>
        </p:txBody>
      </p:sp>
      <p:sp>
        <p:nvSpPr>
          <p:cNvPr id="41" name="40 CuadroTexto"/>
          <p:cNvSpPr txBox="1"/>
          <p:nvPr/>
        </p:nvSpPr>
        <p:spPr>
          <a:xfrm>
            <a:off x="2445355" y="10449652"/>
            <a:ext cx="2258164" cy="369332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 smtClean="0"/>
              <a:t>Juicio de reproche</a:t>
            </a:r>
            <a:endParaRPr lang="es-ES" dirty="0"/>
          </a:p>
        </p:txBody>
      </p:sp>
      <p:sp>
        <p:nvSpPr>
          <p:cNvPr id="36" name="35 Flecha abajo"/>
          <p:cNvSpPr/>
          <p:nvPr/>
        </p:nvSpPr>
        <p:spPr>
          <a:xfrm>
            <a:off x="5172619" y="2007211"/>
            <a:ext cx="492370" cy="73598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4" name="43 CuadroTexto"/>
          <p:cNvSpPr txBox="1"/>
          <p:nvPr/>
        </p:nvSpPr>
        <p:spPr>
          <a:xfrm>
            <a:off x="4711589" y="2902870"/>
            <a:ext cx="1689211" cy="230832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dirty="0" smtClean="0"/>
              <a:t>Corriente material </a:t>
            </a:r>
          </a:p>
          <a:p>
            <a:pPr algn="just"/>
            <a:r>
              <a:rPr lang="es-ES" dirty="0" smtClean="0"/>
              <a:t>(incorpora elementos sociales; de ataque a las relaciones sociales) </a:t>
            </a:r>
            <a:endParaRPr lang="es-ES" dirty="0"/>
          </a:p>
        </p:txBody>
      </p:sp>
      <p:pic>
        <p:nvPicPr>
          <p:cNvPr id="45" name="Picture 5" descr="F:\especialidad 29-1-24 salva\logo justicia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87" y="5518337"/>
            <a:ext cx="1287717" cy="15337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6" name="45 CuadroTexto"/>
          <p:cNvSpPr txBox="1"/>
          <p:nvPr/>
        </p:nvSpPr>
        <p:spPr>
          <a:xfrm>
            <a:off x="4143441" y="5576898"/>
            <a:ext cx="1735014" cy="646331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 smtClean="0"/>
              <a:t>Insignificancia, bagatela…</a:t>
            </a:r>
            <a:endParaRPr lang="es-ES" dirty="0"/>
          </a:p>
        </p:txBody>
      </p:sp>
      <p:sp>
        <p:nvSpPr>
          <p:cNvPr id="47" name="46 CuadroTexto"/>
          <p:cNvSpPr txBox="1"/>
          <p:nvPr/>
        </p:nvSpPr>
        <p:spPr>
          <a:xfrm>
            <a:off x="4138673" y="6472274"/>
            <a:ext cx="1735014" cy="646331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 smtClean="0"/>
              <a:t>Soluciones alternativas</a:t>
            </a:r>
            <a:endParaRPr lang="es-ES" dirty="0"/>
          </a:p>
        </p:txBody>
      </p:sp>
      <p:sp>
        <p:nvSpPr>
          <p:cNvPr id="48" name="47 CuadroTexto"/>
          <p:cNvSpPr txBox="1"/>
          <p:nvPr/>
        </p:nvSpPr>
        <p:spPr>
          <a:xfrm>
            <a:off x="3019473" y="10859236"/>
            <a:ext cx="3532981" cy="646331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 smtClean="0"/>
              <a:t>Medida de la pena; amplio catalogo de sanciones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2858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B4B4B4"/>
      </a:dk1>
      <a:lt1>
        <a:sysClr val="window" lastClr="212121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110</TotalTime>
  <Words>149</Words>
  <Application>Microsoft Office PowerPoint</Application>
  <PresentationFormat>Personalizado</PresentationFormat>
  <Paragraphs>30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Yanet</dc:creator>
  <cp:lastModifiedBy>Luffi</cp:lastModifiedBy>
  <cp:revision>15</cp:revision>
  <dcterms:created xsi:type="dcterms:W3CDTF">2025-04-29T18:22:56Z</dcterms:created>
  <dcterms:modified xsi:type="dcterms:W3CDTF">2025-10-10T22:58:20Z</dcterms:modified>
</cp:coreProperties>
</file>