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6" r:id="rId3"/>
    <p:sldId id="327" r:id="rId4"/>
    <p:sldId id="328" r:id="rId5"/>
    <p:sldId id="330" r:id="rId6"/>
    <p:sldId id="257" r:id="rId7"/>
    <p:sldId id="281" r:id="rId8"/>
    <p:sldId id="293" r:id="rId9"/>
    <p:sldId id="285" r:id="rId10"/>
    <p:sldId id="278" r:id="rId11"/>
    <p:sldId id="324" r:id="rId12"/>
    <p:sldId id="280" r:id="rId13"/>
    <p:sldId id="325" r:id="rId14"/>
    <p:sldId id="290" r:id="rId15"/>
    <p:sldId id="291" r:id="rId16"/>
    <p:sldId id="292" r:id="rId17"/>
    <p:sldId id="282" r:id="rId18"/>
    <p:sldId id="283" r:id="rId19"/>
    <p:sldId id="266" r:id="rId20"/>
    <p:sldId id="286" r:id="rId21"/>
    <p:sldId id="287" r:id="rId22"/>
    <p:sldId id="333" r:id="rId23"/>
    <p:sldId id="331" r:id="rId24"/>
    <p:sldId id="332" r:id="rId25"/>
    <p:sldId id="269" r:id="rId26"/>
    <p:sldId id="272" r:id="rId27"/>
    <p:sldId id="273" r:id="rId28"/>
    <p:sldId id="274" r:id="rId29"/>
    <p:sldId id="315" r:id="rId30"/>
    <p:sldId id="304" r:id="rId31"/>
    <p:sldId id="275" r:id="rId32"/>
    <p:sldId id="277" r:id="rId33"/>
    <p:sldId id="276" r:id="rId34"/>
    <p:sldId id="284" r:id="rId35"/>
    <p:sldId id="296" r:id="rId36"/>
    <p:sldId id="312" r:id="rId37"/>
    <p:sldId id="297" r:id="rId38"/>
    <p:sldId id="313" r:id="rId39"/>
    <p:sldId id="298" r:id="rId40"/>
    <p:sldId id="299" r:id="rId41"/>
    <p:sldId id="316" r:id="rId42"/>
    <p:sldId id="300" r:id="rId43"/>
    <p:sldId id="305" r:id="rId44"/>
    <p:sldId id="307" r:id="rId45"/>
    <p:sldId id="301" r:id="rId46"/>
    <p:sldId id="317" r:id="rId47"/>
    <p:sldId id="336" r:id="rId48"/>
    <p:sldId id="302" r:id="rId49"/>
    <p:sldId id="303" r:id="rId50"/>
    <p:sldId id="335" r:id="rId51"/>
    <p:sldId id="334" r:id="rId52"/>
    <p:sldId id="318" r:id="rId53"/>
    <p:sldId id="320" r:id="rId54"/>
    <p:sldId id="321" r:id="rId55"/>
    <p:sldId id="323" r:id="rId56"/>
    <p:sldId id="322" r:id="rId57"/>
    <p:sldId id="337" r:id="rId5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82" autoAdjust="0"/>
    <p:restoredTop sz="94660"/>
  </p:normalViewPr>
  <p:slideViewPr>
    <p:cSldViewPr>
      <p:cViewPr varScale="1">
        <p:scale>
          <a:sx n="62" d="100"/>
          <a:sy n="62" d="100"/>
        </p:scale>
        <p:origin x="3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08E28-E5F6-4778-B2CA-E1A8249F5A14}" type="datetimeFigureOut">
              <a:rPr lang="es-ES" smtClean="0"/>
              <a:t>30/01/2026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B39C5-8222-4715-899D-D00BB25A60FA}" type="slidenum">
              <a:rPr lang="es-ES" smtClean="0"/>
              <a:t>‹Nº›</a:t>
            </a:fld>
            <a:endParaRPr lang="es-ES"/>
          </a:p>
        </p:txBody>
      </p:sp>
    </p:spTree>
    <p:extLst>
      <p:ext uri="{BB962C8B-B14F-4D97-AF65-F5344CB8AC3E}">
        <p14:creationId xmlns:p14="http://schemas.microsoft.com/office/powerpoint/2010/main" val="206008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69B39C5-8222-4715-899D-D00BB25A60FA}" type="slidenum">
              <a:rPr lang="es-ES" smtClean="0"/>
              <a:t>19</a:t>
            </a:fld>
            <a:endParaRPr lang="es-ES"/>
          </a:p>
        </p:txBody>
      </p:sp>
    </p:spTree>
    <p:extLst>
      <p:ext uri="{BB962C8B-B14F-4D97-AF65-F5344CB8AC3E}">
        <p14:creationId xmlns:p14="http://schemas.microsoft.com/office/powerpoint/2010/main" val="98281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80A51-652E-4E0A-B35B-38F635540C96}" type="slidenum">
              <a:rPr lang="es-ES"/>
              <a:pPr/>
              <a:t>25</a:t>
            </a:fld>
            <a:endParaRPr lang="es-E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a:ln/>
        </p:spPr>
      </p:sp>
      <p:sp>
        <p:nvSpPr>
          <p:cNvPr id="143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143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2EA1F57-47D2-4A7F-806E-CE2782ABF5B3}" type="slidenum">
              <a:rPr lang="es-ES_tradnl" smtClean="0">
                <a:latin typeface="Arial" charset="0"/>
              </a:rPr>
              <a:pPr eaLnBrk="1" hangingPunct="1"/>
              <a:t>27</a:t>
            </a:fld>
            <a:endParaRPr lang="es-ES_tradn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A9DD511-A670-41FE-AA6C-F2A9BF5115EB}" type="slidenum">
              <a:rPr lang="es-ES" smtClean="0">
                <a:latin typeface="Arial" charset="0"/>
              </a:rPr>
              <a:pPr eaLnBrk="1" hangingPunct="1"/>
              <a:t>28</a:t>
            </a:fld>
            <a:endParaRPr lang="es-E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30/01/2026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30/01/2026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images.google.com.cu/imgres?imgurl=http://www.ukimagehost.com/uploads/7a20b75e30.jpg&amp;imgrefurl=http://www.blogdelaciencia.com/?cat=22&amp;h=640&amp;w=445&amp;sz=76&amp;hl=es&amp;start=2&amp;um=1&amp;usg=__l9TFFlRTW2YWKczZj5sBuOXBZTg=&amp;tbnid=C9eF2cCclknZ2M:&amp;tbnh=137&amp;tbnw=95&amp;prev=/images?q=CAMBIO+CLIM%C3%81TICO&amp;um=1&amp;hl=es&amp;sa=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980729"/>
            <a:ext cx="7918648" cy="2619722"/>
          </a:xfrm>
        </p:spPr>
        <p:txBody>
          <a:bodyPr>
            <a:normAutofit fontScale="90000"/>
          </a:bodyPr>
          <a:lstStyle/>
          <a:p>
            <a:r>
              <a:rPr lang="es-ES" dirty="0"/>
              <a:t>Tema 1 . La biosfera </a:t>
            </a:r>
            <a:br>
              <a:rPr lang="es-ES" dirty="0"/>
            </a:br>
            <a:r>
              <a:rPr lang="es-ES" sz="4000" dirty="0"/>
              <a:t>Asunto: Biosfera. </a:t>
            </a:r>
            <a:r>
              <a:rPr lang="es-ES" sz="4000" dirty="0" smtClean="0"/>
              <a:t>Niveles </a:t>
            </a:r>
            <a:r>
              <a:rPr lang="es-ES" sz="4000" dirty="0"/>
              <a:t>de </a:t>
            </a:r>
            <a:r>
              <a:rPr lang="es-ES" sz="4000" dirty="0" smtClean="0"/>
              <a:t>organización de la materia viva. Conceptos fundamentales. </a:t>
            </a:r>
            <a:r>
              <a:rPr lang="es-ES" sz="4000" dirty="0"/>
              <a:t>Origen de la vida </a:t>
            </a:r>
          </a:p>
        </p:txBody>
      </p:sp>
      <p:sp>
        <p:nvSpPr>
          <p:cNvPr id="3" name="2 Subtítulo"/>
          <p:cNvSpPr>
            <a:spLocks noGrp="1"/>
          </p:cNvSpPr>
          <p:nvPr>
            <p:ph type="subTitle" idx="1"/>
          </p:nvPr>
        </p:nvSpPr>
        <p:spPr>
          <a:xfrm>
            <a:off x="1371600" y="3861048"/>
            <a:ext cx="6400800" cy="1368152"/>
          </a:xfrm>
        </p:spPr>
        <p:txBody>
          <a:bodyPr>
            <a:normAutofit fontScale="85000" lnSpcReduction="10000"/>
          </a:bodyPr>
          <a:lstStyle/>
          <a:p>
            <a:r>
              <a:rPr lang="es-ES" dirty="0" smtClean="0">
                <a:solidFill>
                  <a:schemeClr val="tx1"/>
                </a:solidFill>
              </a:rPr>
              <a:t>Autoras: </a:t>
            </a:r>
            <a:r>
              <a:rPr lang="es-ES" dirty="0" smtClean="0">
                <a:solidFill>
                  <a:schemeClr val="tx1"/>
                </a:solidFill>
              </a:rPr>
              <a:t>M. Sc. Yolanda Sosa </a:t>
            </a:r>
            <a:r>
              <a:rPr lang="es-ES" dirty="0" smtClean="0">
                <a:solidFill>
                  <a:schemeClr val="tx1"/>
                </a:solidFill>
              </a:rPr>
              <a:t>García</a:t>
            </a:r>
          </a:p>
          <a:p>
            <a:r>
              <a:rPr lang="es-ES" dirty="0" smtClean="0">
                <a:solidFill>
                  <a:schemeClr val="tx1"/>
                </a:solidFill>
              </a:rPr>
              <a:t>                 MSc. Cristina Iglesias</a:t>
            </a:r>
            <a:r>
              <a:rPr lang="es-ES" dirty="0" smtClean="0">
                <a:solidFill>
                  <a:schemeClr val="tx1"/>
                </a:solidFill>
              </a:rPr>
              <a:t> Reyes</a:t>
            </a:r>
            <a:endParaRPr lang="es-ES" dirty="0" smtClean="0">
              <a:solidFill>
                <a:schemeClr val="tx1"/>
              </a:solidFill>
            </a:endParaRPr>
          </a:p>
          <a:p>
            <a:r>
              <a:rPr lang="es-ES" dirty="0" smtClean="0">
                <a:solidFill>
                  <a:schemeClr val="tx1"/>
                </a:solidFill>
              </a:rPr>
              <a:t>Universidad de Artemisa</a:t>
            </a:r>
            <a:endParaRPr lang="es-E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732" y="5229200"/>
            <a:ext cx="2404267" cy="145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57" y="5229200"/>
            <a:ext cx="2598051"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89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Origen de la biosfera </a:t>
            </a:r>
            <a:endParaRPr lang="es-ES" dirty="0"/>
          </a:p>
        </p:txBody>
      </p:sp>
      <p:sp>
        <p:nvSpPr>
          <p:cNvPr id="3" name="2 Marcador de contenido"/>
          <p:cNvSpPr>
            <a:spLocks noGrp="1"/>
          </p:cNvSpPr>
          <p:nvPr>
            <p:ph idx="1"/>
          </p:nvPr>
        </p:nvSpPr>
        <p:spPr>
          <a:xfrm>
            <a:off x="457200" y="1196752"/>
            <a:ext cx="8229600" cy="5661248"/>
          </a:xfrm>
        </p:spPr>
        <p:txBody>
          <a:bodyPr>
            <a:normAutofit fontScale="92500" lnSpcReduction="10000"/>
          </a:bodyPr>
          <a:lstStyle/>
          <a:p>
            <a:r>
              <a:rPr lang="es-ES" dirty="0"/>
              <a:t>Esta esfera fue la última en formarse  su origen se remonta a unos </a:t>
            </a:r>
            <a:r>
              <a:rPr lang="es-ES" dirty="0" smtClean="0">
                <a:solidFill>
                  <a:srgbClr val="FF0000"/>
                </a:solidFill>
              </a:rPr>
              <a:t>3 000 millones </a:t>
            </a:r>
            <a:r>
              <a:rPr lang="es-ES" dirty="0">
                <a:solidFill>
                  <a:srgbClr val="FF0000"/>
                </a:solidFill>
              </a:rPr>
              <a:t>de años</a:t>
            </a:r>
            <a:r>
              <a:rPr lang="es-ES" dirty="0"/>
              <a:t>, cuando surgieron, como resultado de complejos procesos, las primeras formas de vida, que después de una prolongada evolución y constante interacción con su ambiente, dieron lugar a la esfera de la vida tal y como se conoce hoy, y cuya incesante evolución aún continúa</a:t>
            </a:r>
            <a:r>
              <a:rPr lang="es-ES" dirty="0" smtClean="0"/>
              <a:t>.</a:t>
            </a:r>
          </a:p>
          <a:p>
            <a:r>
              <a:rPr lang="es-ES" sz="3000" dirty="0" smtClean="0"/>
              <a:t>La </a:t>
            </a:r>
            <a:r>
              <a:rPr lang="es-ES" sz="3000" dirty="0" smtClean="0">
                <a:solidFill>
                  <a:srgbClr val="FF0000"/>
                </a:solidFill>
              </a:rPr>
              <a:t>Tierra se formó hace unos 4 600 millones de años</a:t>
            </a:r>
            <a:r>
              <a:rPr lang="es-ES" sz="3000" dirty="0" smtClean="0"/>
              <a:t> y </a:t>
            </a:r>
            <a:r>
              <a:rPr lang="es-ES" sz="3000" dirty="0" smtClean="0">
                <a:solidFill>
                  <a:srgbClr val="FF0000"/>
                </a:solidFill>
              </a:rPr>
              <a:t>la vida surgió hace unos 4 000 millones de años </a:t>
            </a:r>
            <a:r>
              <a:rPr lang="es-ES" sz="3000" dirty="0" smtClean="0"/>
              <a:t>desde entonces ocurrió una evolución continua hasta formarse la biosfera  y adquirir sus características actuales</a:t>
            </a:r>
            <a:endParaRPr lang="es-ES" sz="3000" dirty="0"/>
          </a:p>
          <a:p>
            <a:endParaRPr lang="es-ES" dirty="0"/>
          </a:p>
        </p:txBody>
      </p:sp>
    </p:spTree>
    <p:extLst>
      <p:ext uri="{BB962C8B-B14F-4D97-AF65-F5344CB8AC3E}">
        <p14:creationId xmlns:p14="http://schemas.microsoft.com/office/powerpoint/2010/main" val="400218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85863"/>
            <a:ext cx="8820472" cy="567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50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8892480" cy="6381328"/>
          </a:xfrm>
        </p:spPr>
        <p:txBody>
          <a:bodyPr>
            <a:normAutofit lnSpcReduction="10000"/>
          </a:bodyPr>
          <a:lstStyle/>
          <a:p>
            <a:pPr marL="0" indent="0">
              <a:buNone/>
            </a:pPr>
            <a:r>
              <a:rPr lang="es-ES" dirty="0"/>
              <a:t>Los datos de las investigaciones paleontológicas permiten suponer </a:t>
            </a:r>
            <a:r>
              <a:rPr lang="es-ES" dirty="0" smtClean="0"/>
              <a:t>que:</a:t>
            </a:r>
          </a:p>
          <a:p>
            <a:r>
              <a:rPr lang="es-ES" dirty="0" smtClean="0"/>
              <a:t> Los organismos </a:t>
            </a:r>
            <a:r>
              <a:rPr lang="es-ES" dirty="0"/>
              <a:t>más simples se formaron a partir de las estructuras proteicas a </a:t>
            </a:r>
            <a:r>
              <a:rPr lang="es-ES" dirty="0" smtClean="0"/>
              <a:t>finales de </a:t>
            </a:r>
            <a:r>
              <a:rPr lang="es-ES" dirty="0"/>
              <a:t>la era Arcaica temprana, </a:t>
            </a:r>
            <a:r>
              <a:rPr lang="es-ES" dirty="0" smtClean="0"/>
              <a:t> </a:t>
            </a:r>
            <a:r>
              <a:rPr lang="es-ES" dirty="0"/>
              <a:t>3 8</a:t>
            </a:r>
            <a:r>
              <a:rPr lang="es-ES" dirty="0" smtClean="0"/>
              <a:t>00 </a:t>
            </a:r>
            <a:r>
              <a:rPr lang="es-ES" dirty="0"/>
              <a:t>millones de años atrás. </a:t>
            </a:r>
            <a:endParaRPr lang="es-ES" dirty="0" smtClean="0"/>
          </a:p>
          <a:p>
            <a:r>
              <a:rPr lang="es-ES" dirty="0" smtClean="0"/>
              <a:t>Los primeros organismos </a:t>
            </a:r>
            <a:r>
              <a:rPr lang="es-ES" dirty="0"/>
              <a:t>unicelulares aptos para la fotosíntesis surgieron hace </a:t>
            </a:r>
            <a:r>
              <a:rPr lang="es-ES" dirty="0" smtClean="0"/>
              <a:t>unos 2 700 millones </a:t>
            </a:r>
            <a:r>
              <a:rPr lang="es-ES" dirty="0"/>
              <a:t>de </a:t>
            </a:r>
            <a:r>
              <a:rPr lang="es-ES" dirty="0" smtClean="0"/>
              <a:t>años. </a:t>
            </a:r>
          </a:p>
          <a:p>
            <a:r>
              <a:rPr lang="es-ES" dirty="0" smtClean="0"/>
              <a:t> </a:t>
            </a:r>
            <a:r>
              <a:rPr lang="es-ES" dirty="0"/>
              <a:t>L</a:t>
            </a:r>
            <a:r>
              <a:rPr lang="es-ES" dirty="0" smtClean="0"/>
              <a:t>os </a:t>
            </a:r>
            <a:r>
              <a:rPr lang="es-ES" dirty="0"/>
              <a:t>primeros animales multicelulares, </a:t>
            </a:r>
            <a:r>
              <a:rPr lang="es-ES" dirty="0" smtClean="0"/>
              <a:t>no menos de 1000 a 1 500 millones </a:t>
            </a:r>
            <a:r>
              <a:rPr lang="es-ES" dirty="0"/>
              <a:t>de años después</a:t>
            </a:r>
            <a:r>
              <a:rPr lang="es-ES" dirty="0" smtClean="0"/>
              <a:t>.</a:t>
            </a:r>
          </a:p>
          <a:p>
            <a:r>
              <a:rPr lang="es-ES" dirty="0" smtClean="0"/>
              <a:t>Hace unos  </a:t>
            </a:r>
            <a:r>
              <a:rPr lang="es-ES" dirty="0" smtClean="0">
                <a:solidFill>
                  <a:srgbClr val="FF0000"/>
                </a:solidFill>
              </a:rPr>
              <a:t>600  millones de años </a:t>
            </a:r>
            <a:r>
              <a:rPr lang="es-ES" dirty="0" smtClean="0"/>
              <a:t>comenzó la </a:t>
            </a:r>
            <a:r>
              <a:rPr lang="es-ES" dirty="0" smtClean="0">
                <a:solidFill>
                  <a:srgbClr val="FF0000"/>
                </a:solidFill>
              </a:rPr>
              <a:t>proliferación  de las forma de vida Explosión Cámbrica</a:t>
            </a:r>
          </a:p>
          <a:p>
            <a:endParaRPr lang="es-ES" dirty="0"/>
          </a:p>
        </p:txBody>
      </p:sp>
    </p:spTree>
    <p:extLst>
      <p:ext uri="{BB962C8B-B14F-4D97-AF65-F5344CB8AC3E}">
        <p14:creationId xmlns:p14="http://schemas.microsoft.com/office/powerpoint/2010/main" val="174431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OLA\GF 3\PW\nuevos internet\07_fig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5526"/>
            <a:ext cx="4801716" cy="693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1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Condiciones </a:t>
            </a:r>
            <a:r>
              <a:rPr lang="es-ES" b="1" dirty="0"/>
              <a:t>que hacen  posible la vida en La Tierra </a:t>
            </a:r>
            <a:r>
              <a:rPr lang="es-ES" dirty="0"/>
              <a:t/>
            </a:r>
            <a:br>
              <a:rPr lang="es-ES" dirty="0"/>
            </a:br>
            <a:endParaRPr lang="es-ES" dirty="0"/>
          </a:p>
        </p:txBody>
      </p:sp>
      <p:sp>
        <p:nvSpPr>
          <p:cNvPr id="3" name="2 Marcador de contenido"/>
          <p:cNvSpPr>
            <a:spLocks noGrp="1"/>
          </p:cNvSpPr>
          <p:nvPr>
            <p:ph idx="1"/>
          </p:nvPr>
        </p:nvSpPr>
        <p:spPr>
          <a:xfrm>
            <a:off x="251520" y="1600200"/>
            <a:ext cx="8892480" cy="5257800"/>
          </a:xfrm>
        </p:spPr>
        <p:txBody>
          <a:bodyPr>
            <a:normAutofit fontScale="85000" lnSpcReduction="10000"/>
          </a:bodyPr>
          <a:lstStyle/>
          <a:p>
            <a:r>
              <a:rPr lang="es-ES" dirty="0">
                <a:solidFill>
                  <a:srgbClr val="FF0000"/>
                </a:solidFill>
              </a:rPr>
              <a:t>La Tierra ocupa la </a:t>
            </a:r>
            <a:r>
              <a:rPr lang="es-ES" b="1" dirty="0" err="1">
                <a:solidFill>
                  <a:srgbClr val="FF0000"/>
                </a:solidFill>
              </a:rPr>
              <a:t>ecosfera</a:t>
            </a:r>
            <a:r>
              <a:rPr lang="es-ES" b="1" dirty="0">
                <a:solidFill>
                  <a:srgbClr val="FF0000"/>
                </a:solidFill>
              </a:rPr>
              <a:t> </a:t>
            </a:r>
            <a:r>
              <a:rPr lang="es-ES" dirty="0"/>
              <a:t>del Sistema Solar, esto es el espacio que está a la distancia adecuada de su estrella para poder albergar </a:t>
            </a:r>
            <a:r>
              <a:rPr lang="es-ES" dirty="0" smtClean="0"/>
              <a:t>vida</a:t>
            </a:r>
          </a:p>
          <a:p>
            <a:r>
              <a:rPr lang="es-ES" dirty="0">
                <a:solidFill>
                  <a:srgbClr val="FF0000"/>
                </a:solidFill>
              </a:rPr>
              <a:t>N</a:t>
            </a:r>
            <a:r>
              <a:rPr lang="es-ES" dirty="0" smtClean="0">
                <a:solidFill>
                  <a:srgbClr val="FF0000"/>
                </a:solidFill>
              </a:rPr>
              <a:t>o </a:t>
            </a:r>
            <a:r>
              <a:rPr lang="es-ES" dirty="0">
                <a:solidFill>
                  <a:srgbClr val="FF0000"/>
                </a:solidFill>
              </a:rPr>
              <a:t>está ni lejos ni cerca del Sol</a:t>
            </a:r>
            <a:r>
              <a:rPr lang="es-ES" dirty="0"/>
              <a:t>, eso hace que su  temperatura media sea de 15ºC y que por esa condición puede existir agua en estado líquido, que es imprescindible </a:t>
            </a:r>
            <a:r>
              <a:rPr lang="es-ES" dirty="0" smtClean="0"/>
              <a:t>para </a:t>
            </a:r>
            <a:r>
              <a:rPr lang="es-ES" dirty="0"/>
              <a:t>la vida </a:t>
            </a:r>
            <a:r>
              <a:rPr lang="es-ES" dirty="0" smtClean="0"/>
              <a:t>terrestre</a:t>
            </a:r>
          </a:p>
          <a:p>
            <a:r>
              <a:rPr lang="es-ES" dirty="0" smtClean="0"/>
              <a:t>Es </a:t>
            </a:r>
            <a:r>
              <a:rPr lang="es-ES" dirty="0" smtClean="0">
                <a:solidFill>
                  <a:srgbClr val="FF0000"/>
                </a:solidFill>
              </a:rPr>
              <a:t>lo </a:t>
            </a:r>
            <a:r>
              <a:rPr lang="es-ES" dirty="0">
                <a:solidFill>
                  <a:srgbClr val="FF0000"/>
                </a:solidFill>
              </a:rPr>
              <a:t>bastante grande como para retener con su gravedad a la atmósfera,</a:t>
            </a:r>
            <a:r>
              <a:rPr lang="es-ES" dirty="0"/>
              <a:t> condición esta imprescindible para la existencia de vida; si nuestro planeta fuera más pequeño y por tanto su masa fuera menor, no podría atraer a su atmósfera porque las moléculas gaseosas  alcanzarían la velocidad de escape </a:t>
            </a:r>
          </a:p>
        </p:txBody>
      </p:sp>
    </p:spTree>
    <p:extLst>
      <p:ext uri="{BB962C8B-B14F-4D97-AF65-F5344CB8AC3E}">
        <p14:creationId xmlns:p14="http://schemas.microsoft.com/office/powerpoint/2010/main" val="170885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Condiciones </a:t>
            </a:r>
            <a:r>
              <a:rPr lang="es-ES" b="1" dirty="0"/>
              <a:t>que hacen  posible la vida en La Tierra </a:t>
            </a:r>
            <a:r>
              <a:rPr lang="es-ES" dirty="0"/>
              <a:t/>
            </a:r>
            <a:br>
              <a:rPr lang="es-ES" dirty="0"/>
            </a:br>
            <a:endParaRPr lang="es-ES" dirty="0"/>
          </a:p>
        </p:txBody>
      </p:sp>
      <p:sp>
        <p:nvSpPr>
          <p:cNvPr id="3" name="2 Marcador de contenido"/>
          <p:cNvSpPr>
            <a:spLocks noGrp="1"/>
          </p:cNvSpPr>
          <p:nvPr>
            <p:ph idx="1"/>
          </p:nvPr>
        </p:nvSpPr>
        <p:spPr/>
        <p:txBody>
          <a:bodyPr>
            <a:normAutofit fontScale="85000" lnSpcReduction="10000"/>
          </a:bodyPr>
          <a:lstStyle/>
          <a:p>
            <a:r>
              <a:rPr lang="es-ES" dirty="0">
                <a:solidFill>
                  <a:srgbClr val="FF0000"/>
                </a:solidFill>
              </a:rPr>
              <a:t>Si  </a:t>
            </a:r>
            <a:r>
              <a:rPr lang="es-ES" dirty="0" smtClean="0">
                <a:solidFill>
                  <a:srgbClr val="FF0000"/>
                </a:solidFill>
              </a:rPr>
              <a:t> </a:t>
            </a:r>
            <a:r>
              <a:rPr lang="es-ES" dirty="0">
                <a:solidFill>
                  <a:srgbClr val="FF0000"/>
                </a:solidFill>
              </a:rPr>
              <a:t>careciera de su atmósfera gruesa </a:t>
            </a:r>
            <a:r>
              <a:rPr lang="es-ES" dirty="0"/>
              <a:t>tuviera poco aislamiento y poca transferencia de calor entre su superficie, el agua herviría de día y se congelaría por la noche, además carecería  del material necesario para una bioquímica primaria en el proceso vital de la </a:t>
            </a:r>
            <a:r>
              <a:rPr lang="es-ES" dirty="0" smtClean="0"/>
              <a:t>respiración, </a:t>
            </a:r>
            <a:r>
              <a:rPr lang="es-ES" dirty="0"/>
              <a:t>que en su mayoría lo hacen </a:t>
            </a:r>
            <a:r>
              <a:rPr lang="es-ES" dirty="0" smtClean="0"/>
              <a:t>con O</a:t>
            </a:r>
            <a:r>
              <a:rPr lang="es-ES" baseline="-25000" dirty="0" smtClean="0"/>
              <a:t>2</a:t>
            </a:r>
          </a:p>
          <a:p>
            <a:r>
              <a:rPr lang="es-ES" dirty="0"/>
              <a:t>Sin la atmósfera además la superficie terrestre estaría menos protegida contra la radiación solar de alta frecuencia, tal es el caso de la alta concentración de </a:t>
            </a:r>
            <a:r>
              <a:rPr lang="es-ES" dirty="0">
                <a:solidFill>
                  <a:srgbClr val="FF0000"/>
                </a:solidFill>
              </a:rPr>
              <a:t>ozono (O</a:t>
            </a:r>
            <a:r>
              <a:rPr lang="es-ES" baseline="-25000" dirty="0">
                <a:solidFill>
                  <a:srgbClr val="FF0000"/>
                </a:solidFill>
              </a:rPr>
              <a:t>3</a:t>
            </a:r>
            <a:r>
              <a:rPr lang="es-ES" dirty="0">
                <a:solidFill>
                  <a:srgbClr val="FF0000"/>
                </a:solidFill>
              </a:rPr>
              <a:t>) en la estratosfera a unos 25 km de altura, que absorbe los rayos ultravioletas del </a:t>
            </a:r>
            <a:r>
              <a:rPr lang="es-ES" dirty="0" smtClean="0">
                <a:solidFill>
                  <a:srgbClr val="FF0000"/>
                </a:solidFill>
              </a:rPr>
              <a:t>Sol</a:t>
            </a:r>
          </a:p>
        </p:txBody>
      </p:sp>
    </p:spTree>
    <p:extLst>
      <p:ext uri="{BB962C8B-B14F-4D97-AF65-F5344CB8AC3E}">
        <p14:creationId xmlns:p14="http://schemas.microsoft.com/office/powerpoint/2010/main" val="225824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t/>
            </a:r>
            <a:br>
              <a:rPr lang="es-ES" sz="4000" b="1" dirty="0" smtClean="0"/>
            </a:br>
            <a:r>
              <a:rPr lang="es-ES" sz="4000" b="1" dirty="0" smtClean="0"/>
              <a:t>Condiciones que hacen  posible la vida en La Tierra </a:t>
            </a:r>
            <a:r>
              <a:rPr lang="es-ES" dirty="0"/>
              <a:t/>
            </a:r>
            <a:br>
              <a:rPr lang="es-ES" dirty="0"/>
            </a:br>
            <a:endParaRPr lang="es-ES" dirty="0"/>
          </a:p>
        </p:txBody>
      </p:sp>
      <p:sp>
        <p:nvSpPr>
          <p:cNvPr id="3" name="2 Marcador de contenido"/>
          <p:cNvSpPr>
            <a:spLocks noGrp="1"/>
          </p:cNvSpPr>
          <p:nvPr>
            <p:ph idx="1"/>
          </p:nvPr>
        </p:nvSpPr>
        <p:spPr>
          <a:xfrm>
            <a:off x="179512" y="1484784"/>
            <a:ext cx="8712968" cy="5373216"/>
          </a:xfrm>
        </p:spPr>
        <p:txBody>
          <a:bodyPr>
            <a:normAutofit fontScale="92500" lnSpcReduction="10000"/>
          </a:bodyPr>
          <a:lstStyle/>
          <a:p>
            <a:r>
              <a:rPr lang="es-ES" dirty="0"/>
              <a:t>La </a:t>
            </a:r>
            <a:r>
              <a:rPr lang="es-ES" dirty="0">
                <a:solidFill>
                  <a:srgbClr val="FF0000"/>
                </a:solidFill>
              </a:rPr>
              <a:t>tectónica de placas en la </a:t>
            </a:r>
            <a:r>
              <a:rPr lang="es-ES" dirty="0" smtClean="0">
                <a:solidFill>
                  <a:srgbClr val="FF0000"/>
                </a:solidFill>
              </a:rPr>
              <a:t>Tierra</a:t>
            </a:r>
            <a:r>
              <a:rPr lang="es-ES" dirty="0"/>
              <a:t> </a:t>
            </a:r>
            <a:r>
              <a:rPr lang="es-ES" dirty="0" smtClean="0"/>
              <a:t>permite </a:t>
            </a:r>
            <a:r>
              <a:rPr lang="es-ES" dirty="0"/>
              <a:t>reciclar minerales y compuestos químicos y ha </a:t>
            </a:r>
            <a:r>
              <a:rPr lang="es-ES" dirty="0">
                <a:solidFill>
                  <a:srgbClr val="FF0000"/>
                </a:solidFill>
              </a:rPr>
              <a:t>originado continentes que dan lugar a variedad ambiental </a:t>
            </a:r>
            <a:r>
              <a:rPr lang="es-ES" dirty="0"/>
              <a:t>que fomenta la diversidad biológica. </a:t>
            </a:r>
          </a:p>
          <a:p>
            <a:r>
              <a:rPr lang="es-ES" dirty="0"/>
              <a:t>S</a:t>
            </a:r>
            <a:r>
              <a:rPr lang="es-ES" dirty="0" smtClean="0"/>
              <a:t>u </a:t>
            </a:r>
            <a:r>
              <a:rPr lang="es-ES" dirty="0"/>
              <a:t>satélite natural </a:t>
            </a:r>
            <a:r>
              <a:rPr lang="es-ES" dirty="0">
                <a:solidFill>
                  <a:srgbClr val="FF0000"/>
                </a:solidFill>
              </a:rPr>
              <a:t>la Luna, que logró estabilizar la posición del eje terrestre y la velocidad de rotación del planeta</a:t>
            </a:r>
            <a:r>
              <a:rPr lang="es-ES" dirty="0"/>
              <a:t>, sin ella el eje terrestre oscilaría y las estaciones serían muy variables en las diferentes latitudes y esos cambios bruscos darían menos posibilidades de supervivencia para las criaturas complejas, predominarían solamente los organismos primitivos </a:t>
            </a:r>
          </a:p>
        </p:txBody>
      </p:sp>
    </p:spTree>
    <p:extLst>
      <p:ext uri="{BB962C8B-B14F-4D97-AF65-F5344CB8AC3E}">
        <p14:creationId xmlns:p14="http://schemas.microsoft.com/office/powerpoint/2010/main" val="251255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b="1" dirty="0" smtClean="0"/>
              <a:t>Límites de la biosfera</a:t>
            </a:r>
            <a:endParaRPr lang="es-ES" b="1" dirty="0"/>
          </a:p>
        </p:txBody>
      </p:sp>
      <p:sp>
        <p:nvSpPr>
          <p:cNvPr id="3" name="2 Marcador de contenido"/>
          <p:cNvSpPr>
            <a:spLocks noGrp="1"/>
          </p:cNvSpPr>
          <p:nvPr>
            <p:ph idx="1"/>
          </p:nvPr>
        </p:nvSpPr>
        <p:spPr>
          <a:xfrm>
            <a:off x="251520" y="908720"/>
            <a:ext cx="8892480" cy="5544616"/>
          </a:xfrm>
        </p:spPr>
        <p:txBody>
          <a:bodyPr>
            <a:noAutofit/>
          </a:bodyPr>
          <a:lstStyle/>
          <a:p>
            <a:r>
              <a:rPr lang="es-ES" sz="2800" dirty="0"/>
              <a:t>S</a:t>
            </a:r>
            <a:r>
              <a:rPr lang="es-ES" sz="2800" dirty="0" smtClean="0"/>
              <a:t>e </a:t>
            </a:r>
            <a:r>
              <a:rPr lang="es-ES" sz="2800" dirty="0"/>
              <a:t>aproximan a los de </a:t>
            </a:r>
            <a:r>
              <a:rPr lang="es-ES" sz="2800" dirty="0" smtClean="0"/>
              <a:t>la envoltura geográfica.</a:t>
            </a:r>
          </a:p>
          <a:p>
            <a:pPr marL="0" indent="0">
              <a:buNone/>
            </a:pPr>
            <a:r>
              <a:rPr lang="es-ES" sz="2800" dirty="0" smtClean="0"/>
              <a:t>Se </a:t>
            </a:r>
            <a:r>
              <a:rPr lang="es-ES" sz="2800" dirty="0"/>
              <a:t>admite  como </a:t>
            </a:r>
            <a:r>
              <a:rPr lang="es-ES" sz="2800" dirty="0" smtClean="0"/>
              <a:t>límite: </a:t>
            </a:r>
          </a:p>
          <a:p>
            <a:r>
              <a:rPr lang="es-ES" sz="2800" dirty="0" smtClean="0"/>
              <a:t>Superior hasta </a:t>
            </a:r>
            <a:r>
              <a:rPr lang="es-ES" sz="2800" dirty="0"/>
              <a:t>unos </a:t>
            </a:r>
            <a:r>
              <a:rPr lang="es-ES" sz="2800" dirty="0">
                <a:solidFill>
                  <a:srgbClr val="FF0000"/>
                </a:solidFill>
              </a:rPr>
              <a:t>20 km o 25 km de altura</a:t>
            </a:r>
            <a:r>
              <a:rPr lang="es-ES" sz="2800" dirty="0"/>
              <a:t>, </a:t>
            </a:r>
            <a:r>
              <a:rPr lang="es-ES" sz="2800" dirty="0" smtClean="0"/>
              <a:t>hasta </a:t>
            </a:r>
            <a:r>
              <a:rPr lang="es-ES" sz="2800" dirty="0"/>
              <a:t>la capa de ozono, que es la que protege a la vida de los mortíferos rayos ultravioletas del Sol. </a:t>
            </a:r>
          </a:p>
          <a:p>
            <a:pPr marL="0" indent="0">
              <a:buNone/>
            </a:pPr>
            <a:r>
              <a:rPr lang="es-ES" sz="2800" dirty="0" smtClean="0"/>
              <a:t>En </a:t>
            </a:r>
            <a:r>
              <a:rPr lang="es-ES" sz="2800" dirty="0"/>
              <a:t>realidad, solo las esporas y las bacterias </a:t>
            </a:r>
            <a:r>
              <a:rPr lang="es-ES" sz="2800" dirty="0" smtClean="0"/>
              <a:t> son </a:t>
            </a:r>
            <a:r>
              <a:rPr lang="es-ES" sz="2800" dirty="0"/>
              <a:t>llevadas por las </a:t>
            </a:r>
            <a:r>
              <a:rPr lang="es-ES" sz="2800" dirty="0" smtClean="0"/>
              <a:t>corrientes de </a:t>
            </a:r>
            <a:r>
              <a:rPr lang="es-ES" sz="2800" dirty="0"/>
              <a:t>aire a una altura de 20 km, </a:t>
            </a:r>
            <a:endParaRPr lang="es-ES" sz="2800" dirty="0" smtClean="0"/>
          </a:p>
          <a:p>
            <a:r>
              <a:rPr lang="es-ES" sz="2800" dirty="0" smtClean="0"/>
              <a:t> </a:t>
            </a:r>
            <a:r>
              <a:rPr lang="es-ES" sz="2800" dirty="0"/>
              <a:t>A</a:t>
            </a:r>
            <a:r>
              <a:rPr lang="es-ES" sz="2800" dirty="0" smtClean="0"/>
              <a:t> </a:t>
            </a:r>
            <a:r>
              <a:rPr lang="es-ES" sz="2800" dirty="0"/>
              <a:t>una altura superior a 6 km han sido </a:t>
            </a:r>
            <a:r>
              <a:rPr lang="es-ES" sz="2800" dirty="0" smtClean="0"/>
              <a:t>observadas las </a:t>
            </a:r>
            <a:r>
              <a:rPr lang="es-ES" sz="2800" dirty="0"/>
              <a:t>arañas y las mariposas. </a:t>
            </a:r>
            <a:endParaRPr lang="es-ES" sz="2800" dirty="0" smtClean="0"/>
          </a:p>
          <a:p>
            <a:r>
              <a:rPr lang="es-ES" sz="2800" dirty="0"/>
              <a:t>A</a:t>
            </a:r>
            <a:r>
              <a:rPr lang="es-ES" sz="2800" dirty="0" smtClean="0"/>
              <a:t> </a:t>
            </a:r>
            <a:r>
              <a:rPr lang="es-ES" sz="2800" dirty="0"/>
              <a:t>varios </a:t>
            </a:r>
            <a:r>
              <a:rPr lang="es-ES" sz="2800" dirty="0" smtClean="0"/>
              <a:t>kilómetros de </a:t>
            </a:r>
            <a:r>
              <a:rPr lang="es-ES" sz="2800" dirty="0"/>
              <a:t>altura vuelan algunas aves, pero la mayoría de los organismos vivos no </a:t>
            </a:r>
            <a:r>
              <a:rPr lang="es-ES" sz="2800" dirty="0" smtClean="0"/>
              <a:t>se elevan </a:t>
            </a:r>
            <a:r>
              <a:rPr lang="es-ES" sz="2800" dirty="0"/>
              <a:t>en la atmósfera a más de varios centenares de metros.</a:t>
            </a:r>
          </a:p>
          <a:p>
            <a:endParaRPr lang="es-ES" sz="2400" dirty="0"/>
          </a:p>
        </p:txBody>
      </p:sp>
    </p:spTree>
    <p:extLst>
      <p:ext uri="{BB962C8B-B14F-4D97-AF65-F5344CB8AC3E}">
        <p14:creationId xmlns:p14="http://schemas.microsoft.com/office/powerpoint/2010/main" val="34557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Límites</a:t>
            </a:r>
          </a:p>
        </p:txBody>
      </p:sp>
      <p:sp>
        <p:nvSpPr>
          <p:cNvPr id="3" name="2 Marcador de contenido"/>
          <p:cNvSpPr>
            <a:spLocks noGrp="1"/>
          </p:cNvSpPr>
          <p:nvPr>
            <p:ph idx="1"/>
          </p:nvPr>
        </p:nvSpPr>
        <p:spPr>
          <a:xfrm>
            <a:off x="323528" y="1124744"/>
            <a:ext cx="8496944" cy="5733256"/>
          </a:xfrm>
        </p:spPr>
        <p:txBody>
          <a:bodyPr>
            <a:normAutofit fontScale="92500"/>
          </a:bodyPr>
          <a:lstStyle/>
          <a:p>
            <a:pPr marL="0" indent="0">
              <a:buNone/>
            </a:pPr>
            <a:r>
              <a:rPr lang="es-ES" dirty="0"/>
              <a:t>Como límite </a:t>
            </a:r>
            <a:r>
              <a:rPr lang="es-ES" dirty="0" smtClean="0"/>
              <a:t>inferior, </a:t>
            </a:r>
            <a:r>
              <a:rPr lang="es-ES" dirty="0"/>
              <a:t>las  capas de la corteza terrestre </a:t>
            </a:r>
            <a:endParaRPr lang="es-ES" dirty="0" smtClean="0"/>
          </a:p>
          <a:p>
            <a:r>
              <a:rPr lang="es-ES" dirty="0" smtClean="0"/>
              <a:t>En los continentes </a:t>
            </a:r>
            <a:r>
              <a:rPr lang="es-ES" dirty="0"/>
              <a:t>se ha establecido la isoterma de </a:t>
            </a:r>
            <a:r>
              <a:rPr lang="es-ES" dirty="0" smtClean="0"/>
              <a:t>100ºC y </a:t>
            </a:r>
            <a:r>
              <a:rPr lang="es-ES" dirty="0"/>
              <a:t>una presión de 400 </a:t>
            </a:r>
            <a:r>
              <a:rPr lang="es-ES" dirty="0" smtClean="0"/>
              <a:t>atm pues </a:t>
            </a:r>
            <a:r>
              <a:rPr lang="es-ES" dirty="0"/>
              <a:t>temperaturas </a:t>
            </a:r>
            <a:r>
              <a:rPr lang="es-ES" dirty="0" smtClean="0"/>
              <a:t>más altas </a:t>
            </a:r>
            <a:r>
              <a:rPr lang="es-ES" dirty="0"/>
              <a:t>solo las soportan unas pocas </a:t>
            </a:r>
            <a:r>
              <a:rPr lang="es-ES" dirty="0" smtClean="0"/>
              <a:t>bacterias</a:t>
            </a:r>
          </a:p>
          <a:p>
            <a:pPr marL="0" indent="0">
              <a:buNone/>
            </a:pPr>
            <a:r>
              <a:rPr lang="es-ES" dirty="0"/>
              <a:t>S</a:t>
            </a:r>
            <a:r>
              <a:rPr lang="es-ES" dirty="0" smtClean="0"/>
              <a:t>e </a:t>
            </a:r>
            <a:r>
              <a:rPr lang="es-ES" dirty="0"/>
              <a:t>encuentra </a:t>
            </a:r>
            <a:r>
              <a:rPr lang="es-ES" dirty="0" smtClean="0"/>
              <a:t>alrededor de </a:t>
            </a:r>
            <a:r>
              <a:rPr lang="es-ES" dirty="0">
                <a:solidFill>
                  <a:srgbClr val="FF0000"/>
                </a:solidFill>
              </a:rPr>
              <a:t>los 10 km de profundidad </a:t>
            </a:r>
            <a:r>
              <a:rPr lang="es-ES" dirty="0"/>
              <a:t>y en los sistemas montañosos alpinos se </a:t>
            </a:r>
            <a:r>
              <a:rPr lang="es-ES" dirty="0" smtClean="0"/>
              <a:t>encuentra a </a:t>
            </a:r>
            <a:r>
              <a:rPr lang="es-ES" dirty="0"/>
              <a:t>unos 2 </a:t>
            </a:r>
            <a:r>
              <a:rPr lang="es-ES" dirty="0" smtClean="0"/>
              <a:t>km</a:t>
            </a:r>
          </a:p>
          <a:p>
            <a:r>
              <a:rPr lang="es-ES" dirty="0"/>
              <a:t>En el océano han sido descubiertos organismos vivos en el fondo de las fosas abisales, pero solo las capas superiores del agua oceánica y el fondo a pequeñas profundidades son ricos en vida.</a:t>
            </a:r>
          </a:p>
          <a:p>
            <a:pPr marL="0" indent="0">
              <a:buNone/>
            </a:pPr>
            <a:endParaRPr lang="es-ES" dirty="0"/>
          </a:p>
          <a:p>
            <a:endParaRPr lang="es-ES" dirty="0"/>
          </a:p>
        </p:txBody>
      </p:sp>
    </p:spTree>
    <p:extLst>
      <p:ext uri="{BB962C8B-B14F-4D97-AF65-F5344CB8AC3E}">
        <p14:creationId xmlns:p14="http://schemas.microsoft.com/office/powerpoint/2010/main" val="411633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568952" cy="1143000"/>
          </a:xfrm>
        </p:spPr>
        <p:txBody>
          <a:bodyPr>
            <a:normAutofit fontScale="90000"/>
          </a:bodyPr>
          <a:lstStyle/>
          <a:p>
            <a:r>
              <a:rPr lang="es-ES" dirty="0" smtClean="0"/>
              <a:t>Biosfera coincide con la envoltura geográfica (estructura vertical)</a:t>
            </a:r>
            <a:endParaRPr lang="es-ES" dirty="0"/>
          </a:p>
        </p:txBody>
      </p:sp>
      <p:pic>
        <p:nvPicPr>
          <p:cNvPr id="4" name="Picture 3" descr="E:\Yola\DOCENCIA\GF Plan E\Bibliografia\Envoltura Geográfica de Internet\_1717_1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943" y="1700808"/>
            <a:ext cx="7191064" cy="515719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68006" y="1772816"/>
            <a:ext cx="1575994" cy="707886"/>
          </a:xfrm>
          <a:prstGeom prst="rect">
            <a:avLst/>
          </a:prstGeom>
          <a:noFill/>
        </p:spPr>
        <p:txBody>
          <a:bodyPr wrap="square" rtlCol="0">
            <a:spAutoFit/>
          </a:bodyPr>
          <a:lstStyle/>
          <a:p>
            <a:r>
              <a:rPr lang="es-ES" sz="2000" b="1" dirty="0" smtClean="0"/>
              <a:t>(Hasta capa</a:t>
            </a:r>
          </a:p>
          <a:p>
            <a:r>
              <a:rPr lang="es-ES" sz="2000" b="1" dirty="0" smtClean="0"/>
              <a:t> de ozono)</a:t>
            </a:r>
            <a:endParaRPr lang="es-ES" sz="2000" b="1" dirty="0"/>
          </a:p>
        </p:txBody>
      </p:sp>
      <p:sp>
        <p:nvSpPr>
          <p:cNvPr id="5" name="4 Rectángulo"/>
          <p:cNvSpPr/>
          <p:nvPr/>
        </p:nvSpPr>
        <p:spPr>
          <a:xfrm>
            <a:off x="7568006" y="3789040"/>
            <a:ext cx="1584552" cy="1631216"/>
          </a:xfrm>
          <a:prstGeom prst="rect">
            <a:avLst/>
          </a:prstGeom>
        </p:spPr>
        <p:txBody>
          <a:bodyPr wrap="square">
            <a:spAutoFit/>
          </a:bodyPr>
          <a:lstStyle/>
          <a:p>
            <a:r>
              <a:rPr lang="es-ES" sz="2000" b="1" dirty="0" smtClean="0"/>
              <a:t>Hasta</a:t>
            </a:r>
          </a:p>
          <a:p>
            <a:r>
              <a:rPr lang="es-ES" sz="2000" b="1" dirty="0" smtClean="0"/>
              <a:t> 10 </a:t>
            </a:r>
            <a:r>
              <a:rPr lang="es-ES" sz="2000" b="1" dirty="0"/>
              <a:t>km </a:t>
            </a:r>
            <a:r>
              <a:rPr lang="es-ES" sz="2000" b="1" dirty="0" smtClean="0"/>
              <a:t>en continentes y todo el </a:t>
            </a:r>
            <a:r>
              <a:rPr lang="es-ES" sz="2000" b="1" dirty="0" err="1" smtClean="0"/>
              <a:t>oceáno</a:t>
            </a:r>
            <a:endParaRPr lang="es-ES" sz="2000" b="1" dirty="0"/>
          </a:p>
        </p:txBody>
      </p:sp>
    </p:spTree>
    <p:extLst>
      <p:ext uri="{BB962C8B-B14F-4D97-AF65-F5344CB8AC3E}">
        <p14:creationId xmlns:p14="http://schemas.microsoft.com/office/powerpoint/2010/main" val="230703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Biosfera</a:t>
            </a:r>
          </a:p>
        </p:txBody>
      </p:sp>
      <p:sp>
        <p:nvSpPr>
          <p:cNvPr id="3" name="2 Marcador de contenido"/>
          <p:cNvSpPr>
            <a:spLocks noGrp="1"/>
          </p:cNvSpPr>
          <p:nvPr>
            <p:ph idx="1"/>
          </p:nvPr>
        </p:nvSpPr>
        <p:spPr>
          <a:xfrm>
            <a:off x="457200" y="1268760"/>
            <a:ext cx="8229600" cy="4857403"/>
          </a:xfrm>
        </p:spPr>
        <p:txBody>
          <a:bodyPr/>
          <a:lstStyle/>
          <a:p>
            <a:r>
              <a:rPr lang="es-ES" dirty="0">
                <a:solidFill>
                  <a:srgbClr val="FF0000"/>
                </a:solidFill>
              </a:rPr>
              <a:t>Es la esfera de la Tierra en que se desarrolla la vida</a:t>
            </a:r>
            <a:r>
              <a:rPr lang="es-ES" dirty="0" smtClean="0"/>
              <a:t>.</a:t>
            </a:r>
          </a:p>
          <a:p>
            <a:r>
              <a:rPr lang="es-ES" dirty="0" smtClean="0"/>
              <a:t>Del griego </a:t>
            </a:r>
            <a:r>
              <a:rPr lang="es-ES" dirty="0" err="1" smtClean="0">
                <a:solidFill>
                  <a:srgbClr val="FF0000"/>
                </a:solidFill>
              </a:rPr>
              <a:t>bios</a:t>
            </a:r>
            <a:r>
              <a:rPr lang="es-ES" dirty="0" smtClean="0"/>
              <a:t>- vida y </a:t>
            </a:r>
            <a:r>
              <a:rPr lang="es-ES" dirty="0" err="1" smtClean="0">
                <a:solidFill>
                  <a:srgbClr val="FF0000"/>
                </a:solidFill>
              </a:rPr>
              <a:t>sphaera</a:t>
            </a:r>
            <a:r>
              <a:rPr lang="es-ES" dirty="0" smtClean="0"/>
              <a:t>- esfera</a:t>
            </a:r>
          </a:p>
          <a:p>
            <a:r>
              <a:rPr lang="es-ES" dirty="0"/>
              <a:t>Esta esfera fue la última en </a:t>
            </a:r>
            <a:r>
              <a:rPr lang="es-ES" dirty="0" smtClean="0"/>
              <a:t>formarse en la evolución del plantea y ocupa la superficie de este</a:t>
            </a:r>
            <a:endParaRPr lang="es-ES" dirty="0"/>
          </a:p>
        </p:txBody>
      </p:sp>
    </p:spTree>
    <p:extLst>
      <p:ext uri="{BB962C8B-B14F-4D97-AF65-F5344CB8AC3E}">
        <p14:creationId xmlns:p14="http://schemas.microsoft.com/office/powerpoint/2010/main" val="122624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Límites de la biosfera</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820472"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57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t>Límites de la biosfera</a:t>
            </a:r>
            <a:endParaRPr lang="es-E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5832648"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34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b="1" dirty="0" smtClean="0"/>
              <a:t>Biosfera</a:t>
            </a:r>
            <a:endParaRPr lang="es-ES" b="1" dirty="0"/>
          </a:p>
        </p:txBody>
      </p:sp>
      <p:sp>
        <p:nvSpPr>
          <p:cNvPr id="3" name="2 Marcador de contenido"/>
          <p:cNvSpPr>
            <a:spLocks noGrp="1"/>
          </p:cNvSpPr>
          <p:nvPr>
            <p:ph idx="1"/>
          </p:nvPr>
        </p:nvSpPr>
        <p:spPr>
          <a:xfrm>
            <a:off x="457200" y="1124744"/>
            <a:ext cx="8291264" cy="5328592"/>
          </a:xfrm>
        </p:spPr>
        <p:txBody>
          <a:bodyPr>
            <a:normAutofit/>
          </a:bodyPr>
          <a:lstStyle/>
          <a:p>
            <a:r>
              <a:rPr lang="es-ES" dirty="0"/>
              <a:t>Es una capa de grosor insignificante en zona de contacto entre la atmósfera, la hidrósfera y la litósfera,  donde a energía solar se </a:t>
            </a:r>
            <a:r>
              <a:rPr lang="es-ES" dirty="0" smtClean="0"/>
              <a:t>transforma de ahí su carácter zonal.</a:t>
            </a:r>
          </a:p>
          <a:p>
            <a:r>
              <a:rPr lang="es-ES" dirty="0"/>
              <a:t>Debido a la actividad de las plantas, la biosfera abastece y distribuye en la Tierra, parte de la energía recibida del espacio</a:t>
            </a:r>
            <a:r>
              <a:rPr lang="es-ES" dirty="0" smtClean="0"/>
              <a:t>.</a:t>
            </a:r>
          </a:p>
          <a:p>
            <a:r>
              <a:rPr lang="es-ES" dirty="0"/>
              <a:t>Dentro de los límites de la biosfera, pueden ser identificados un gran número de subsistemas complejos ecológicos de tamaño variable</a:t>
            </a:r>
          </a:p>
          <a:p>
            <a:endParaRPr lang="es-ES" dirty="0"/>
          </a:p>
          <a:p>
            <a:pPr marL="0" indent="0">
              <a:buNone/>
            </a:pPr>
            <a:endParaRPr lang="es-ES" dirty="0"/>
          </a:p>
        </p:txBody>
      </p:sp>
    </p:spTree>
    <p:extLst>
      <p:ext uri="{BB962C8B-B14F-4D97-AF65-F5344CB8AC3E}">
        <p14:creationId xmlns:p14="http://schemas.microsoft.com/office/powerpoint/2010/main" val="137299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Características de la biosfera</a:t>
            </a:r>
            <a:endParaRPr lang="es-ES" dirty="0"/>
          </a:p>
        </p:txBody>
      </p:sp>
      <p:sp>
        <p:nvSpPr>
          <p:cNvPr id="3" name="2 Marcador de contenido"/>
          <p:cNvSpPr>
            <a:spLocks noGrp="1"/>
          </p:cNvSpPr>
          <p:nvPr>
            <p:ph idx="1"/>
          </p:nvPr>
        </p:nvSpPr>
        <p:spPr>
          <a:xfrm>
            <a:off x="197708" y="1052736"/>
            <a:ext cx="8946292" cy="5805264"/>
          </a:xfrm>
        </p:spPr>
        <p:txBody>
          <a:bodyPr>
            <a:normAutofit fontScale="92500" lnSpcReduction="10000"/>
          </a:bodyPr>
          <a:lstStyle/>
          <a:p>
            <a:r>
              <a:rPr lang="es-ES" dirty="0" smtClean="0"/>
              <a:t>Es resultado de un largo proceso evolutivo de los organismos vivos en interrelación con factores astronómicos, geofísicos y geoquímicos.</a:t>
            </a:r>
          </a:p>
          <a:p>
            <a:r>
              <a:rPr lang="es-ES" dirty="0" smtClean="0"/>
              <a:t>Gran diversidad de organismos vivos desarrollados a lo largo de su evolución (unos 3 millones de especies a lo largo de su historia)</a:t>
            </a:r>
          </a:p>
          <a:p>
            <a:r>
              <a:rPr lang="es-ES" dirty="0" smtClean="0"/>
              <a:t>La masa de organismos vivos es muy pequeña con respeto a la masa total del planeta</a:t>
            </a:r>
          </a:p>
          <a:p>
            <a:r>
              <a:rPr lang="es-ES" dirty="0" smtClean="0"/>
              <a:t>Actúa de forma decisiva sobre el resto de los componentes del planeta.</a:t>
            </a:r>
          </a:p>
          <a:p>
            <a:r>
              <a:rPr lang="es-ES" dirty="0" smtClean="0"/>
              <a:t>Los organismos vivos están en constante interacción con su medio (ecosistemas)</a:t>
            </a:r>
            <a:endParaRPr lang="es-ES" dirty="0"/>
          </a:p>
        </p:txBody>
      </p:sp>
    </p:spTree>
    <p:extLst>
      <p:ext uri="{BB962C8B-B14F-4D97-AF65-F5344CB8AC3E}">
        <p14:creationId xmlns:p14="http://schemas.microsoft.com/office/powerpoint/2010/main" val="30860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Características de la biosfera</a:t>
            </a:r>
          </a:p>
        </p:txBody>
      </p:sp>
      <p:sp>
        <p:nvSpPr>
          <p:cNvPr id="3" name="2 Marcador de contenido"/>
          <p:cNvSpPr>
            <a:spLocks noGrp="1"/>
          </p:cNvSpPr>
          <p:nvPr>
            <p:ph idx="1"/>
          </p:nvPr>
        </p:nvSpPr>
        <p:spPr>
          <a:xfrm>
            <a:off x="457200" y="980728"/>
            <a:ext cx="8229600" cy="5688632"/>
          </a:xfrm>
        </p:spPr>
        <p:txBody>
          <a:bodyPr>
            <a:normAutofit/>
          </a:bodyPr>
          <a:lstStyle/>
          <a:p>
            <a:r>
              <a:rPr lang="es-ES" dirty="0" smtClean="0"/>
              <a:t>Los organismos vivos están distribuidos de forma desigual:</a:t>
            </a:r>
          </a:p>
          <a:p>
            <a:r>
              <a:rPr lang="es-ES" dirty="0" smtClean="0"/>
              <a:t>Mayor concentración en aguas poco profundas y  capas superiores de las cuencas acuáticas</a:t>
            </a:r>
          </a:p>
          <a:p>
            <a:r>
              <a:rPr lang="es-ES" dirty="0" smtClean="0"/>
              <a:t>En los continentes en llanuras, deltas, bosques húmedos y praderas</a:t>
            </a:r>
          </a:p>
          <a:p>
            <a:r>
              <a:rPr lang="es-ES" dirty="0" smtClean="0"/>
              <a:t>Concentrados bajas en áreas polares, áridas, altas montañas y profundidades oceánicas</a:t>
            </a:r>
          </a:p>
          <a:p>
            <a:r>
              <a:rPr lang="es-ES" dirty="0" smtClean="0"/>
              <a:t>En la atmósfera en general es baja </a:t>
            </a:r>
          </a:p>
        </p:txBody>
      </p:sp>
    </p:spTree>
    <p:extLst>
      <p:ext uri="{BB962C8B-B14F-4D97-AF65-F5344CB8AC3E}">
        <p14:creationId xmlns:p14="http://schemas.microsoft.com/office/powerpoint/2010/main" val="361394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11560" y="548680"/>
            <a:ext cx="7489453" cy="1656184"/>
          </a:xfrm>
          <a:solidFill>
            <a:schemeClr val="accent1"/>
          </a:solidFill>
          <a:ln>
            <a:solidFill>
              <a:schemeClr val="tx1"/>
            </a:solidFill>
            <a:miter lim="800000"/>
            <a:headEnd/>
            <a:tailEnd/>
          </a:ln>
        </p:spPr>
        <p:txBody>
          <a:bodyPr>
            <a:normAutofit fontScale="90000"/>
          </a:bodyPr>
          <a:lstStyle/>
          <a:p>
            <a:r>
              <a:rPr lang="es-ES" sz="3600" b="1" dirty="0">
                <a:solidFill>
                  <a:schemeClr val="bg1"/>
                </a:solidFill>
              </a:rPr>
              <a:t>LEYES  DE  LA  ENVOLTURA </a:t>
            </a:r>
            <a:r>
              <a:rPr lang="es-ES" sz="3600" b="1" dirty="0" smtClean="0">
                <a:solidFill>
                  <a:schemeClr val="bg1"/>
                </a:solidFill>
              </a:rPr>
              <a:t>GEOGRÁFICA</a:t>
            </a:r>
            <a:br>
              <a:rPr lang="es-ES" sz="3600" b="1" dirty="0" smtClean="0">
                <a:solidFill>
                  <a:schemeClr val="bg1"/>
                </a:solidFill>
              </a:rPr>
            </a:br>
            <a:r>
              <a:rPr lang="es-ES" sz="3600" dirty="0" smtClean="0">
                <a:solidFill>
                  <a:schemeClr val="bg1"/>
                </a:solidFill>
              </a:rPr>
              <a:t>QUE </a:t>
            </a:r>
            <a:r>
              <a:rPr lang="es-ES" sz="3600" dirty="0">
                <a:solidFill>
                  <a:schemeClr val="bg1"/>
                </a:solidFill>
              </a:rPr>
              <a:t>SE MANIFIESTAN EN LA BIOSFERA</a:t>
            </a:r>
          </a:p>
        </p:txBody>
      </p:sp>
      <p:sp>
        <p:nvSpPr>
          <p:cNvPr id="94211" name="Rectangle 3"/>
          <p:cNvSpPr>
            <a:spLocks noGrp="1" noChangeArrowheads="1"/>
          </p:cNvSpPr>
          <p:nvPr>
            <p:ph type="body" idx="1"/>
          </p:nvPr>
        </p:nvSpPr>
        <p:spPr>
          <a:xfrm>
            <a:off x="323850" y="2565400"/>
            <a:ext cx="8447088" cy="3600450"/>
          </a:xfrm>
        </p:spPr>
        <p:txBody>
          <a:bodyPr/>
          <a:lstStyle/>
          <a:p>
            <a:pPr marL="0" indent="0" algn="just">
              <a:buFontTx/>
              <a:buNone/>
            </a:pPr>
            <a:r>
              <a:rPr lang="es-ES" b="1" dirty="0">
                <a:solidFill>
                  <a:srgbClr val="0000FF"/>
                </a:solidFill>
              </a:rPr>
              <a:t>Leyes geográficas:</a:t>
            </a:r>
            <a:r>
              <a:rPr lang="es-ES" b="1" dirty="0"/>
              <a:t> son las regularidades de la estructura y del desarrollo de la envoltura geográfica. Ellas son propias de todo el complejo natural planetario, de sus partes (de los subsistemas) tomadas por separado, de los complejos naturales de la tierra y del agua.</a:t>
            </a:r>
          </a:p>
        </p:txBody>
      </p:sp>
    </p:spTree>
    <p:extLst>
      <p:ext uri="{BB962C8B-B14F-4D97-AF65-F5344CB8AC3E}">
        <p14:creationId xmlns:p14="http://schemas.microsoft.com/office/powerpoint/2010/main" val="2805350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3899" y="0"/>
            <a:ext cx="8815387" cy="838200"/>
          </a:xfrm>
          <a:solidFill>
            <a:srgbClr val="C7F6FB"/>
          </a:solidFill>
          <a:ln>
            <a:solidFill>
              <a:schemeClr val="accent1"/>
            </a:solidFill>
          </a:ln>
        </p:spPr>
        <p:txBody>
          <a:bodyPr/>
          <a:lstStyle/>
          <a:p>
            <a:pPr eaLnBrk="1" hangingPunct="1">
              <a:defRPr/>
            </a:pPr>
            <a:r>
              <a:rPr lang="es-ES" sz="2800" b="1" dirty="0" smtClean="0"/>
              <a:t>Ley de la integridad  Efectos contaminación en la biosfera</a:t>
            </a:r>
          </a:p>
        </p:txBody>
      </p:sp>
      <p:pic>
        <p:nvPicPr>
          <p:cNvPr id="51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72" y="4191000"/>
            <a:ext cx="25797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mont_la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062139"/>
            <a:ext cx="2099593" cy="275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blog.ptmcolombia.com/wp-content/uploads/2009/07/hu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08" y="931327"/>
            <a:ext cx="3379291"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Edu y Susa\AppData\Local\Microsoft\Windows\Temporary Internet Files\Low\Content.IE5\Y0TGQ0M4\aveconpetrole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7860" y="3992498"/>
            <a:ext cx="2604864" cy="246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20021115123812"/>
          <p:cNvPicPr>
            <a:picLocks noChangeAspect="1" noChangeArrowheads="1"/>
          </p:cNvPicPr>
          <p:nvPr/>
        </p:nvPicPr>
        <p:blipFill>
          <a:blip r:embed="rId6">
            <a:extLst>
              <a:ext uri="{28A0092B-C50C-407E-A947-70E740481C1C}">
                <a14:useLocalDpi xmlns:a14="http://schemas.microsoft.com/office/drawing/2010/main" val="0"/>
              </a:ext>
            </a:extLst>
          </a:blip>
          <a:srcRect t="5556" b="6667"/>
          <a:stretch>
            <a:fillRect/>
          </a:stretch>
        </p:blipFill>
        <p:spPr bwMode="auto">
          <a:xfrm>
            <a:off x="3691063" y="4183062"/>
            <a:ext cx="2592288" cy="246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11389136_7a89272b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691" y="1062139"/>
            <a:ext cx="2695170" cy="266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875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a:solidFill>
            <a:srgbClr val="C7F6FB"/>
          </a:solidFill>
        </p:spPr>
        <p:txBody>
          <a:bodyPr rtlCol="0">
            <a:normAutofit fontScale="90000"/>
          </a:bodyPr>
          <a:lstStyle/>
          <a:p>
            <a:pPr eaLnBrk="1" fontAlgn="auto" hangingPunct="1">
              <a:spcAft>
                <a:spcPts val="0"/>
              </a:spcAft>
              <a:defRPr/>
            </a:pPr>
            <a:r>
              <a:rPr lang="es-ES" sz="4000" dirty="0" smtClean="0"/>
              <a:t>Deforestación,  incendios y </a:t>
            </a:r>
            <a:r>
              <a:rPr lang="es-ES" sz="4000" dirty="0"/>
              <a:t>c</a:t>
            </a:r>
            <a:r>
              <a:rPr lang="es-ES" sz="4000" dirty="0" smtClean="0"/>
              <a:t>ambio climático  afectan la biosfera</a:t>
            </a:r>
          </a:p>
        </p:txBody>
      </p:sp>
      <p:pic>
        <p:nvPicPr>
          <p:cNvPr id="5" name="36 Imagen" descr="incend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50964"/>
            <a:ext cx="2460920" cy="379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7a20b75e3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750964"/>
            <a:ext cx="2088232" cy="3799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54" y="1639915"/>
            <a:ext cx="3179281" cy="402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725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2" name="Rectangle 8"/>
          <p:cNvSpPr>
            <a:spLocks noChangeArrowheads="1"/>
          </p:cNvSpPr>
          <p:nvPr/>
        </p:nvSpPr>
        <p:spPr bwMode="auto">
          <a:xfrm>
            <a:off x="4916488" y="5543550"/>
            <a:ext cx="39306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1" u="sng" dirty="0"/>
              <a:t>Diarios</a:t>
            </a:r>
            <a:r>
              <a:rPr lang="es-ES" b="1" dirty="0"/>
              <a:t>: Sucesión de los días y las noches</a:t>
            </a:r>
          </a:p>
        </p:txBody>
      </p:sp>
      <p:sp>
        <p:nvSpPr>
          <p:cNvPr id="98313" name="Rectangle 9"/>
          <p:cNvSpPr>
            <a:spLocks noChangeArrowheads="1"/>
          </p:cNvSpPr>
          <p:nvPr/>
        </p:nvSpPr>
        <p:spPr bwMode="auto">
          <a:xfrm>
            <a:off x="849313" y="1743075"/>
            <a:ext cx="37052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 typeface="Wingdings" pitchFamily="2" charset="2"/>
              <a:buNone/>
            </a:pPr>
            <a:r>
              <a:rPr lang="es-ES" sz="2800" b="1" u="sng" dirty="0"/>
              <a:t>Anuales</a:t>
            </a:r>
            <a:r>
              <a:rPr lang="es-ES" sz="2800" b="1" dirty="0"/>
              <a:t>: Estaciones del año</a:t>
            </a:r>
          </a:p>
        </p:txBody>
      </p:sp>
      <p:pic>
        <p:nvPicPr>
          <p:cNvPr id="11268" name="Imagen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3501008"/>
            <a:ext cx="2151063" cy="3055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744" y="896870"/>
            <a:ext cx="3930650" cy="360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3501008"/>
            <a:ext cx="2190750" cy="30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1 Rectángulo"/>
          <p:cNvSpPr>
            <a:spLocks noChangeArrowheads="1"/>
          </p:cNvSpPr>
          <p:nvPr/>
        </p:nvSpPr>
        <p:spPr bwMode="auto">
          <a:xfrm>
            <a:off x="785899" y="458661"/>
            <a:ext cx="7194177" cy="461665"/>
          </a:xfrm>
          <a:prstGeom prst="rect">
            <a:avLst/>
          </a:prstGeom>
          <a:solidFill>
            <a:srgbClr val="C7F6FB"/>
          </a:solidFill>
          <a:ln>
            <a:noFill/>
          </a:ln>
        </p:spPr>
        <p:txBody>
          <a:bodyPr wrap="square">
            <a:spAutoFit/>
          </a:bodyPr>
          <a:lstStyle/>
          <a:p>
            <a:r>
              <a:rPr lang="es-ES" sz="2400" b="1" u="sng" dirty="0"/>
              <a:t>EJEMPLOS:</a:t>
            </a:r>
            <a:r>
              <a:rPr lang="es-ES" sz="2400" b="1" dirty="0"/>
              <a:t> </a:t>
            </a:r>
            <a:r>
              <a:rPr lang="es-ES" sz="2400" b="1" dirty="0" smtClean="0"/>
              <a:t>  </a:t>
            </a:r>
            <a:r>
              <a:rPr lang="es-ES" sz="2400" b="1" dirty="0"/>
              <a:t>LEY  DE LA </a:t>
            </a:r>
            <a:r>
              <a:rPr lang="es-ES" sz="2400" b="1" dirty="0" smtClean="0"/>
              <a:t>RITMICIDAD EN LA BIOSFERA</a:t>
            </a:r>
            <a:endParaRPr lang="es-ES" sz="2400" dirty="0"/>
          </a:p>
        </p:txBody>
      </p:sp>
    </p:spTree>
    <p:extLst>
      <p:ext uri="{BB962C8B-B14F-4D97-AF65-F5344CB8AC3E}">
        <p14:creationId xmlns:p14="http://schemas.microsoft.com/office/powerpoint/2010/main" val="5127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8312"/>
                                        </p:tgtEl>
                                        <p:attrNameLst>
                                          <p:attrName>style.visibility</p:attrName>
                                        </p:attrNameLst>
                                      </p:cBhvr>
                                      <p:to>
                                        <p:strVal val="visible"/>
                                      </p:to>
                                    </p:set>
                                    <p:anim to="" calcmode="lin" valueType="num">
                                      <p:cBhvr>
                                        <p:cTn id="7" dur="1" fill="hold"/>
                                        <p:tgtEl>
                                          <p:spTgt spid="9831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8313"/>
                                        </p:tgtEl>
                                        <p:attrNameLst>
                                          <p:attrName>style.visibility</p:attrName>
                                        </p:attrNameLst>
                                      </p:cBhvr>
                                      <p:to>
                                        <p:strVal val="visible"/>
                                      </p:to>
                                    </p:set>
                                    <p:anim to="" calcmode="lin" valueType="num">
                                      <p:cBhvr>
                                        <p:cTn id="10" dur="1" fill="hold"/>
                                        <p:tgtEl>
                                          <p:spTgt spid="983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p:bldP spid="983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143000"/>
          </a:xfrm>
        </p:spPr>
        <p:txBody>
          <a:bodyPr>
            <a:normAutofit fontScale="90000"/>
          </a:bodyPr>
          <a:lstStyle/>
          <a:p>
            <a:r>
              <a:rPr lang="es-ES" sz="4000" b="1" dirty="0"/>
              <a:t>LEY  DE LA RITMICIDAD EN LA BIOSFERA</a:t>
            </a:r>
            <a:r>
              <a:rPr lang="es-ES" sz="4000" dirty="0"/>
              <a:t/>
            </a:r>
            <a:br>
              <a:rPr lang="es-ES" sz="4000" dirty="0"/>
            </a:br>
            <a:r>
              <a:rPr lang="es-ES" dirty="0" smtClean="0"/>
              <a:t>Cambios estacionales en el aspecto de la vegetación en otoño y verano  </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35" y="1916832"/>
            <a:ext cx="45339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067" y="1803648"/>
            <a:ext cx="40580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64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Biogeografía</a:t>
            </a:r>
            <a:endParaRPr lang="es-ES" dirty="0"/>
          </a:p>
        </p:txBody>
      </p:sp>
      <p:sp>
        <p:nvSpPr>
          <p:cNvPr id="3" name="2 Marcador de contenido"/>
          <p:cNvSpPr>
            <a:spLocks noGrp="1"/>
          </p:cNvSpPr>
          <p:nvPr>
            <p:ph idx="1"/>
          </p:nvPr>
        </p:nvSpPr>
        <p:spPr>
          <a:xfrm>
            <a:off x="457200" y="980728"/>
            <a:ext cx="8229600" cy="5877272"/>
          </a:xfrm>
        </p:spPr>
        <p:txBody>
          <a:bodyPr>
            <a:normAutofit/>
          </a:bodyPr>
          <a:lstStyle/>
          <a:p>
            <a:r>
              <a:rPr lang="es-ES" dirty="0"/>
              <a:t>C</a:t>
            </a:r>
            <a:r>
              <a:rPr lang="es-ES" dirty="0" smtClean="0"/>
              <a:t>iencia  que estudia la distribución de los seres vivos en el planeta y las causas que determinan esa distribución.</a:t>
            </a:r>
          </a:p>
          <a:p>
            <a:pPr marL="0" indent="0">
              <a:buNone/>
            </a:pPr>
            <a:r>
              <a:rPr lang="es-ES" dirty="0" smtClean="0"/>
              <a:t>Esas causas están dadas por </a:t>
            </a:r>
            <a:r>
              <a:rPr lang="es-ES" dirty="0" smtClean="0">
                <a:solidFill>
                  <a:srgbClr val="FF0000"/>
                </a:solidFill>
              </a:rPr>
              <a:t>factores</a:t>
            </a:r>
            <a:r>
              <a:rPr lang="es-ES" dirty="0" smtClean="0"/>
              <a:t>:</a:t>
            </a:r>
          </a:p>
          <a:p>
            <a:r>
              <a:rPr lang="es-ES" dirty="0" smtClean="0">
                <a:solidFill>
                  <a:srgbClr val="FF0000"/>
                </a:solidFill>
              </a:rPr>
              <a:t>Físicos</a:t>
            </a:r>
            <a:r>
              <a:rPr lang="es-ES" dirty="0" smtClean="0"/>
              <a:t>: clima, suelo, relieve</a:t>
            </a:r>
          </a:p>
          <a:p>
            <a:r>
              <a:rPr lang="es-ES" dirty="0" smtClean="0">
                <a:solidFill>
                  <a:srgbClr val="FF0000"/>
                </a:solidFill>
              </a:rPr>
              <a:t>Bióticos</a:t>
            </a:r>
            <a:r>
              <a:rPr lang="es-ES" dirty="0" smtClean="0"/>
              <a:t>: interacciones entre seres vivos.</a:t>
            </a:r>
          </a:p>
          <a:p>
            <a:pPr marL="0" indent="0">
              <a:buNone/>
            </a:pPr>
            <a:r>
              <a:rPr lang="es-ES" dirty="0" smtClean="0"/>
              <a:t>Permite conocer las relaciones de los seres vivos con su medio</a:t>
            </a:r>
          </a:p>
          <a:p>
            <a:r>
              <a:rPr lang="es-ES" dirty="0" smtClean="0"/>
              <a:t>Es una rama de la Geografía</a:t>
            </a:r>
            <a:endParaRPr lang="es-ES" dirty="0"/>
          </a:p>
        </p:txBody>
      </p:sp>
    </p:spTree>
    <p:extLst>
      <p:ext uri="{BB962C8B-B14F-4D97-AF65-F5344CB8AC3E}">
        <p14:creationId xmlns:p14="http://schemas.microsoft.com/office/powerpoint/2010/main" val="278196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850106"/>
          </a:xfrm>
        </p:spPr>
        <p:txBody>
          <a:bodyPr>
            <a:normAutofit fontScale="90000"/>
          </a:bodyPr>
          <a:lstStyle/>
          <a:p>
            <a:r>
              <a:rPr lang="es-ES" sz="3600" b="1" dirty="0" smtClean="0">
                <a:latin typeface="Arial" panose="020B0604020202020204" pitchFamily="34" charset="0"/>
                <a:cs typeface="Arial" panose="020B0604020202020204" pitchFamily="34" charset="0"/>
              </a:rPr>
              <a:t>Circulación de sustancia y energía </a:t>
            </a:r>
            <a:br>
              <a:rPr lang="es-ES" sz="3600" b="1" dirty="0" smtClean="0">
                <a:latin typeface="Arial" panose="020B0604020202020204" pitchFamily="34" charset="0"/>
                <a:cs typeface="Arial" panose="020B0604020202020204" pitchFamily="34" charset="0"/>
              </a:rPr>
            </a:br>
            <a:r>
              <a:rPr lang="es-ES" sz="3600" b="1" dirty="0" smtClean="0">
                <a:latin typeface="Arial" panose="020B0604020202020204" pitchFamily="34" charset="0"/>
                <a:cs typeface="Arial" panose="020B0604020202020204" pitchFamily="34" charset="0"/>
              </a:rPr>
              <a:t>Ciclo </a:t>
            </a:r>
            <a:r>
              <a:rPr lang="es-ES" sz="3600" b="1" dirty="0">
                <a:latin typeface="Arial" panose="020B0604020202020204" pitchFamily="34" charset="0"/>
                <a:cs typeface="Arial" panose="020B0604020202020204" pitchFamily="34" charset="0"/>
              </a:rPr>
              <a:t>de los elementos biogeoquímicos</a:t>
            </a:r>
            <a:endParaRPr lang="es-ES" sz="3600"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557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866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lima0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128298" cy="48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solidFill>
            <a:schemeClr val="accent1"/>
          </a:solidFill>
          <a:ln>
            <a:solidFill>
              <a:schemeClr val="tx1"/>
            </a:solidFill>
            <a:miter lim="800000"/>
            <a:headEnd/>
            <a:tailEnd/>
          </a:ln>
        </p:spPr>
        <p:txBody>
          <a:bodyPr>
            <a:normAutofit fontScale="90000"/>
          </a:bodyPr>
          <a:lstStyle/>
          <a:p>
            <a:r>
              <a:rPr lang="es-ES" sz="3200" b="1" u="sng" dirty="0">
                <a:solidFill>
                  <a:schemeClr val="bg1"/>
                </a:solidFill>
              </a:rPr>
              <a:t>EJEMPLOS:</a:t>
            </a:r>
            <a:r>
              <a:rPr lang="es-ES" sz="3200" b="1" dirty="0">
                <a:solidFill>
                  <a:schemeClr val="bg1"/>
                </a:solidFill>
              </a:rPr>
              <a:t>   LEY  DE LA </a:t>
            </a:r>
            <a:r>
              <a:rPr lang="es-ES" sz="3200" b="1" dirty="0" smtClean="0">
                <a:solidFill>
                  <a:schemeClr val="bg1"/>
                </a:solidFill>
              </a:rPr>
              <a:t> ZONALIDAD  GEOGRÁFICA</a:t>
            </a:r>
            <a:br>
              <a:rPr lang="es-ES" sz="3200" b="1" dirty="0" smtClean="0">
                <a:solidFill>
                  <a:schemeClr val="bg1"/>
                </a:solidFill>
              </a:rPr>
            </a:br>
            <a:r>
              <a:rPr lang="es-ES" sz="3200" b="1" dirty="0" smtClean="0">
                <a:solidFill>
                  <a:schemeClr val="bg1"/>
                </a:solidFill>
              </a:rPr>
              <a:t>LATITUDINAL EN LA BIOSFERA</a:t>
            </a:r>
            <a:endParaRPr lang="es-ES" sz="3200" b="1" dirty="0">
              <a:solidFill>
                <a:schemeClr val="bg1"/>
              </a:solidFill>
            </a:endParaRPr>
          </a:p>
        </p:txBody>
      </p:sp>
    </p:spTree>
    <p:extLst>
      <p:ext uri="{BB962C8B-B14F-4D97-AF65-F5344CB8AC3E}">
        <p14:creationId xmlns:p14="http://schemas.microsoft.com/office/powerpoint/2010/main" val="263384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4327" y="260648"/>
            <a:ext cx="8229600" cy="411162"/>
          </a:xfrm>
        </p:spPr>
        <p:txBody>
          <a:bodyPr>
            <a:normAutofit fontScale="90000"/>
          </a:bodyPr>
          <a:lstStyle/>
          <a:p>
            <a:r>
              <a:rPr lang="es-ES_tradnl" sz="3600" b="1" dirty="0" err="1" smtClean="0"/>
              <a:t>Zonalidad</a:t>
            </a:r>
            <a:r>
              <a:rPr lang="es-ES_tradnl" sz="3600" b="1" dirty="0" smtClean="0"/>
              <a:t>  geográficas de los ecosistemas planetarios</a:t>
            </a:r>
            <a:endParaRPr lang="es-ES" sz="3600" b="1" dirty="0"/>
          </a:p>
        </p:txBody>
      </p:sp>
      <p:sp>
        <p:nvSpPr>
          <p:cNvPr id="5123" name="Rectangle 3"/>
          <p:cNvSpPr>
            <a:spLocks noGrp="1" noChangeArrowheads="1"/>
          </p:cNvSpPr>
          <p:nvPr>
            <p:ph type="body" idx="1"/>
          </p:nvPr>
        </p:nvSpPr>
        <p:spPr/>
        <p:txBody>
          <a:bodyPr/>
          <a:lstStyle/>
          <a:p>
            <a:endParaRPr lang="es-ES"/>
          </a:p>
        </p:txBody>
      </p:sp>
      <p:pic>
        <p:nvPicPr>
          <p:cNvPr id="5124" name="Picture 4" descr="bio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68760"/>
            <a:ext cx="8305800" cy="53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19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116632"/>
            <a:ext cx="8147248" cy="1368152"/>
          </a:xfrm>
          <a:solidFill>
            <a:schemeClr val="accent1"/>
          </a:solidFill>
        </p:spPr>
        <p:txBody>
          <a:bodyPr>
            <a:normAutofit fontScale="90000"/>
          </a:bodyPr>
          <a:lstStyle/>
          <a:p>
            <a:r>
              <a:rPr lang="es-ES_tradnl" dirty="0" err="1">
                <a:solidFill>
                  <a:schemeClr val="bg1"/>
                </a:solidFill>
              </a:rPr>
              <a:t>Zonalidad</a:t>
            </a:r>
            <a:r>
              <a:rPr lang="es-ES_tradnl" dirty="0">
                <a:solidFill>
                  <a:schemeClr val="bg1"/>
                </a:solidFill>
              </a:rPr>
              <a:t> </a:t>
            </a:r>
            <a:r>
              <a:rPr lang="es-ES_tradnl" dirty="0" smtClean="0">
                <a:solidFill>
                  <a:schemeClr val="bg1"/>
                </a:solidFill>
              </a:rPr>
              <a:t>vertical o </a:t>
            </a:r>
            <a:br>
              <a:rPr lang="es-ES_tradnl" dirty="0" smtClean="0">
                <a:solidFill>
                  <a:schemeClr val="bg1"/>
                </a:solidFill>
              </a:rPr>
            </a:br>
            <a:r>
              <a:rPr lang="es-ES_tradnl" dirty="0" smtClean="0">
                <a:solidFill>
                  <a:schemeClr val="bg1"/>
                </a:solidFill>
              </a:rPr>
              <a:t>altitudinal en la biosfera</a:t>
            </a:r>
            <a:endParaRPr lang="es-ES" dirty="0">
              <a:solidFill>
                <a:schemeClr val="bg1"/>
              </a:solidFill>
            </a:endParaRPr>
          </a:p>
        </p:txBody>
      </p:sp>
      <p:pic>
        <p:nvPicPr>
          <p:cNvPr id="13315" name="Picture 3" descr="pisos ve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99792" y="1700808"/>
            <a:ext cx="4032448" cy="47525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8331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22114"/>
          </a:xfrm>
        </p:spPr>
        <p:txBody>
          <a:bodyPr>
            <a:normAutofit fontScale="90000"/>
          </a:bodyPr>
          <a:lstStyle/>
          <a:p>
            <a:r>
              <a:rPr lang="es-ES" dirty="0"/>
              <a:t>Niveles de organización de la materia viva</a:t>
            </a:r>
          </a:p>
        </p:txBody>
      </p:sp>
      <p:sp>
        <p:nvSpPr>
          <p:cNvPr id="3" name="2 Marcador de contenido"/>
          <p:cNvSpPr>
            <a:spLocks noGrp="1"/>
          </p:cNvSpPr>
          <p:nvPr>
            <p:ph idx="1"/>
          </p:nvPr>
        </p:nvSpPr>
        <p:spPr>
          <a:xfrm>
            <a:off x="0" y="1052736"/>
            <a:ext cx="9144000" cy="5976664"/>
          </a:xfrm>
        </p:spPr>
        <p:txBody>
          <a:bodyPr>
            <a:normAutofit fontScale="92500" lnSpcReduction="10000"/>
          </a:bodyPr>
          <a:lstStyle/>
          <a:p>
            <a:r>
              <a:rPr lang="es-ES" dirty="0">
                <a:solidFill>
                  <a:srgbClr val="FF0000"/>
                </a:solidFill>
              </a:rPr>
              <a:t>L</a:t>
            </a:r>
            <a:r>
              <a:rPr lang="es-ES" dirty="0" smtClean="0">
                <a:solidFill>
                  <a:srgbClr val="FF0000"/>
                </a:solidFill>
              </a:rPr>
              <a:t>a </a:t>
            </a:r>
            <a:r>
              <a:rPr lang="es-ES" dirty="0">
                <a:solidFill>
                  <a:srgbClr val="FF0000"/>
                </a:solidFill>
              </a:rPr>
              <a:t>célula </a:t>
            </a:r>
            <a:r>
              <a:rPr lang="es-ES" dirty="0"/>
              <a:t>constituye la unidad fundamental</a:t>
            </a:r>
            <a:r>
              <a:rPr lang="es-ES" dirty="0" smtClean="0"/>
              <a:t>,</a:t>
            </a:r>
            <a:r>
              <a:rPr lang="es-ES" dirty="0"/>
              <a:t> la célula constituye la unidad fundamental</a:t>
            </a:r>
            <a:r>
              <a:rPr lang="es-ES" dirty="0" smtClean="0"/>
              <a:t>,</a:t>
            </a:r>
            <a:r>
              <a:rPr lang="es-ES" dirty="0"/>
              <a:t> complejidad tal que le permite realizar el metabolismo y </a:t>
            </a:r>
            <a:r>
              <a:rPr lang="es-ES" dirty="0" smtClean="0"/>
              <a:t>la </a:t>
            </a:r>
            <a:r>
              <a:rPr lang="es-ES" dirty="0" err="1" smtClean="0"/>
              <a:t>utoperpetuación</a:t>
            </a:r>
            <a:r>
              <a:rPr lang="es-ES" dirty="0" smtClean="0"/>
              <a:t>.</a:t>
            </a:r>
          </a:p>
          <a:p>
            <a:r>
              <a:rPr lang="es-ES" dirty="0" smtClean="0">
                <a:solidFill>
                  <a:srgbClr val="FF0000"/>
                </a:solidFill>
              </a:rPr>
              <a:t>Organismo </a:t>
            </a:r>
            <a:r>
              <a:rPr lang="es-ES" dirty="0">
                <a:solidFill>
                  <a:srgbClr val="FF0000"/>
                </a:solidFill>
              </a:rPr>
              <a:t>vivo </a:t>
            </a:r>
            <a:r>
              <a:rPr lang="es-ES" dirty="0"/>
              <a:t>está constituido al menos por una célula, pero </a:t>
            </a:r>
            <a:r>
              <a:rPr lang="es-ES" dirty="0" smtClean="0"/>
              <a:t>estos pueden </a:t>
            </a:r>
            <a:r>
              <a:rPr lang="es-ES" dirty="0"/>
              <a:t>poseer varios grados de </a:t>
            </a:r>
            <a:r>
              <a:rPr lang="es-ES" dirty="0" smtClean="0"/>
              <a:t>complejidad, </a:t>
            </a:r>
            <a:r>
              <a:rPr lang="es-ES" dirty="0" smtClean="0">
                <a:solidFill>
                  <a:srgbClr val="FF0000"/>
                </a:solidFill>
              </a:rPr>
              <a:t>nivel especie</a:t>
            </a:r>
            <a:r>
              <a:rPr lang="es-ES" dirty="0"/>
              <a:t>.</a:t>
            </a:r>
            <a:r>
              <a:rPr lang="es-ES" dirty="0" smtClean="0"/>
              <a:t> </a:t>
            </a:r>
          </a:p>
          <a:p>
            <a:r>
              <a:rPr lang="es-ES" dirty="0" smtClean="0"/>
              <a:t>Unidades de agrupamiento o asociación de </a:t>
            </a:r>
            <a:r>
              <a:rPr lang="es-ES" dirty="0"/>
              <a:t>seres vivos </a:t>
            </a:r>
            <a:r>
              <a:rPr lang="es-ES" dirty="0" smtClean="0"/>
              <a:t>:</a:t>
            </a:r>
            <a:endParaRPr lang="es-ES" dirty="0"/>
          </a:p>
          <a:p>
            <a:pPr marL="0" indent="0">
              <a:buNone/>
            </a:pPr>
            <a:r>
              <a:rPr lang="es-ES" dirty="0" smtClean="0"/>
              <a:t>       </a:t>
            </a:r>
            <a:r>
              <a:rPr lang="es-ES" dirty="0" smtClean="0">
                <a:solidFill>
                  <a:srgbClr val="FF0000"/>
                </a:solidFill>
              </a:rPr>
              <a:t>– </a:t>
            </a:r>
            <a:r>
              <a:rPr lang="es-ES" dirty="0">
                <a:solidFill>
                  <a:srgbClr val="FF0000"/>
                </a:solidFill>
              </a:rPr>
              <a:t>Población.</a:t>
            </a:r>
          </a:p>
          <a:p>
            <a:pPr marL="0" indent="0">
              <a:buNone/>
            </a:pPr>
            <a:r>
              <a:rPr lang="es-ES" dirty="0">
                <a:solidFill>
                  <a:srgbClr val="FF0000"/>
                </a:solidFill>
              </a:rPr>
              <a:t> </a:t>
            </a:r>
            <a:r>
              <a:rPr lang="es-ES" dirty="0" smtClean="0">
                <a:solidFill>
                  <a:srgbClr val="FF0000"/>
                </a:solidFill>
              </a:rPr>
              <a:t>     – </a:t>
            </a:r>
            <a:r>
              <a:rPr lang="es-ES" dirty="0">
                <a:solidFill>
                  <a:srgbClr val="FF0000"/>
                </a:solidFill>
              </a:rPr>
              <a:t>Comunidad o biocenosis.</a:t>
            </a:r>
          </a:p>
          <a:p>
            <a:pPr marL="0" indent="0">
              <a:buNone/>
            </a:pPr>
            <a:r>
              <a:rPr lang="es-ES" dirty="0" smtClean="0">
                <a:solidFill>
                  <a:srgbClr val="FF0000"/>
                </a:solidFill>
              </a:rPr>
              <a:t>      – </a:t>
            </a:r>
            <a:r>
              <a:rPr lang="es-ES" dirty="0">
                <a:solidFill>
                  <a:srgbClr val="FF0000"/>
                </a:solidFill>
              </a:rPr>
              <a:t>Ecosistema.</a:t>
            </a:r>
          </a:p>
          <a:p>
            <a:pPr marL="0" indent="0">
              <a:buNone/>
            </a:pPr>
            <a:r>
              <a:rPr lang="es-ES" dirty="0" smtClean="0">
                <a:solidFill>
                  <a:srgbClr val="FF0000"/>
                </a:solidFill>
              </a:rPr>
              <a:t>       – </a:t>
            </a:r>
            <a:r>
              <a:rPr lang="es-ES" dirty="0">
                <a:solidFill>
                  <a:srgbClr val="FF0000"/>
                </a:solidFill>
              </a:rPr>
              <a:t>Biosfera.</a:t>
            </a:r>
          </a:p>
        </p:txBody>
      </p:sp>
    </p:spTree>
    <p:extLst>
      <p:ext uri="{BB962C8B-B14F-4D97-AF65-F5344CB8AC3E}">
        <p14:creationId xmlns:p14="http://schemas.microsoft.com/office/powerpoint/2010/main" val="3854243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smtClean="0"/>
              <a:t>Población. </a:t>
            </a:r>
            <a:endParaRPr lang="es-ES" dirty="0"/>
          </a:p>
        </p:txBody>
      </p:sp>
      <p:sp>
        <p:nvSpPr>
          <p:cNvPr id="3" name="2 Marcador de contenido"/>
          <p:cNvSpPr>
            <a:spLocks noGrp="1"/>
          </p:cNvSpPr>
          <p:nvPr>
            <p:ph idx="1"/>
          </p:nvPr>
        </p:nvSpPr>
        <p:spPr>
          <a:xfrm>
            <a:off x="468181" y="1124744"/>
            <a:ext cx="8229600" cy="4730320"/>
          </a:xfrm>
        </p:spPr>
        <p:txBody>
          <a:bodyPr/>
          <a:lstStyle/>
          <a:p>
            <a:r>
              <a:rPr lang="es-ES" dirty="0" smtClean="0"/>
              <a:t>Grupo de individuaos de una misma especie relacionados entre si y que viven en una localidad por un tiempo dado </a:t>
            </a:r>
          </a:p>
          <a:p>
            <a:r>
              <a:rPr lang="es-ES" dirty="0" smtClean="0"/>
              <a:t>Relación espacial y temporal</a:t>
            </a:r>
          </a:p>
          <a:p>
            <a:r>
              <a:rPr lang="es-ES" dirty="0" smtClean="0"/>
              <a:t>Pueden ser naturales o antrópicas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8174"/>
            <a:ext cx="4427984" cy="309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44046"/>
            <a:ext cx="2592288" cy="218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60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b="1" dirty="0"/>
              <a:t>Población </a:t>
            </a:r>
            <a:br>
              <a:rPr lang="es-ES" b="1" dirty="0"/>
            </a:br>
            <a:endParaRPr lang="es-ES" dirty="0"/>
          </a:p>
        </p:txBody>
      </p:sp>
      <p:sp>
        <p:nvSpPr>
          <p:cNvPr id="3" name="2 Marcador de contenido"/>
          <p:cNvSpPr>
            <a:spLocks noGrp="1"/>
          </p:cNvSpPr>
          <p:nvPr>
            <p:ph idx="1"/>
          </p:nvPr>
        </p:nvSpPr>
        <p:spPr>
          <a:xfrm>
            <a:off x="179512" y="1600200"/>
            <a:ext cx="8507288" cy="4525963"/>
          </a:xfrm>
        </p:spPr>
        <p:txBody>
          <a:bodyPr>
            <a:noAutofit/>
          </a:bodyPr>
          <a:lstStyle/>
          <a:p>
            <a:pPr marL="0" indent="0">
              <a:buNone/>
            </a:pPr>
            <a:r>
              <a:rPr lang="es-ES" sz="2400" dirty="0" smtClean="0"/>
              <a:t>   Palmas barrigonas </a:t>
            </a:r>
          </a:p>
          <a:p>
            <a:pPr marL="36576" indent="0">
              <a:buNone/>
            </a:pPr>
            <a:r>
              <a:rPr lang="es-ES" sz="2400" dirty="0" smtClean="0"/>
              <a:t>    (</a:t>
            </a:r>
            <a:r>
              <a:rPr lang="es-ES" sz="2400" dirty="0" err="1"/>
              <a:t>Colpothrinax</a:t>
            </a:r>
            <a:r>
              <a:rPr lang="es-ES" sz="2400" dirty="0"/>
              <a:t> </a:t>
            </a:r>
            <a:r>
              <a:rPr lang="es-ES" sz="2400" dirty="0" err="1" smtClean="0"/>
              <a:t>wrightii</a:t>
            </a:r>
            <a:r>
              <a:rPr lang="es-ES" sz="2400" dirty="0" smtClean="0"/>
              <a:t>) y de </a:t>
            </a:r>
          </a:p>
          <a:p>
            <a:pPr marL="36576" indent="0">
              <a:buNone/>
            </a:pPr>
            <a:endParaRPr lang="es-ES" sz="2400" dirty="0" smtClean="0"/>
          </a:p>
          <a:p>
            <a:pPr marL="36576" indent="0">
              <a:buNone/>
            </a:pPr>
            <a:endParaRPr lang="es-ES" sz="2400" dirty="0"/>
          </a:p>
          <a:p>
            <a:pPr marL="36576" indent="0">
              <a:buNone/>
            </a:pPr>
            <a:endParaRPr lang="es-ES" sz="2400" dirty="0" smtClean="0"/>
          </a:p>
          <a:p>
            <a:pPr marL="36576" indent="0">
              <a:buNone/>
            </a:pPr>
            <a:endParaRPr lang="es-ES" sz="2400" dirty="0"/>
          </a:p>
          <a:p>
            <a:pPr marL="36576" indent="0">
              <a:buNone/>
            </a:pPr>
            <a:endParaRPr lang="es-ES" sz="2400" dirty="0" smtClean="0"/>
          </a:p>
          <a:p>
            <a:pPr marL="36576" indent="0">
              <a:buNone/>
            </a:pPr>
            <a:r>
              <a:rPr lang="es-ES" sz="2400" dirty="0" smtClean="0"/>
              <a:t>Pinos </a:t>
            </a:r>
          </a:p>
          <a:p>
            <a:pPr marL="36576" indent="0">
              <a:buNone/>
            </a:pPr>
            <a:r>
              <a:rPr lang="es-ES" sz="2400" dirty="0" smtClean="0"/>
              <a:t> </a:t>
            </a:r>
            <a:r>
              <a:rPr lang="es-ES" sz="2400" dirty="0" err="1"/>
              <a:t>Pinus</a:t>
            </a:r>
            <a:r>
              <a:rPr lang="es-ES" sz="2400" dirty="0"/>
              <a:t> </a:t>
            </a:r>
            <a:r>
              <a:rPr lang="es-ES" sz="2400" dirty="0" err="1" smtClean="0"/>
              <a:t>caribaea</a:t>
            </a:r>
            <a:r>
              <a:rPr lang="es-ES" sz="2400" dirty="0" smtClean="0"/>
              <a:t> (</a:t>
            </a:r>
            <a:r>
              <a:rPr lang="es-ES" sz="2400" dirty="0"/>
              <a:t>macho</a:t>
            </a:r>
            <a:r>
              <a:rPr lang="es-ES" sz="2400" dirty="0" smtClean="0"/>
              <a:t>) o</a:t>
            </a:r>
            <a:endParaRPr lang="es-ES" sz="2400" dirty="0"/>
          </a:p>
          <a:p>
            <a:pPr marL="36576" indent="0">
              <a:buNone/>
            </a:pPr>
            <a:r>
              <a:rPr lang="es-ES" sz="2400" dirty="0" err="1"/>
              <a:t>Pinus</a:t>
            </a:r>
            <a:r>
              <a:rPr lang="es-ES" sz="2400" dirty="0"/>
              <a:t> </a:t>
            </a:r>
            <a:r>
              <a:rPr lang="es-ES" sz="2400" dirty="0" smtClean="0"/>
              <a:t>tropicales (hembra)</a:t>
            </a:r>
          </a:p>
          <a:p>
            <a:pPr marL="36576" indent="0">
              <a:buNone/>
            </a:pPr>
            <a:endParaRPr lang="es-ES" sz="2400" dirty="0"/>
          </a:p>
          <a:p>
            <a:pPr marL="36576" indent="0">
              <a:buNone/>
            </a:pPr>
            <a:endParaRPr lang="es-ES" sz="2400" dirty="0" smtClean="0">
              <a:solidFill>
                <a:srgbClr val="FFFF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6712"/>
            <a:ext cx="4402832"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38078"/>
            <a:ext cx="4402832" cy="271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36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Comunidad o biocenosis</a:t>
            </a:r>
            <a:endParaRPr lang="es-ES" dirty="0"/>
          </a:p>
        </p:txBody>
      </p:sp>
      <p:sp>
        <p:nvSpPr>
          <p:cNvPr id="3" name="2 Marcador de contenido"/>
          <p:cNvSpPr>
            <a:spLocks noGrp="1"/>
          </p:cNvSpPr>
          <p:nvPr>
            <p:ph idx="1"/>
          </p:nvPr>
        </p:nvSpPr>
        <p:spPr/>
        <p:txBody>
          <a:bodyPr/>
          <a:lstStyle/>
          <a:p>
            <a:r>
              <a:rPr lang="es-ES" dirty="0" smtClean="0"/>
              <a:t>Poblaciones de diferentes especies de plantas animales y microorganismos en mutua interacción que comparten determinadas condiciones del medio  al que se han adaptado.</a:t>
            </a:r>
            <a:endParaRPr lang="es-E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1" y="4509120"/>
            <a:ext cx="2534829"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19"/>
            <a:ext cx="3545074" cy="229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OSALINA\FOTOS FORMACIONES VEGETALES\pinares\Agavo_cajalbanensis_Pinetum_caribea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09119"/>
            <a:ext cx="2771800" cy="22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48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Biocenosis terrestre y arrecife de coral</a:t>
            </a:r>
            <a:endParaRPr lang="es-E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64803"/>
            <a:ext cx="4474800" cy="5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096" y="1628800"/>
            <a:ext cx="3342859" cy="480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48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Ecosistema</a:t>
            </a:r>
            <a:endParaRPr lang="es-ES" dirty="0"/>
          </a:p>
        </p:txBody>
      </p:sp>
      <p:sp>
        <p:nvSpPr>
          <p:cNvPr id="3" name="2 Marcador de contenido"/>
          <p:cNvSpPr>
            <a:spLocks noGrp="1"/>
          </p:cNvSpPr>
          <p:nvPr>
            <p:ph idx="1"/>
          </p:nvPr>
        </p:nvSpPr>
        <p:spPr>
          <a:xfrm>
            <a:off x="467544" y="1196752"/>
            <a:ext cx="8229600" cy="3484984"/>
          </a:xfrm>
        </p:spPr>
        <p:txBody>
          <a:bodyPr/>
          <a:lstStyle/>
          <a:p>
            <a:r>
              <a:rPr lang="es-ES" dirty="0" smtClean="0"/>
              <a:t>Unidad entre la comunidad y el ambiente </a:t>
            </a:r>
            <a:r>
              <a:rPr lang="es-ES" dirty="0" smtClean="0"/>
              <a:t>abiótico </a:t>
            </a:r>
            <a:r>
              <a:rPr lang="es-ES" dirty="0" smtClean="0"/>
              <a:t>en el que se desarrollan</a:t>
            </a:r>
          </a:p>
          <a:p>
            <a:pPr marL="0" indent="0">
              <a:buNone/>
            </a:pPr>
            <a:r>
              <a:rPr lang="es-ES" dirty="0" smtClean="0"/>
              <a:t>Incluye:</a:t>
            </a:r>
          </a:p>
          <a:p>
            <a:r>
              <a:rPr lang="es-ES" dirty="0" smtClean="0"/>
              <a:t>Biocenosis: Relaciones entre seres vivos</a:t>
            </a:r>
          </a:p>
          <a:p>
            <a:r>
              <a:rPr lang="es-ES" dirty="0" err="1" smtClean="0"/>
              <a:t>Eotopo</a:t>
            </a:r>
            <a:r>
              <a:rPr lang="es-ES" dirty="0" smtClean="0"/>
              <a:t> o biotopo : combinación de características de ese espacio </a:t>
            </a:r>
            <a:endParaRPr lang="es-ES" dirty="0"/>
          </a:p>
        </p:txBody>
      </p:sp>
      <p:pic>
        <p:nvPicPr>
          <p:cNvPr id="4" name="Picture 4" descr="35_New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606979"/>
            <a:ext cx="3297560" cy="20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o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25132"/>
            <a:ext cx="2971800" cy="22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910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dirty="0" smtClean="0"/>
              <a:t>Ramas de la Biogeografía</a:t>
            </a:r>
            <a:endParaRPr lang="es-ES" dirty="0"/>
          </a:p>
        </p:txBody>
      </p:sp>
      <p:pic>
        <p:nvPicPr>
          <p:cNvPr id="1029" name="Picture 5" descr="D:\YOLA\GF 3\PW\nuevos internet\ramas biogeo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89248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82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63284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853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ECOSISTEMA</a:t>
            </a:r>
            <a:endParaRPr lang="es-ES" b="1" dirty="0"/>
          </a:p>
        </p:txBody>
      </p:sp>
      <p:sp>
        <p:nvSpPr>
          <p:cNvPr id="3" name="2 Rectángulo"/>
          <p:cNvSpPr/>
          <p:nvPr/>
        </p:nvSpPr>
        <p:spPr>
          <a:xfrm>
            <a:off x="539552" y="1340768"/>
            <a:ext cx="7704856" cy="954107"/>
          </a:xfrm>
          <a:prstGeom prst="rect">
            <a:avLst/>
          </a:prstGeom>
        </p:spPr>
        <p:txBody>
          <a:bodyPr wrap="square">
            <a:spAutoFit/>
          </a:bodyPr>
          <a:lstStyle/>
          <a:p>
            <a:pPr algn="ctr"/>
            <a:r>
              <a:rPr lang="es-ES" sz="2800" b="1" dirty="0" smtClean="0"/>
              <a:t>Ecosistema es la interacción que se produce entre las comunidades y su ambiente.</a:t>
            </a:r>
            <a:endParaRPr lang="es-ES" sz="28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980" y="2664207"/>
            <a:ext cx="3878094" cy="393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59532" y="2522535"/>
            <a:ext cx="4032448" cy="4370427"/>
          </a:xfrm>
          <a:prstGeom prst="rect">
            <a:avLst/>
          </a:prstGeom>
        </p:spPr>
        <p:txBody>
          <a:bodyPr wrap="square">
            <a:spAutoFit/>
          </a:bodyPr>
          <a:lstStyle/>
          <a:p>
            <a:pPr algn="ctr"/>
            <a:r>
              <a:rPr lang="es-ES" sz="2800" b="1" dirty="0"/>
              <a:t>Los organismos vivos y su ambiente inerte (abióticos) están inseparablemente ligados y actúan recíprocamente entre </a:t>
            </a:r>
            <a:r>
              <a:rPr lang="es-ES" sz="2800" b="1" dirty="0" smtClean="0"/>
              <a:t>sí.</a:t>
            </a:r>
          </a:p>
          <a:p>
            <a:pPr algn="ctr"/>
            <a:endParaRPr lang="es-ES" b="1" dirty="0"/>
          </a:p>
          <a:p>
            <a:pPr algn="ctr"/>
            <a:endParaRPr lang="es-ES" b="1" dirty="0" smtClean="0"/>
          </a:p>
          <a:p>
            <a:pPr algn="ctr"/>
            <a:endParaRPr lang="es-ES" b="1" dirty="0"/>
          </a:p>
          <a:p>
            <a:pPr algn="ctr"/>
            <a:r>
              <a:rPr lang="es-ES" sz="2800" b="1" dirty="0" smtClean="0"/>
              <a:t>Ecosistema de humedal en la ciénaga de Zapata</a:t>
            </a:r>
            <a:endParaRPr lang="es-ES" sz="2800" b="1" dirty="0"/>
          </a:p>
        </p:txBody>
      </p:sp>
    </p:spTree>
    <p:extLst>
      <p:ext uri="{BB962C8B-B14F-4D97-AF65-F5344CB8AC3E}">
        <p14:creationId xmlns:p14="http://schemas.microsoft.com/office/powerpoint/2010/main" val="3601950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Conceptos importantes</a:t>
            </a:r>
            <a:endParaRPr lang="es-ES" dirty="0"/>
          </a:p>
        </p:txBody>
      </p:sp>
      <p:sp>
        <p:nvSpPr>
          <p:cNvPr id="3" name="2 Marcador de contenido"/>
          <p:cNvSpPr>
            <a:spLocks noGrp="1"/>
          </p:cNvSpPr>
          <p:nvPr>
            <p:ph idx="1"/>
          </p:nvPr>
        </p:nvSpPr>
        <p:spPr>
          <a:xfrm>
            <a:off x="457200" y="1196752"/>
            <a:ext cx="8229600" cy="4929411"/>
          </a:xfrm>
        </p:spPr>
        <p:txBody>
          <a:bodyPr>
            <a:normAutofit fontScale="92500" lnSpcReduction="10000"/>
          </a:bodyPr>
          <a:lstStyle/>
          <a:p>
            <a:r>
              <a:rPr lang="es-ES" b="1" dirty="0" smtClean="0"/>
              <a:t>Medio:</a:t>
            </a:r>
            <a:r>
              <a:rPr lang="es-ES" dirty="0" smtClean="0"/>
              <a:t> Es la materia que rodea inmediatamente al organismo y con el cual mantienen importantísimos intercambios. En general es un gas o líquido, en su mayoría aire o agua por tanto existen dos grandes medios: acuático  y terrestre.  </a:t>
            </a:r>
          </a:p>
          <a:p>
            <a:endParaRPr lang="es-ES" dirty="0" smtClean="0"/>
          </a:p>
          <a:p>
            <a:r>
              <a:rPr lang="es-ES" b="1" dirty="0" smtClean="0"/>
              <a:t>Sustrato</a:t>
            </a:r>
            <a:r>
              <a:rPr lang="es-ES" dirty="0" smtClean="0"/>
              <a:t>: Superficie sobre la  que se apoyan o desplazan los organismos (rocas, madera, superficie del agua, otro organismo).</a:t>
            </a:r>
          </a:p>
          <a:p>
            <a:pPr marL="0" indent="0">
              <a:buNone/>
            </a:pPr>
            <a:r>
              <a:rPr lang="es-ES" dirty="0" smtClean="0"/>
              <a:t>Los organismos pueden prescindir se sustrato ejemplo los acuáticos, pero no del medio. </a:t>
            </a:r>
          </a:p>
        </p:txBody>
      </p:sp>
    </p:spTree>
    <p:extLst>
      <p:ext uri="{BB962C8B-B14F-4D97-AF65-F5344CB8AC3E}">
        <p14:creationId xmlns:p14="http://schemas.microsoft.com/office/powerpoint/2010/main" val="1775667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Suelo como sustrato</a:t>
            </a:r>
            <a:endParaRPr lang="es-ES" dirty="0"/>
          </a:p>
        </p:txBody>
      </p:sp>
      <p:pic>
        <p:nvPicPr>
          <p:cNvPr id="4" name="Picture 4" descr="Pizarras"/>
          <p:cNvPicPr>
            <a:picLocks noGrp="1" noChangeAspect="1" noChangeArrowheads="1"/>
          </p:cNvPicPr>
          <p:nvPr>
            <p:ph idx="1"/>
          </p:nvPr>
        </p:nvPicPr>
        <p:blipFill>
          <a:blip r:embed="rId2"/>
          <a:srcRect/>
          <a:stretch>
            <a:fillRect/>
          </a:stretch>
        </p:blipFill>
        <p:spPr bwMode="auto">
          <a:xfrm>
            <a:off x="1259632" y="1484784"/>
            <a:ext cx="6264696" cy="5112568"/>
          </a:xfrm>
          <a:prstGeom prst="rect">
            <a:avLst/>
          </a:prstGeom>
          <a:noFill/>
        </p:spPr>
      </p:pic>
    </p:spTree>
    <p:extLst>
      <p:ext uri="{BB962C8B-B14F-4D97-AF65-F5344CB8AC3E}">
        <p14:creationId xmlns:p14="http://schemas.microsoft.com/office/powerpoint/2010/main" val="1597072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fontScale="90000"/>
          </a:bodyPr>
          <a:lstStyle/>
          <a:p>
            <a:r>
              <a:rPr lang="es-ES" dirty="0" smtClean="0"/>
              <a:t>Bosque </a:t>
            </a:r>
            <a:r>
              <a:rPr lang="es-ES" dirty="0" err="1" smtClean="0"/>
              <a:t>semidecíduo</a:t>
            </a:r>
            <a:r>
              <a:rPr lang="es-ES" dirty="0" smtClean="0"/>
              <a:t> </a:t>
            </a:r>
            <a:r>
              <a:rPr lang="es-ES" dirty="0" err="1" smtClean="0"/>
              <a:t>micrófilo</a:t>
            </a:r>
            <a:r>
              <a:rPr lang="es-ES" dirty="0" smtClean="0"/>
              <a:t> en </a:t>
            </a:r>
            <a:br>
              <a:rPr lang="es-ES" dirty="0" smtClean="0"/>
            </a:br>
            <a:r>
              <a:rPr lang="es-ES" dirty="0" smtClean="0"/>
              <a:t>sustrato rocoso</a:t>
            </a:r>
            <a:endParaRPr lang="es-PE" dirty="0"/>
          </a:p>
        </p:txBody>
      </p:sp>
      <p:pic>
        <p:nvPicPr>
          <p:cNvPr id="25602" name="Picture 2" descr="E:\Yoli\Cuba\Cuba 2016\biota\image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624736" cy="504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97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a:t>Conceptos importantes</a:t>
            </a:r>
          </a:p>
        </p:txBody>
      </p:sp>
      <p:sp>
        <p:nvSpPr>
          <p:cNvPr id="3" name="2 Marcador de contenido"/>
          <p:cNvSpPr>
            <a:spLocks noGrp="1"/>
          </p:cNvSpPr>
          <p:nvPr>
            <p:ph idx="1"/>
          </p:nvPr>
        </p:nvSpPr>
        <p:spPr>
          <a:xfrm>
            <a:off x="457200" y="1196752"/>
            <a:ext cx="8686800" cy="5661248"/>
          </a:xfrm>
        </p:spPr>
        <p:txBody>
          <a:bodyPr>
            <a:normAutofit fontScale="92500" lnSpcReduction="20000"/>
          </a:bodyPr>
          <a:lstStyle/>
          <a:p>
            <a:r>
              <a:rPr lang="es-ES" b="1" dirty="0" smtClean="0"/>
              <a:t>Hábitat</a:t>
            </a:r>
            <a:r>
              <a:rPr lang="es-ES" dirty="0" smtClean="0"/>
              <a:t>: Lugar donde viven los organismos, su área física. Posee conjunto de condiciones bióticas y abióticas donde desarrollan con mayor éxito sus actividades vitales. En el planeta hay tres básicos: mar, fuentes de agua dulce y superficie terrestre.</a:t>
            </a:r>
          </a:p>
          <a:p>
            <a:r>
              <a:rPr lang="es-ES" b="1" dirty="0" smtClean="0"/>
              <a:t>Nicho ecológico</a:t>
            </a:r>
            <a:r>
              <a:rPr lang="es-ES" dirty="0" smtClean="0"/>
              <a:t>: Papel o función de un organismo en su ambiente ej. Posición en la trama trófica, modifica el ambiente, como actúa sobre otros organismos </a:t>
            </a:r>
          </a:p>
          <a:p>
            <a:pPr marL="0" indent="0">
              <a:buNone/>
            </a:pPr>
            <a:endParaRPr lang="es-ES" dirty="0" smtClean="0"/>
          </a:p>
          <a:p>
            <a:pPr marL="0" indent="0">
              <a:buNone/>
            </a:pPr>
            <a:r>
              <a:rPr lang="es-ES" dirty="0" smtClean="0"/>
              <a:t>El </a:t>
            </a:r>
            <a:r>
              <a:rPr lang="es-ES" dirty="0"/>
              <a:t>manglar ofrece un </a:t>
            </a:r>
            <a:r>
              <a:rPr lang="es-ES" dirty="0" smtClean="0"/>
              <a:t>hábitat  a gran cantidad de organismos y su nicho ecológico es brindar alimento, soporte y refugio a otros organismos.</a:t>
            </a:r>
            <a:endParaRPr lang="es-ES" dirty="0"/>
          </a:p>
          <a:p>
            <a:endParaRPr lang="es-ES" dirty="0"/>
          </a:p>
        </p:txBody>
      </p:sp>
    </p:spTree>
    <p:extLst>
      <p:ext uri="{BB962C8B-B14F-4D97-AF65-F5344CB8AC3E}">
        <p14:creationId xmlns:p14="http://schemas.microsoft.com/office/powerpoint/2010/main" val="3992074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DR_0030"/>
          <p:cNvPicPr>
            <a:picLocks noChangeAspect="1" noChangeArrowheads="1"/>
          </p:cNvPicPr>
          <p:nvPr/>
        </p:nvPicPr>
        <p:blipFill>
          <a:blip r:embed="rId2"/>
          <a:srcRect/>
          <a:stretch>
            <a:fillRect/>
          </a:stretch>
        </p:blipFill>
        <p:spPr bwMode="auto">
          <a:xfrm>
            <a:off x="0" y="1412775"/>
            <a:ext cx="4860032" cy="5315619"/>
          </a:xfrm>
          <a:prstGeom prst="rect">
            <a:avLst/>
          </a:prstGeom>
          <a:noFill/>
          <a:ln w="9525">
            <a:noFill/>
            <a:miter lim="800000"/>
            <a:headEnd/>
            <a:tailEnd/>
          </a:ln>
        </p:spPr>
      </p:pic>
      <p:sp>
        <p:nvSpPr>
          <p:cNvPr id="3" name="2 Rectángulo"/>
          <p:cNvSpPr/>
          <p:nvPr/>
        </p:nvSpPr>
        <p:spPr>
          <a:xfrm>
            <a:off x="285720" y="500042"/>
            <a:ext cx="7858180" cy="584775"/>
          </a:xfrm>
          <a:prstGeom prst="rect">
            <a:avLst/>
          </a:prstGeom>
        </p:spPr>
        <p:txBody>
          <a:bodyPr wrap="square">
            <a:spAutoFit/>
          </a:bodyPr>
          <a:lstStyle/>
          <a:p>
            <a:pPr algn="ctr">
              <a:defRPr/>
            </a:pPr>
            <a:r>
              <a:rPr lang="es-ES" sz="3200" b="1" dirty="0" smtClean="0"/>
              <a:t>Manglares</a:t>
            </a:r>
            <a:endParaRPr lang="es-ES" sz="3200" b="1" dirty="0"/>
          </a:p>
        </p:txBody>
      </p:sp>
      <p:pic>
        <p:nvPicPr>
          <p:cNvPr id="4" name="Picture 2" descr="manglar Itab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31310"/>
            <a:ext cx="3525542" cy="529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585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Manglar</a:t>
            </a:r>
            <a:endParaRPr lang="es-ES" dirty="0"/>
          </a:p>
        </p:txBody>
      </p:sp>
      <p:sp>
        <p:nvSpPr>
          <p:cNvPr id="3" name="2 Marcador de contenido"/>
          <p:cNvSpPr>
            <a:spLocks noGrp="1"/>
          </p:cNvSpPr>
          <p:nvPr>
            <p:ph idx="1"/>
          </p:nvPr>
        </p:nvSpPr>
        <p:spPr>
          <a:xfrm>
            <a:off x="457200" y="1340768"/>
            <a:ext cx="8363272" cy="4785395"/>
          </a:xfrm>
        </p:spPr>
        <p:txBody>
          <a:bodyPr>
            <a:normAutofit fontScale="92500" lnSpcReduction="20000"/>
          </a:bodyPr>
          <a:lstStyle/>
          <a:p>
            <a:r>
              <a:rPr lang="es-ES" dirty="0" smtClean="0"/>
              <a:t>Raíces sumergidas sirven de sustrato a numerosos invertebrados y refugio a crustáceos, moluscos y peces</a:t>
            </a:r>
          </a:p>
          <a:p>
            <a:r>
              <a:rPr lang="es-ES" dirty="0" smtClean="0"/>
              <a:t>Refugio de especies de mamíferos y aves</a:t>
            </a:r>
          </a:p>
          <a:p>
            <a:r>
              <a:rPr lang="es-ES" dirty="0" smtClean="0"/>
              <a:t>Zonas de reproducción y de cría de numerosas especies marinas</a:t>
            </a:r>
          </a:p>
          <a:p>
            <a:r>
              <a:rPr lang="es-ES" dirty="0" smtClean="0"/>
              <a:t>Protegen las costas de la erosión del oleaje, el viento y corrientes costeras y de penetraciones del mar </a:t>
            </a:r>
          </a:p>
          <a:p>
            <a:r>
              <a:rPr lang="es-ES" dirty="0" smtClean="0"/>
              <a:t>Filtran contaminantes evitando que lleguen a arrecifes de coral de </a:t>
            </a:r>
            <a:r>
              <a:rPr lang="es-ES" smtClean="0"/>
              <a:t>mar adentro</a:t>
            </a:r>
            <a:r>
              <a:rPr lang="es-ES" dirty="0" smtClean="0"/>
              <a:t>.   </a:t>
            </a:r>
          </a:p>
          <a:p>
            <a:endParaRPr lang="es-ES" dirty="0"/>
          </a:p>
        </p:txBody>
      </p:sp>
    </p:spTree>
    <p:extLst>
      <p:ext uri="{BB962C8B-B14F-4D97-AF65-F5344CB8AC3E}">
        <p14:creationId xmlns:p14="http://schemas.microsoft.com/office/powerpoint/2010/main" val="626114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Conceptos importantes</a:t>
            </a:r>
          </a:p>
        </p:txBody>
      </p:sp>
      <p:sp>
        <p:nvSpPr>
          <p:cNvPr id="3" name="2 Marcador de contenido"/>
          <p:cNvSpPr>
            <a:spLocks noGrp="1"/>
          </p:cNvSpPr>
          <p:nvPr>
            <p:ph idx="1"/>
          </p:nvPr>
        </p:nvSpPr>
        <p:spPr>
          <a:xfrm>
            <a:off x="457200" y="1600200"/>
            <a:ext cx="8229600" cy="5069160"/>
          </a:xfrm>
        </p:spPr>
        <p:txBody>
          <a:bodyPr>
            <a:normAutofit fontScale="92500"/>
          </a:bodyPr>
          <a:lstStyle/>
          <a:p>
            <a:r>
              <a:rPr lang="es-ES" b="1" dirty="0" smtClean="0"/>
              <a:t>Flora: </a:t>
            </a:r>
            <a:r>
              <a:rPr lang="es-ES" dirty="0" smtClean="0"/>
              <a:t>conjunto de especies vegetales que habitan un área determinada.</a:t>
            </a:r>
          </a:p>
          <a:p>
            <a:r>
              <a:rPr lang="es-ES" b="1" dirty="0" smtClean="0"/>
              <a:t>Fauna:</a:t>
            </a:r>
            <a:r>
              <a:rPr lang="es-ES" dirty="0" smtClean="0"/>
              <a:t> </a:t>
            </a:r>
            <a:r>
              <a:rPr lang="es-ES" dirty="0"/>
              <a:t>conjunto de especies </a:t>
            </a:r>
            <a:r>
              <a:rPr lang="es-ES" dirty="0" smtClean="0"/>
              <a:t>animales que </a:t>
            </a:r>
            <a:r>
              <a:rPr lang="es-ES" dirty="0"/>
              <a:t>habitan un área determinada</a:t>
            </a:r>
            <a:endParaRPr lang="es-ES" dirty="0" smtClean="0"/>
          </a:p>
          <a:p>
            <a:pPr marL="0" indent="0">
              <a:buNone/>
            </a:pPr>
            <a:r>
              <a:rPr lang="es-ES" dirty="0" smtClean="0"/>
              <a:t>Términos similares pero referido a plantas o animales</a:t>
            </a:r>
          </a:p>
          <a:p>
            <a:r>
              <a:rPr lang="es-ES" b="1" dirty="0" smtClean="0"/>
              <a:t>Vegetación</a:t>
            </a:r>
            <a:r>
              <a:rPr lang="es-ES" dirty="0" smtClean="0"/>
              <a:t>: agrupación de plantas que se repiten regularmente y desempeñan papel primordial en el paisaje. Es paisaje botánico por predominio de </a:t>
            </a:r>
            <a:r>
              <a:rPr lang="es-ES" dirty="0"/>
              <a:t>d</a:t>
            </a:r>
            <a:r>
              <a:rPr lang="es-ES" dirty="0" smtClean="0"/>
              <a:t>eterminadas plantas que le dan fisonomía </a:t>
            </a:r>
            <a:endParaRPr lang="es-ES" dirty="0"/>
          </a:p>
        </p:txBody>
      </p:sp>
    </p:spTree>
    <p:extLst>
      <p:ext uri="{BB962C8B-B14F-4D97-AF65-F5344CB8AC3E}">
        <p14:creationId xmlns:p14="http://schemas.microsoft.com/office/powerpoint/2010/main" val="1524697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dirty="0"/>
              <a:t>Conceptos importantes</a:t>
            </a:r>
          </a:p>
        </p:txBody>
      </p:sp>
      <p:sp>
        <p:nvSpPr>
          <p:cNvPr id="3" name="2 Marcador de contenido"/>
          <p:cNvSpPr>
            <a:spLocks noGrp="1"/>
          </p:cNvSpPr>
          <p:nvPr>
            <p:ph idx="1"/>
          </p:nvPr>
        </p:nvSpPr>
        <p:spPr>
          <a:xfrm>
            <a:off x="395416" y="1037968"/>
            <a:ext cx="8291384" cy="5583792"/>
          </a:xfrm>
        </p:spPr>
        <p:txBody>
          <a:bodyPr>
            <a:normAutofit fontScale="70000" lnSpcReduction="20000"/>
          </a:bodyPr>
          <a:lstStyle/>
          <a:p>
            <a:r>
              <a:rPr lang="es-ES" sz="4100" b="1" dirty="0" smtClean="0"/>
              <a:t>Taxón: </a:t>
            </a:r>
            <a:r>
              <a:rPr lang="es-ES" sz="4100" dirty="0" smtClean="0"/>
              <a:t>para designar cualquier categoría taxonómica ya sea por ejemplo familia, género o especie</a:t>
            </a:r>
          </a:p>
          <a:p>
            <a:endParaRPr lang="es-ES" sz="4100" dirty="0" smtClean="0"/>
          </a:p>
          <a:p>
            <a:r>
              <a:rPr lang="es-ES" sz="4100" b="1" dirty="0" smtClean="0"/>
              <a:t>Endémico: </a:t>
            </a:r>
            <a:r>
              <a:rPr lang="es-ES" sz="4100" dirty="0" smtClean="0"/>
              <a:t>Estrictamente localizado en un territorio concreto, de extensión considerable desde un continente, región o accidente geográfico como un macizo montañoso, un sector determinado de pequeña extensión. </a:t>
            </a:r>
          </a:p>
          <a:p>
            <a:r>
              <a:rPr lang="es-ES" sz="4100" dirty="0"/>
              <a:t>Es exclusivo del </a:t>
            </a:r>
            <a:r>
              <a:rPr lang="es-ES" sz="4100" dirty="0" smtClean="0"/>
              <a:t>lugar</a:t>
            </a:r>
          </a:p>
          <a:p>
            <a:pPr marL="0" indent="0">
              <a:buNone/>
            </a:pPr>
            <a:endParaRPr lang="es-ES" dirty="0" smtClean="0"/>
          </a:p>
          <a:p>
            <a:pPr marL="0" indent="0">
              <a:buNone/>
            </a:pPr>
            <a:endParaRPr lang="es-ES" dirty="0" smtClean="0"/>
          </a:p>
          <a:p>
            <a:pPr marL="0" indent="0">
              <a:buNone/>
            </a:pPr>
            <a:r>
              <a:rPr lang="es-ES" sz="2900" dirty="0" smtClean="0">
                <a:latin typeface="Arial" pitchFamily="34" charset="0"/>
                <a:cs typeface="Arial" pitchFamily="34" charset="0"/>
              </a:rPr>
              <a:t>         </a:t>
            </a:r>
            <a:r>
              <a:rPr lang="es-ES" sz="2900" dirty="0" err="1" smtClean="0">
                <a:latin typeface="Arial" pitchFamily="34" charset="0"/>
                <a:cs typeface="Arial" pitchFamily="34" charset="0"/>
              </a:rPr>
              <a:t>Polimitas</a:t>
            </a:r>
            <a:r>
              <a:rPr lang="es-ES" sz="2900" dirty="0" smtClean="0">
                <a:latin typeface="Arial" pitchFamily="34" charset="0"/>
                <a:cs typeface="Arial" pitchFamily="34" charset="0"/>
              </a:rPr>
              <a:t> molusco endémico</a:t>
            </a:r>
          </a:p>
          <a:p>
            <a:pPr marL="0" indent="0">
              <a:buNone/>
            </a:pPr>
            <a:r>
              <a:rPr lang="es-ES" sz="2900" dirty="0" smtClean="0">
                <a:latin typeface="Arial" pitchFamily="34" charset="0"/>
                <a:cs typeface="Arial" pitchFamily="34" charset="0"/>
              </a:rPr>
              <a:t>        de montañas del oriente</a:t>
            </a:r>
          </a:p>
          <a:p>
            <a:pPr marL="0" indent="0">
              <a:buNone/>
            </a:pPr>
            <a:r>
              <a:rPr lang="es-ES" sz="2900" dirty="0" smtClean="0">
                <a:latin typeface="Arial" pitchFamily="34" charset="0"/>
                <a:cs typeface="Arial" pitchFamily="34" charset="0"/>
              </a:rPr>
              <a:t>          cubano</a:t>
            </a:r>
            <a:endParaRPr lang="es-ES" sz="2900" dirty="0">
              <a:latin typeface="Arial" pitchFamily="34" charset="0"/>
              <a:cs typeface="Arial" pitchFamily="34" charset="0"/>
            </a:endParaRP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149080"/>
            <a:ext cx="2880320" cy="24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08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Objetivos de la Biogeografía</a:t>
            </a:r>
            <a:endParaRPr lang="es-ES" dirty="0"/>
          </a:p>
        </p:txBody>
      </p:sp>
      <p:sp>
        <p:nvSpPr>
          <p:cNvPr id="3" name="2 Marcador de contenido"/>
          <p:cNvSpPr>
            <a:spLocks noGrp="1"/>
          </p:cNvSpPr>
          <p:nvPr>
            <p:ph idx="1"/>
          </p:nvPr>
        </p:nvSpPr>
        <p:spPr>
          <a:xfrm>
            <a:off x="457200" y="1052736"/>
            <a:ext cx="8229600" cy="5073427"/>
          </a:xfrm>
        </p:spPr>
        <p:txBody>
          <a:bodyPr/>
          <a:lstStyle/>
          <a:p>
            <a:r>
              <a:rPr lang="es-ES" dirty="0" smtClean="0"/>
              <a:t>Analizar la distribución de los organismos vivos en un momento dado.</a:t>
            </a:r>
          </a:p>
          <a:p>
            <a:r>
              <a:rPr lang="es-ES" dirty="0" smtClean="0"/>
              <a:t>Estudiar las variaciones de las áreas en el tiempo.</a:t>
            </a:r>
          </a:p>
          <a:p>
            <a:r>
              <a:rPr lang="es-ES" dirty="0" smtClean="0"/>
              <a:t>Conocer las causas que determinan la distribución en el tiempo y sus variaciones.</a:t>
            </a:r>
          </a:p>
          <a:p>
            <a:r>
              <a:rPr lang="es-ES" dirty="0" smtClean="0"/>
              <a:t>Realizar la clasificación  en tipos de áreas</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59" y="4941168"/>
            <a:ext cx="6048672"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629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Endemismo</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12835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62574"/>
            <a:ext cx="8129010" cy="300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38226" y="3077799"/>
            <a:ext cx="4531882" cy="646331"/>
          </a:xfrm>
          <a:prstGeom prst="rect">
            <a:avLst/>
          </a:prstGeom>
          <a:noFill/>
        </p:spPr>
        <p:txBody>
          <a:bodyPr wrap="none" rtlCol="0">
            <a:spAutoFit/>
          </a:bodyPr>
          <a:lstStyle/>
          <a:p>
            <a:r>
              <a:rPr lang="es-ES" sz="3600" b="1" dirty="0" smtClean="0"/>
              <a:t>Origen del endemismo</a:t>
            </a:r>
            <a:endParaRPr lang="es-ES" sz="3600" b="1" dirty="0"/>
          </a:p>
        </p:txBody>
      </p:sp>
    </p:spTree>
    <p:extLst>
      <p:ext uri="{BB962C8B-B14F-4D97-AF65-F5344CB8AC3E}">
        <p14:creationId xmlns:p14="http://schemas.microsoft.com/office/powerpoint/2010/main" val="3432888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YOLA\GF 3\PW\nuevos internet\ende 3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17646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YOLA\GF 3\PW\nuevos internet\end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68" y="260618"/>
            <a:ext cx="381642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4725144"/>
            <a:ext cx="81992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415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El origen de la vida en la Tierra</a:t>
            </a:r>
          </a:p>
        </p:txBody>
      </p:sp>
      <p:sp>
        <p:nvSpPr>
          <p:cNvPr id="3" name="2 Marcador de contenido"/>
          <p:cNvSpPr>
            <a:spLocks noGrp="1"/>
          </p:cNvSpPr>
          <p:nvPr>
            <p:ph idx="1"/>
          </p:nvPr>
        </p:nvSpPr>
        <p:spPr>
          <a:xfrm>
            <a:off x="457200" y="1052736"/>
            <a:ext cx="8229600" cy="5805264"/>
          </a:xfrm>
        </p:spPr>
        <p:txBody>
          <a:bodyPr>
            <a:normAutofit/>
          </a:bodyPr>
          <a:lstStyle/>
          <a:p>
            <a:r>
              <a:rPr lang="es-ES" dirty="0"/>
              <a:t>E</a:t>
            </a:r>
            <a:r>
              <a:rPr lang="es-ES" dirty="0" smtClean="0"/>
              <a:t>s </a:t>
            </a:r>
            <a:r>
              <a:rPr lang="es-ES" dirty="0"/>
              <a:t>uno de los temas más fascinantes y aún no resuelto por las Ciencias Naturales, al respecto existen teorías que plantean </a:t>
            </a:r>
            <a:r>
              <a:rPr lang="es-ES" dirty="0" smtClean="0"/>
              <a:t>que:</a:t>
            </a:r>
          </a:p>
          <a:p>
            <a:r>
              <a:rPr lang="es-ES" dirty="0"/>
              <a:t>E</a:t>
            </a:r>
            <a:r>
              <a:rPr lang="es-ES" dirty="0" smtClean="0"/>
              <a:t>s </a:t>
            </a:r>
            <a:r>
              <a:rPr lang="es-ES" dirty="0"/>
              <a:t>resultado de una </a:t>
            </a:r>
            <a:r>
              <a:rPr lang="es-ES" dirty="0">
                <a:solidFill>
                  <a:srgbClr val="FF0000"/>
                </a:solidFill>
              </a:rPr>
              <a:t>generación espontánea mediante procesos de síntesis</a:t>
            </a:r>
            <a:r>
              <a:rPr lang="es-ES" dirty="0"/>
              <a:t> de la materia inerte que evolucionaron a ciertas moléculas orgánicas y</a:t>
            </a:r>
            <a:r>
              <a:rPr lang="es-ES" dirty="0" smtClean="0"/>
              <a:t> </a:t>
            </a:r>
            <a:r>
              <a:rPr lang="es-ES" dirty="0"/>
              <a:t>a las primitivas formas vida.  </a:t>
            </a:r>
            <a:endParaRPr lang="es-ES" dirty="0" smtClean="0"/>
          </a:p>
          <a:p>
            <a:r>
              <a:rPr lang="es-ES" dirty="0" smtClean="0"/>
              <a:t>Llegó  </a:t>
            </a:r>
            <a:r>
              <a:rPr lang="es-ES" dirty="0"/>
              <a:t>del espacio </a:t>
            </a:r>
            <a:r>
              <a:rPr lang="es-ES" dirty="0" smtClean="0"/>
              <a:t>en cuerpos </a:t>
            </a:r>
            <a:r>
              <a:rPr lang="es-ES" dirty="0"/>
              <a:t>celestes </a:t>
            </a:r>
            <a:r>
              <a:rPr lang="es-ES" dirty="0" smtClean="0"/>
              <a:t>en </a:t>
            </a:r>
            <a:r>
              <a:rPr lang="es-ES" dirty="0"/>
              <a:t>forma de </a:t>
            </a:r>
            <a:r>
              <a:rPr lang="es-ES" dirty="0">
                <a:solidFill>
                  <a:srgbClr val="FF0000"/>
                </a:solidFill>
              </a:rPr>
              <a:t>esporas o panspermia y se “sembró” </a:t>
            </a:r>
            <a:r>
              <a:rPr lang="es-ES" dirty="0"/>
              <a:t>en la Tierra, donde encontró las condiciones propicias y continuó desarrollándose.</a:t>
            </a:r>
          </a:p>
          <a:p>
            <a:endParaRPr lang="es-ES" dirty="0"/>
          </a:p>
        </p:txBody>
      </p:sp>
    </p:spTree>
    <p:extLst>
      <p:ext uri="{BB962C8B-B14F-4D97-AF65-F5344CB8AC3E}">
        <p14:creationId xmlns:p14="http://schemas.microsoft.com/office/powerpoint/2010/main" val="358026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280" cy="706090"/>
          </a:xfrm>
        </p:spPr>
        <p:txBody>
          <a:bodyPr>
            <a:noAutofit/>
          </a:bodyPr>
          <a:lstStyle/>
          <a:p>
            <a:r>
              <a:rPr lang="es-ES" sz="3200" b="1" dirty="0" smtClean="0"/>
              <a:t>Generación espontánea por  </a:t>
            </a:r>
            <a:r>
              <a:rPr lang="es-ES" sz="3200" b="1" dirty="0"/>
              <a:t>procesos de síntesis</a:t>
            </a:r>
          </a:p>
        </p:txBody>
      </p:sp>
      <p:sp>
        <p:nvSpPr>
          <p:cNvPr id="3" name="2 Marcador de contenido"/>
          <p:cNvSpPr>
            <a:spLocks noGrp="1"/>
          </p:cNvSpPr>
          <p:nvPr>
            <p:ph idx="1"/>
          </p:nvPr>
        </p:nvSpPr>
        <p:spPr>
          <a:xfrm>
            <a:off x="251520" y="1124744"/>
            <a:ext cx="8892480" cy="5733256"/>
          </a:xfrm>
        </p:spPr>
        <p:txBody>
          <a:bodyPr>
            <a:normAutofit fontScale="85000" lnSpcReduction="10000"/>
          </a:bodyPr>
          <a:lstStyle/>
          <a:p>
            <a:r>
              <a:rPr lang="es-ES" dirty="0" smtClean="0"/>
              <a:t>Teoría del </a:t>
            </a:r>
            <a:r>
              <a:rPr lang="es-ES" dirty="0"/>
              <a:t>b</a:t>
            </a:r>
            <a:r>
              <a:rPr lang="es-ES" dirty="0" smtClean="0"/>
              <a:t>ioquímico ruso  Alexander Oparin (1924)</a:t>
            </a:r>
          </a:p>
          <a:p>
            <a:r>
              <a:rPr lang="es-ES" dirty="0" smtClean="0"/>
              <a:t> La vida es </a:t>
            </a:r>
            <a:r>
              <a:rPr lang="es-ES" dirty="0"/>
              <a:t>resultado de una generación espontánea </a:t>
            </a:r>
            <a:r>
              <a:rPr lang="es-ES" dirty="0" smtClean="0"/>
              <a:t>por procesos </a:t>
            </a:r>
            <a:r>
              <a:rPr lang="es-ES" dirty="0"/>
              <a:t>de síntesis de la materia inerte que </a:t>
            </a:r>
            <a:r>
              <a:rPr lang="es-ES" dirty="0" smtClean="0"/>
              <a:t>evolucionó </a:t>
            </a:r>
            <a:r>
              <a:rPr lang="es-ES" dirty="0"/>
              <a:t>a </a:t>
            </a:r>
            <a:r>
              <a:rPr lang="es-ES" dirty="0" smtClean="0"/>
              <a:t>moléculas </a:t>
            </a:r>
            <a:r>
              <a:rPr lang="es-ES" dirty="0"/>
              <a:t>orgánicas que lograron aislarse del medio y duplicarse, dando lugar a las primitivas formas </a:t>
            </a:r>
            <a:r>
              <a:rPr lang="es-ES" dirty="0" smtClean="0"/>
              <a:t>vida.</a:t>
            </a:r>
          </a:p>
          <a:p>
            <a:r>
              <a:rPr lang="es-ES" dirty="0" smtClean="0"/>
              <a:t>Fue a </a:t>
            </a:r>
            <a:r>
              <a:rPr lang="es-ES" dirty="0"/>
              <a:t>partir de moléculas sencillas </a:t>
            </a:r>
            <a:r>
              <a:rPr lang="es-ES" dirty="0" smtClean="0"/>
              <a:t>de gases </a:t>
            </a:r>
            <a:r>
              <a:rPr lang="es-ES" dirty="0"/>
              <a:t>de la atmósfera primitiva como metano y amoníaco, que </a:t>
            </a:r>
            <a:r>
              <a:rPr lang="es-ES" dirty="0" smtClean="0"/>
              <a:t>quedaron </a:t>
            </a:r>
            <a:r>
              <a:rPr lang="es-ES" dirty="0"/>
              <a:t>disueltas en los </a:t>
            </a:r>
            <a:r>
              <a:rPr lang="es-ES" dirty="0" smtClean="0"/>
              <a:t>océanos y formaron esos compuestos </a:t>
            </a:r>
            <a:r>
              <a:rPr lang="es-ES" dirty="0"/>
              <a:t>orgánicos </a:t>
            </a:r>
            <a:r>
              <a:rPr lang="es-ES" dirty="0" smtClean="0"/>
              <a:t>disueltos en grandes cantidades.</a:t>
            </a:r>
          </a:p>
          <a:p>
            <a:r>
              <a:rPr lang="es-ES" dirty="0" smtClean="0"/>
              <a:t>En  </a:t>
            </a:r>
            <a:r>
              <a:rPr lang="es-ES" dirty="0"/>
              <a:t>condiciones favorables estas se agruparon en otras </a:t>
            </a:r>
            <a:r>
              <a:rPr lang="es-ES" dirty="0" err="1"/>
              <a:t>biomeléculas</a:t>
            </a:r>
            <a:r>
              <a:rPr lang="es-ES" dirty="0"/>
              <a:t> mayores, formando así compuestos más complejos como aminoácidos, ácidos </a:t>
            </a:r>
            <a:r>
              <a:rPr lang="es-ES" dirty="0" smtClean="0"/>
              <a:t>orgánicos</a:t>
            </a:r>
          </a:p>
          <a:p>
            <a:r>
              <a:rPr lang="es-ES" dirty="0" smtClean="0"/>
              <a:t>Que se </a:t>
            </a:r>
            <a:r>
              <a:rPr lang="es-ES" dirty="0"/>
              <a:t>fueron reagrupando </a:t>
            </a:r>
            <a:r>
              <a:rPr lang="es-ES" dirty="0" smtClean="0"/>
              <a:t>en sistemas </a:t>
            </a:r>
            <a:r>
              <a:rPr lang="es-ES" dirty="0"/>
              <a:t>cada vez más </a:t>
            </a:r>
            <a:r>
              <a:rPr lang="es-ES" dirty="0" smtClean="0"/>
              <a:t>complejos hasta célula primitiva.</a:t>
            </a:r>
            <a:endParaRPr lang="es-ES" dirty="0"/>
          </a:p>
        </p:txBody>
      </p:sp>
    </p:spTree>
    <p:extLst>
      <p:ext uri="{BB962C8B-B14F-4D97-AF65-F5344CB8AC3E}">
        <p14:creationId xmlns:p14="http://schemas.microsoft.com/office/powerpoint/2010/main" val="2117519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P</a:t>
            </a:r>
            <a:r>
              <a:rPr lang="es-ES" dirty="0" smtClean="0"/>
              <a:t>anspermia </a:t>
            </a:r>
            <a:r>
              <a:rPr lang="es-ES" dirty="0"/>
              <a:t>o </a:t>
            </a:r>
            <a:r>
              <a:rPr lang="es-ES" dirty="0" err="1"/>
              <a:t>migracionista</a:t>
            </a:r>
            <a:endParaRPr lang="es-ES" dirty="0"/>
          </a:p>
        </p:txBody>
      </p:sp>
      <p:sp>
        <p:nvSpPr>
          <p:cNvPr id="3" name="2 Marcador de contenido"/>
          <p:cNvSpPr>
            <a:spLocks noGrp="1"/>
          </p:cNvSpPr>
          <p:nvPr>
            <p:ph idx="1"/>
          </p:nvPr>
        </p:nvSpPr>
        <p:spPr>
          <a:xfrm>
            <a:off x="179512" y="980728"/>
            <a:ext cx="8964488" cy="5877272"/>
          </a:xfrm>
        </p:spPr>
        <p:txBody>
          <a:bodyPr>
            <a:normAutofit/>
          </a:bodyPr>
          <a:lstStyle/>
          <a:p>
            <a:r>
              <a:rPr lang="es-ES" dirty="0" smtClean="0"/>
              <a:t>Del </a:t>
            </a:r>
            <a:r>
              <a:rPr lang="es-ES" dirty="0"/>
              <a:t>q</a:t>
            </a:r>
            <a:r>
              <a:rPr lang="es-ES" dirty="0" smtClean="0"/>
              <a:t>uímico </a:t>
            </a:r>
            <a:r>
              <a:rPr lang="es-ES" dirty="0"/>
              <a:t>sueco </a:t>
            </a:r>
            <a:r>
              <a:rPr lang="es-ES" dirty="0" err="1"/>
              <a:t>Svante</a:t>
            </a:r>
            <a:r>
              <a:rPr lang="es-ES" dirty="0"/>
              <a:t> </a:t>
            </a:r>
            <a:r>
              <a:rPr lang="es-ES" dirty="0" smtClean="0"/>
              <a:t>Arrhenius (1908), </a:t>
            </a:r>
          </a:p>
          <a:p>
            <a:r>
              <a:rPr lang="es-ES" dirty="0" smtClean="0"/>
              <a:t> </a:t>
            </a:r>
            <a:r>
              <a:rPr lang="es-ES" dirty="0"/>
              <a:t>L</a:t>
            </a:r>
            <a:r>
              <a:rPr lang="es-ES" dirty="0" smtClean="0"/>
              <a:t>as </a:t>
            </a:r>
            <a:r>
              <a:rPr lang="es-ES" dirty="0"/>
              <a:t>primeras formas de vida llegaron </a:t>
            </a:r>
            <a:r>
              <a:rPr lang="es-ES" dirty="0" smtClean="0"/>
              <a:t>del </a:t>
            </a:r>
            <a:r>
              <a:rPr lang="es-ES" dirty="0"/>
              <a:t>espacio exterior </a:t>
            </a:r>
            <a:r>
              <a:rPr lang="es-ES" dirty="0" smtClean="0"/>
              <a:t>en  </a:t>
            </a:r>
            <a:r>
              <a:rPr lang="es-ES" dirty="0"/>
              <a:t>meteoritos y otros cuerpos celestes que en aquellas primeras fases de la evolución de la Tierra bombardeaban su superficie con gran </a:t>
            </a:r>
            <a:r>
              <a:rPr lang="es-ES" dirty="0" smtClean="0"/>
              <a:t>frecuencia</a:t>
            </a:r>
          </a:p>
          <a:p>
            <a:r>
              <a:rPr lang="es-ES" dirty="0" smtClean="0"/>
              <a:t>Estaba   </a:t>
            </a:r>
            <a:r>
              <a:rPr lang="es-ES" dirty="0"/>
              <a:t>contenida en ellos en forma de </a:t>
            </a:r>
            <a:r>
              <a:rPr lang="es-ES" dirty="0">
                <a:solidFill>
                  <a:srgbClr val="FF0000"/>
                </a:solidFill>
              </a:rPr>
              <a:t>esporas o panspermia</a:t>
            </a:r>
            <a:r>
              <a:rPr lang="es-ES" dirty="0"/>
              <a:t> y se “sembró” en la </a:t>
            </a:r>
            <a:r>
              <a:rPr lang="es-ES" dirty="0" smtClean="0"/>
              <a:t>Tierra donde </a:t>
            </a:r>
            <a:r>
              <a:rPr lang="es-ES" dirty="0"/>
              <a:t>encontró las condiciones propicias y continuó </a:t>
            </a:r>
            <a:r>
              <a:rPr lang="es-ES" dirty="0" smtClean="0"/>
              <a:t>desarrollándose.</a:t>
            </a:r>
            <a:endParaRPr lang="es-ES" dirty="0"/>
          </a:p>
        </p:txBody>
      </p:sp>
    </p:spTree>
    <p:extLst>
      <p:ext uri="{BB962C8B-B14F-4D97-AF65-F5344CB8AC3E}">
        <p14:creationId xmlns:p14="http://schemas.microsoft.com/office/powerpoint/2010/main" val="1604734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Autofit/>
          </a:bodyPr>
          <a:lstStyle/>
          <a:p>
            <a:r>
              <a:rPr lang="es-ES" sz="3600" b="1" dirty="0"/>
              <a:t>Panspermia o </a:t>
            </a:r>
            <a:r>
              <a:rPr lang="es-ES" sz="3600" b="1" dirty="0" err="1"/>
              <a:t>migracionista</a:t>
            </a:r>
            <a:endParaRPr lang="es-ES" sz="3600" b="1" dirty="0"/>
          </a:p>
        </p:txBody>
      </p:sp>
      <p:sp>
        <p:nvSpPr>
          <p:cNvPr id="3" name="2 Marcador de contenido"/>
          <p:cNvSpPr>
            <a:spLocks noGrp="1"/>
          </p:cNvSpPr>
          <p:nvPr>
            <p:ph idx="1"/>
          </p:nvPr>
        </p:nvSpPr>
        <p:spPr>
          <a:xfrm>
            <a:off x="323528" y="980728"/>
            <a:ext cx="8820472" cy="5877272"/>
          </a:xfrm>
        </p:spPr>
        <p:txBody>
          <a:bodyPr>
            <a:normAutofit fontScale="92500" lnSpcReduction="20000"/>
          </a:bodyPr>
          <a:lstStyle/>
          <a:p>
            <a:r>
              <a:rPr lang="es-ES" dirty="0" smtClean="0"/>
              <a:t>Se </a:t>
            </a:r>
            <a:r>
              <a:rPr lang="es-ES" dirty="0"/>
              <a:t>retomó en 1970 y hay recientes pruebas a </a:t>
            </a:r>
            <a:r>
              <a:rPr lang="es-ES" dirty="0" smtClean="0"/>
              <a:t> </a:t>
            </a:r>
            <a:r>
              <a:rPr lang="es-ES" dirty="0"/>
              <a:t>favor </a:t>
            </a:r>
            <a:r>
              <a:rPr lang="es-ES" dirty="0" smtClean="0"/>
              <a:t>de que </a:t>
            </a:r>
            <a:r>
              <a:rPr lang="es-ES" dirty="0"/>
              <a:t>meteoritos aportaron a la Tierra los ingredientes claves para el surgimiento de la vida</a:t>
            </a:r>
            <a:endParaRPr lang="es-ES" dirty="0" smtClean="0"/>
          </a:p>
          <a:p>
            <a:r>
              <a:rPr lang="es-ES" dirty="0" smtClean="0"/>
              <a:t>Un </a:t>
            </a:r>
            <a:r>
              <a:rPr lang="es-ES" dirty="0"/>
              <a:t>aporte </a:t>
            </a:r>
            <a:r>
              <a:rPr lang="es-ES" dirty="0" smtClean="0"/>
              <a:t>partió </a:t>
            </a:r>
            <a:r>
              <a:rPr lang="es-ES" dirty="0"/>
              <a:t>de </a:t>
            </a:r>
            <a:r>
              <a:rPr lang="es-ES" dirty="0" smtClean="0"/>
              <a:t>hallazgos en </a:t>
            </a:r>
            <a:r>
              <a:rPr lang="es-ES" dirty="0"/>
              <a:t>el </a:t>
            </a:r>
            <a:r>
              <a:rPr lang="es-ES" dirty="0" smtClean="0"/>
              <a:t>meteorito de </a:t>
            </a:r>
            <a:r>
              <a:rPr lang="es-ES" dirty="0" err="1" smtClean="0"/>
              <a:t>Murchison</a:t>
            </a:r>
            <a:r>
              <a:rPr lang="es-ES" dirty="0" smtClean="0"/>
              <a:t> </a:t>
            </a:r>
            <a:r>
              <a:rPr lang="es-ES" dirty="0"/>
              <a:t>en Australia en 1969,  con gran cantidad de compuestos orgánicos, incluyendo </a:t>
            </a:r>
            <a:r>
              <a:rPr lang="es-ES" dirty="0" err="1"/>
              <a:t>nucleobases</a:t>
            </a:r>
            <a:r>
              <a:rPr lang="es-ES" dirty="0"/>
              <a:t>, </a:t>
            </a:r>
            <a:r>
              <a:rPr lang="es-ES" dirty="0" smtClean="0"/>
              <a:t>que </a:t>
            </a:r>
            <a:r>
              <a:rPr lang="es-ES" dirty="0"/>
              <a:t>son precursores de las moléculas constituyentes del ARN y el ADN presentes en los organismos vivos </a:t>
            </a:r>
            <a:r>
              <a:rPr lang="es-ES" dirty="0" smtClean="0"/>
              <a:t>terrestres.</a:t>
            </a:r>
          </a:p>
          <a:p>
            <a:r>
              <a:rPr lang="es-ES" dirty="0" smtClean="0"/>
              <a:t>Posteriormente resultados </a:t>
            </a:r>
            <a:r>
              <a:rPr lang="es-ES" dirty="0"/>
              <a:t>obtenidos en muchas de los meteoros pétreos </a:t>
            </a:r>
            <a:r>
              <a:rPr lang="es-ES" dirty="0" smtClean="0"/>
              <a:t>examinadas evidencian </a:t>
            </a:r>
            <a:r>
              <a:rPr lang="es-ES" dirty="0"/>
              <a:t>la presencia de aminoácidos cuyo orden repite básicamente al igual que en el meteorito de </a:t>
            </a:r>
            <a:r>
              <a:rPr lang="es-ES" dirty="0" err="1"/>
              <a:t>Murchison</a:t>
            </a:r>
            <a:r>
              <a:rPr lang="es-ES" dirty="0"/>
              <a:t>.</a:t>
            </a:r>
          </a:p>
        </p:txBody>
      </p:sp>
    </p:spTree>
    <p:extLst>
      <p:ext uri="{BB962C8B-B14F-4D97-AF65-F5344CB8AC3E}">
        <p14:creationId xmlns:p14="http://schemas.microsoft.com/office/powerpoint/2010/main" val="1308314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dirty="0" smtClean="0"/>
              <a:t/>
            </a:r>
            <a:br>
              <a:rPr lang="es-ES" dirty="0" smtClean="0"/>
            </a:br>
            <a:r>
              <a:rPr lang="es-ES" dirty="0" smtClean="0"/>
              <a:t>En </a:t>
            </a:r>
            <a:r>
              <a:rPr lang="es-ES" dirty="0"/>
              <a:t>ambos casos se argumenta que:</a:t>
            </a:r>
            <a:br>
              <a:rPr lang="es-ES" dirty="0"/>
            </a:br>
            <a:endParaRPr lang="es-ES" dirty="0"/>
          </a:p>
        </p:txBody>
      </p:sp>
      <p:sp>
        <p:nvSpPr>
          <p:cNvPr id="3" name="2 Marcador de contenido"/>
          <p:cNvSpPr>
            <a:spLocks noGrp="1"/>
          </p:cNvSpPr>
          <p:nvPr>
            <p:ph idx="1"/>
          </p:nvPr>
        </p:nvSpPr>
        <p:spPr>
          <a:xfrm>
            <a:off x="457200" y="908720"/>
            <a:ext cx="8686800" cy="5949280"/>
          </a:xfrm>
        </p:spPr>
        <p:txBody>
          <a:bodyPr>
            <a:normAutofit/>
          </a:bodyPr>
          <a:lstStyle/>
          <a:p>
            <a:r>
              <a:rPr lang="es-ES" dirty="0" smtClean="0"/>
              <a:t>Esas </a:t>
            </a:r>
            <a:r>
              <a:rPr lang="es-ES" dirty="0"/>
              <a:t>primeras formas de vida eran como un “</a:t>
            </a:r>
            <a:r>
              <a:rPr lang="es-ES" dirty="0" err="1"/>
              <a:t>progen</a:t>
            </a:r>
            <a:r>
              <a:rPr lang="es-ES" dirty="0"/>
              <a:t>”, como una molécula de ADN replicada, que estaba encerrada en una especie de bolsa o “</a:t>
            </a:r>
            <a:r>
              <a:rPr lang="es-ES" dirty="0" err="1"/>
              <a:t>microesfera</a:t>
            </a:r>
            <a:r>
              <a:rPr lang="es-ES" dirty="0"/>
              <a:t>” y constituyó la célula </a:t>
            </a:r>
            <a:r>
              <a:rPr lang="es-ES" dirty="0" smtClean="0"/>
              <a:t>primitiva.</a:t>
            </a:r>
          </a:p>
          <a:p>
            <a:r>
              <a:rPr lang="es-ES" dirty="0" smtClean="0"/>
              <a:t> Esta con </a:t>
            </a:r>
            <a:r>
              <a:rPr lang="es-ES" dirty="0"/>
              <a:t>el transcurso del tiempo, fue mejorando su bioquímica hasta convertirse en algo muy parecido a las algas </a:t>
            </a:r>
            <a:r>
              <a:rPr lang="es-ES" dirty="0" smtClean="0"/>
              <a:t>verde-azuladas</a:t>
            </a:r>
          </a:p>
          <a:p>
            <a:r>
              <a:rPr lang="es-ES" dirty="0"/>
              <a:t>E</a:t>
            </a:r>
            <a:r>
              <a:rPr lang="es-ES" dirty="0" smtClean="0"/>
              <a:t>sas </a:t>
            </a:r>
            <a:r>
              <a:rPr lang="es-ES" dirty="0"/>
              <a:t>formas primitivas de vida continuaron evolucionando hasta diversidad que actualmente posee en el planeta.</a:t>
            </a:r>
          </a:p>
          <a:p>
            <a:endParaRPr lang="es-ES" dirty="0"/>
          </a:p>
        </p:txBody>
      </p:sp>
    </p:spTree>
    <p:extLst>
      <p:ext uri="{BB962C8B-B14F-4D97-AF65-F5344CB8AC3E}">
        <p14:creationId xmlns:p14="http://schemas.microsoft.com/office/powerpoint/2010/main" val="1014679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smtClean="0"/>
              <a:t>Bibliografía</a:t>
            </a:r>
            <a:endParaRPr lang="es-ES" dirty="0"/>
          </a:p>
        </p:txBody>
      </p:sp>
      <p:sp>
        <p:nvSpPr>
          <p:cNvPr id="3" name="2 Marcador de contenido"/>
          <p:cNvSpPr>
            <a:spLocks noGrp="1"/>
          </p:cNvSpPr>
          <p:nvPr>
            <p:ph idx="1"/>
          </p:nvPr>
        </p:nvSpPr>
        <p:spPr>
          <a:xfrm>
            <a:off x="179512" y="1196752"/>
            <a:ext cx="8784976" cy="4929411"/>
          </a:xfrm>
        </p:spPr>
        <p:txBody>
          <a:bodyPr>
            <a:normAutofit/>
          </a:bodyPr>
          <a:lstStyle/>
          <a:p>
            <a:r>
              <a:rPr lang="es-ES" sz="2400" dirty="0">
                <a:latin typeface="Arial" pitchFamily="34" charset="0"/>
                <a:cs typeface="Arial" pitchFamily="34" charset="0"/>
              </a:rPr>
              <a:t>Colectivo de autores: Geografía Física. Volumen II. Editorial Universitaria Félix Varela. La Habana. </a:t>
            </a:r>
            <a:r>
              <a:rPr lang="es-ES" sz="2400" dirty="0" smtClean="0">
                <a:latin typeface="Arial" pitchFamily="34" charset="0"/>
                <a:cs typeface="Arial" pitchFamily="34" charset="0"/>
              </a:rPr>
              <a:t>2018</a:t>
            </a:r>
          </a:p>
          <a:p>
            <a:r>
              <a:rPr lang="es-ES" sz="2400" dirty="0" smtClean="0">
                <a:latin typeface="Arial" pitchFamily="34" charset="0"/>
                <a:cs typeface="Arial" pitchFamily="34" charset="0"/>
              </a:rPr>
              <a:t>Ferrari J. Yolanda Sosa y Caridad </a:t>
            </a:r>
            <a:r>
              <a:rPr lang="es-ES" sz="2400" dirty="0" err="1" smtClean="0">
                <a:latin typeface="Arial" pitchFamily="34" charset="0"/>
                <a:cs typeface="Arial" pitchFamily="34" charset="0"/>
              </a:rPr>
              <a:t>Masot</a:t>
            </a:r>
            <a:r>
              <a:rPr lang="es-ES" sz="2400" dirty="0" smtClean="0">
                <a:latin typeface="Arial" pitchFamily="34" charset="0"/>
                <a:cs typeface="Arial" pitchFamily="34" charset="0"/>
              </a:rPr>
              <a:t>.  Biogeografía. Editorial Pueblo y Educación. La Habana. 1988.</a:t>
            </a:r>
          </a:p>
          <a:p>
            <a:pPr marL="0" indent="0" algn="just">
              <a:buNone/>
            </a:pP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76846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ES" dirty="0"/>
              <a:t>B</a:t>
            </a:r>
            <a:r>
              <a:rPr lang="es-ES" dirty="0" smtClean="0"/>
              <a:t>iosfera</a:t>
            </a:r>
            <a:endParaRPr lang="es-ES" dirty="0"/>
          </a:p>
        </p:txBody>
      </p:sp>
      <p:sp>
        <p:nvSpPr>
          <p:cNvPr id="3" name="2 Marcador de contenido"/>
          <p:cNvSpPr>
            <a:spLocks noGrp="1"/>
          </p:cNvSpPr>
          <p:nvPr>
            <p:ph idx="1"/>
          </p:nvPr>
        </p:nvSpPr>
        <p:spPr>
          <a:xfrm>
            <a:off x="457200" y="1196752"/>
            <a:ext cx="8229600" cy="5661248"/>
          </a:xfrm>
        </p:spPr>
        <p:txBody>
          <a:bodyPr>
            <a:normAutofit/>
          </a:bodyPr>
          <a:lstStyle/>
          <a:p>
            <a:pPr marL="0" indent="0">
              <a:buNone/>
            </a:pPr>
            <a:r>
              <a:rPr lang="es-ES" dirty="0"/>
              <a:t>L</a:t>
            </a:r>
            <a:r>
              <a:rPr lang="es-ES" dirty="0" smtClean="0"/>
              <a:t>a </a:t>
            </a:r>
            <a:r>
              <a:rPr lang="es-ES" dirty="0"/>
              <a:t>esfera de la </a:t>
            </a:r>
            <a:r>
              <a:rPr lang="es-ES" dirty="0" smtClean="0"/>
              <a:t>vida en la está </a:t>
            </a:r>
            <a:r>
              <a:rPr lang="es-ES" dirty="0"/>
              <a:t>constituida </a:t>
            </a:r>
            <a:r>
              <a:rPr lang="es-ES" dirty="0" smtClean="0"/>
              <a:t>por:</a:t>
            </a:r>
          </a:p>
          <a:p>
            <a:r>
              <a:rPr lang="es-ES" dirty="0" smtClean="0"/>
              <a:t>Los </a:t>
            </a:r>
            <a:r>
              <a:rPr lang="es-ES" dirty="0"/>
              <a:t>organismos vivos </a:t>
            </a:r>
            <a:r>
              <a:rPr lang="es-ES" dirty="0" smtClean="0"/>
              <a:t>y</a:t>
            </a:r>
          </a:p>
          <a:p>
            <a:r>
              <a:rPr lang="es-ES" dirty="0" smtClean="0"/>
              <a:t>Las </a:t>
            </a:r>
            <a:r>
              <a:rPr lang="es-ES" dirty="0"/>
              <a:t>condiciones abióticas </a:t>
            </a:r>
            <a:r>
              <a:rPr lang="es-ES" dirty="0" smtClean="0"/>
              <a:t>que estos </a:t>
            </a:r>
            <a:r>
              <a:rPr lang="es-ES" dirty="0"/>
              <a:t>requieren para su </a:t>
            </a:r>
            <a:r>
              <a:rPr lang="es-ES" dirty="0" smtClean="0"/>
              <a:t>existencia o sea componentes tales </a:t>
            </a:r>
            <a:r>
              <a:rPr lang="es-ES" dirty="0"/>
              <a:t>como: aire, agua, suelo. </a:t>
            </a:r>
            <a:endParaRPr lang="es-ES" dirty="0" smtClean="0"/>
          </a:p>
          <a:p>
            <a:pPr marL="0" indent="0">
              <a:buNone/>
            </a:pPr>
            <a:endParaRPr lang="es-ES" dirty="0" smtClean="0"/>
          </a:p>
          <a:p>
            <a:pPr marL="0" indent="0">
              <a:buNone/>
            </a:pPr>
            <a:r>
              <a:rPr lang="es-ES" dirty="0"/>
              <a:t>La biosfera </a:t>
            </a:r>
            <a:r>
              <a:rPr lang="es-ES" dirty="0">
                <a:solidFill>
                  <a:srgbClr val="FF0000"/>
                </a:solidFill>
              </a:rPr>
              <a:t>es el producto de la interacción entre sustancia biótica y abiótica</a:t>
            </a:r>
            <a:r>
              <a:rPr lang="es-ES" dirty="0"/>
              <a:t>.</a:t>
            </a:r>
          </a:p>
          <a:p>
            <a:pPr marL="0" indent="0">
              <a:buNone/>
            </a:pPr>
            <a:endParaRPr lang="es-ES" dirty="0" smtClean="0"/>
          </a:p>
        </p:txBody>
      </p:sp>
    </p:spTree>
    <p:extLst>
      <p:ext uri="{BB962C8B-B14F-4D97-AF65-F5344CB8AC3E}">
        <p14:creationId xmlns:p14="http://schemas.microsoft.com/office/powerpoint/2010/main" val="195002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Componentes </a:t>
            </a:r>
            <a:endParaRPr lang="es-ES" dirty="0"/>
          </a:p>
        </p:txBody>
      </p:sp>
      <p:sp>
        <p:nvSpPr>
          <p:cNvPr id="3" name="2 Marcador de contenido"/>
          <p:cNvSpPr>
            <a:spLocks noGrp="1"/>
          </p:cNvSpPr>
          <p:nvPr>
            <p:ph idx="1"/>
          </p:nvPr>
        </p:nvSpPr>
        <p:spPr>
          <a:xfrm>
            <a:off x="323528" y="1124744"/>
            <a:ext cx="8568952" cy="5733256"/>
          </a:xfrm>
        </p:spPr>
        <p:txBody>
          <a:bodyPr>
            <a:noAutofit/>
          </a:bodyPr>
          <a:lstStyle/>
          <a:p>
            <a:pPr marL="0" indent="0">
              <a:buNone/>
            </a:pPr>
            <a:r>
              <a:rPr lang="es-ES" sz="2800" dirty="0"/>
              <a:t>Según las ideas actuales, la biosfera no se </a:t>
            </a:r>
            <a:r>
              <a:rPr lang="es-ES" sz="2800" dirty="0" smtClean="0"/>
              <a:t>limita a la </a:t>
            </a:r>
            <a:r>
              <a:rPr lang="es-ES" sz="2800" dirty="0"/>
              <a:t>capa de la vida, es por ello que incluye tres componentes</a:t>
            </a:r>
            <a:r>
              <a:rPr lang="es-ES" sz="2800" dirty="0" smtClean="0"/>
              <a:t>:</a:t>
            </a:r>
          </a:p>
          <a:p>
            <a:r>
              <a:rPr lang="es-ES" sz="2800" dirty="0" smtClean="0"/>
              <a:t> </a:t>
            </a:r>
            <a:r>
              <a:rPr lang="es-ES" sz="2800" dirty="0"/>
              <a:t>materia viva, se refiere a la totalidad de seres vivos determinados cuantitativamente por la biomasa</a:t>
            </a:r>
          </a:p>
          <a:p>
            <a:r>
              <a:rPr lang="es-ES" sz="2800" dirty="0"/>
              <a:t>materia </a:t>
            </a:r>
            <a:r>
              <a:rPr lang="es-ES" sz="2800" dirty="0" err="1"/>
              <a:t>biogénica</a:t>
            </a:r>
            <a:r>
              <a:rPr lang="es-ES" sz="2800" dirty="0"/>
              <a:t>  </a:t>
            </a:r>
            <a:r>
              <a:rPr lang="es-ES" sz="2800" dirty="0" smtClean="0"/>
              <a:t>los productos </a:t>
            </a:r>
            <a:r>
              <a:rPr lang="es-ES" sz="2800" dirty="0"/>
              <a:t>órgano-minerales y orgánicos creados por la materia viva como </a:t>
            </a:r>
            <a:r>
              <a:rPr lang="es-ES" sz="2800" dirty="0" smtClean="0"/>
              <a:t>son el </a:t>
            </a:r>
            <a:r>
              <a:rPr lang="es-ES" sz="2800" dirty="0"/>
              <a:t>carbón, bitúmenes, gases combustibles, petróleo, turba y </a:t>
            </a:r>
            <a:r>
              <a:rPr lang="es-ES" sz="2800" dirty="0" smtClean="0"/>
              <a:t>el humus </a:t>
            </a:r>
            <a:r>
              <a:rPr lang="es-ES" sz="2800" dirty="0"/>
              <a:t>en el suelo.</a:t>
            </a:r>
          </a:p>
          <a:p>
            <a:r>
              <a:rPr lang="es-ES" sz="2800" dirty="0" smtClean="0"/>
              <a:t>materia </a:t>
            </a:r>
            <a:r>
              <a:rPr lang="es-ES" sz="2800" dirty="0" err="1" smtClean="0"/>
              <a:t>biocósmica</a:t>
            </a:r>
            <a:r>
              <a:rPr lang="es-ES" sz="2800" dirty="0"/>
              <a:t> </a:t>
            </a:r>
            <a:r>
              <a:rPr lang="es-ES" sz="2800" dirty="0" smtClean="0"/>
              <a:t> </a:t>
            </a:r>
            <a:r>
              <a:rPr lang="es-ES" sz="2800" dirty="0" smtClean="0"/>
              <a:t>que designa </a:t>
            </a:r>
            <a:r>
              <a:rPr lang="es-ES" sz="2800" dirty="0"/>
              <a:t>los materiales minerales formados por la asociación de </a:t>
            </a:r>
            <a:r>
              <a:rPr lang="es-ES" sz="2800" dirty="0" smtClean="0"/>
              <a:t>organismos vivos </a:t>
            </a:r>
            <a:r>
              <a:rPr lang="es-ES" sz="2800" dirty="0"/>
              <a:t>y naturaleza </a:t>
            </a:r>
            <a:r>
              <a:rPr lang="es-ES" sz="2800" dirty="0" smtClean="0"/>
              <a:t>muerta como el aire,  agua, rocas sedimentarias  y suelo.</a:t>
            </a:r>
            <a:endParaRPr lang="es-ES" sz="2800" dirty="0"/>
          </a:p>
        </p:txBody>
      </p:sp>
    </p:spTree>
    <p:extLst>
      <p:ext uri="{BB962C8B-B14F-4D97-AF65-F5344CB8AC3E}">
        <p14:creationId xmlns:p14="http://schemas.microsoft.com/office/powerpoint/2010/main" val="45484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1296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61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smtClean="0"/>
              <a:t>Componentes de la biosfera cuyas características se deben a  los seres vivos</a:t>
            </a:r>
            <a:endParaRPr lang="es-ES" sz="3600" b="1" dirty="0"/>
          </a:p>
        </p:txBody>
      </p:sp>
      <p:sp>
        <p:nvSpPr>
          <p:cNvPr id="3" name="2 Marcador de contenido"/>
          <p:cNvSpPr>
            <a:spLocks noGrp="1"/>
          </p:cNvSpPr>
          <p:nvPr>
            <p:ph idx="1"/>
          </p:nvPr>
        </p:nvSpPr>
        <p:spPr>
          <a:xfrm>
            <a:off x="457200" y="1916832"/>
            <a:ext cx="8229600" cy="4209331"/>
          </a:xfrm>
        </p:spPr>
        <p:txBody>
          <a:bodyPr/>
          <a:lstStyle/>
          <a:p>
            <a:r>
              <a:rPr lang="es-ES" dirty="0" smtClean="0"/>
              <a:t>Atmósfera:  Troposfera con oxígeno se debe a la fotosíntesis y después formación de la capa de ozono.</a:t>
            </a:r>
          </a:p>
          <a:p>
            <a:r>
              <a:rPr lang="es-ES" dirty="0" smtClean="0"/>
              <a:t>Hidrósfera: Características actuales de la composición </a:t>
            </a:r>
            <a:r>
              <a:rPr lang="es-ES" dirty="0" smtClean="0"/>
              <a:t>del </a:t>
            </a:r>
            <a:r>
              <a:rPr lang="es-ES" dirty="0" smtClean="0"/>
              <a:t>agua con sustancias orgánicas</a:t>
            </a:r>
          </a:p>
          <a:p>
            <a:r>
              <a:rPr lang="es-ES" dirty="0" smtClean="0"/>
              <a:t>Litósfera: Rocas sedimentarias y yacimientos minerales combustibles</a:t>
            </a:r>
            <a:endParaRPr lang="es-ES" dirty="0"/>
          </a:p>
        </p:txBody>
      </p:sp>
    </p:spTree>
    <p:extLst>
      <p:ext uri="{BB962C8B-B14F-4D97-AF65-F5344CB8AC3E}">
        <p14:creationId xmlns:p14="http://schemas.microsoft.com/office/powerpoint/2010/main" val="1135541698"/>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2617</Words>
  <Application>Microsoft Office PowerPoint</Application>
  <PresentationFormat>Presentación en pantalla (4:3)</PresentationFormat>
  <Paragraphs>204</Paragraphs>
  <Slides>57</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Calibri</vt:lpstr>
      <vt:lpstr>Wingdings</vt:lpstr>
      <vt:lpstr>Tema de Office</vt:lpstr>
      <vt:lpstr>Tema 1 . La biosfera  Asunto: Biosfera. Niveles de organización de la materia viva. Conceptos fundamentales. Origen de la vida </vt:lpstr>
      <vt:lpstr>Biosfera</vt:lpstr>
      <vt:lpstr>Biogeografía</vt:lpstr>
      <vt:lpstr>Ramas de la Biogeografía</vt:lpstr>
      <vt:lpstr>Objetivos de la Biogeografía</vt:lpstr>
      <vt:lpstr>Biosfera</vt:lpstr>
      <vt:lpstr>Componentes </vt:lpstr>
      <vt:lpstr>Presentación de PowerPoint</vt:lpstr>
      <vt:lpstr>Componentes de la biosfera cuyas características se deben a  los seres vivos</vt:lpstr>
      <vt:lpstr>Origen de la biosfera </vt:lpstr>
      <vt:lpstr>Presentación de PowerPoint</vt:lpstr>
      <vt:lpstr>Presentación de PowerPoint</vt:lpstr>
      <vt:lpstr>Presentación de PowerPoint</vt:lpstr>
      <vt:lpstr> Condiciones que hacen  posible la vida en La Tierra  </vt:lpstr>
      <vt:lpstr> Condiciones que hacen  posible la vida en La Tierra  </vt:lpstr>
      <vt:lpstr> Condiciones que hacen  posible la vida en La Tierra  </vt:lpstr>
      <vt:lpstr>Límites de la biosfera</vt:lpstr>
      <vt:lpstr>Límites</vt:lpstr>
      <vt:lpstr>Biosfera coincide con la envoltura geográfica (estructura vertical)</vt:lpstr>
      <vt:lpstr>Límites de la biosfera</vt:lpstr>
      <vt:lpstr>Límites de la biosfera</vt:lpstr>
      <vt:lpstr>Biosfera</vt:lpstr>
      <vt:lpstr>Características de la biosfera</vt:lpstr>
      <vt:lpstr>Características de la biosfera</vt:lpstr>
      <vt:lpstr>LEYES  DE  LA  ENVOLTURA GEOGRÁFICA QUE SE MANIFIESTAN EN LA BIOSFERA</vt:lpstr>
      <vt:lpstr>Ley de la integridad  Efectos contaminación en la biosfera</vt:lpstr>
      <vt:lpstr>Deforestación,  incendios y cambio climático  afectan la biosfera</vt:lpstr>
      <vt:lpstr>Presentación de PowerPoint</vt:lpstr>
      <vt:lpstr>LEY  DE LA RITMICIDAD EN LA BIOSFERA Cambios estacionales en el aspecto de la vegetación en otoño y verano  </vt:lpstr>
      <vt:lpstr>Circulación de sustancia y energía  Ciclo de los elementos biogeoquímicos</vt:lpstr>
      <vt:lpstr>EJEMPLOS:   LEY  DE LA  ZONALIDAD  GEOGRÁFICA LATITUDINAL EN LA BIOSFERA</vt:lpstr>
      <vt:lpstr>Zonalidad  geográficas de los ecosistemas planetarios</vt:lpstr>
      <vt:lpstr>Zonalidad vertical o  altitudinal en la biosfera</vt:lpstr>
      <vt:lpstr>Niveles de organización de la materia viva</vt:lpstr>
      <vt:lpstr>Población. </vt:lpstr>
      <vt:lpstr>Población  </vt:lpstr>
      <vt:lpstr>Comunidad o biocenosis</vt:lpstr>
      <vt:lpstr>Biocenosis terrestre y arrecife de coral</vt:lpstr>
      <vt:lpstr>Ecosistema</vt:lpstr>
      <vt:lpstr>Presentación de PowerPoint</vt:lpstr>
      <vt:lpstr>ECOSISTEMA</vt:lpstr>
      <vt:lpstr>Conceptos importantes</vt:lpstr>
      <vt:lpstr>Suelo como sustrato</vt:lpstr>
      <vt:lpstr>Bosque semidecíduo micrófilo en  sustrato rocoso</vt:lpstr>
      <vt:lpstr>Conceptos importantes</vt:lpstr>
      <vt:lpstr>Presentación de PowerPoint</vt:lpstr>
      <vt:lpstr>Manglar</vt:lpstr>
      <vt:lpstr>Conceptos importantes</vt:lpstr>
      <vt:lpstr>Conceptos importantes</vt:lpstr>
      <vt:lpstr>Endemismo</vt:lpstr>
      <vt:lpstr>Presentación de PowerPoint</vt:lpstr>
      <vt:lpstr>El origen de la vida en la Tierra</vt:lpstr>
      <vt:lpstr>Generación espontánea por  procesos de síntesis</vt:lpstr>
      <vt:lpstr>Panspermia o migracionista</vt:lpstr>
      <vt:lpstr>Panspermia o migracionista</vt:lpstr>
      <vt:lpstr> En ambos casos se argumenta que: </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PC 4</cp:lastModifiedBy>
  <cp:revision>142</cp:revision>
  <dcterms:created xsi:type="dcterms:W3CDTF">2002-01-01T08:15:14Z</dcterms:created>
  <dcterms:modified xsi:type="dcterms:W3CDTF">2026-01-30T17:38:27Z</dcterms:modified>
</cp:coreProperties>
</file>