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393" r:id="rId3"/>
    <p:sldId id="404" r:id="rId4"/>
    <p:sldId id="392" r:id="rId5"/>
    <p:sldId id="441" r:id="rId6"/>
    <p:sldId id="391" r:id="rId7"/>
    <p:sldId id="409" r:id="rId8"/>
    <p:sldId id="395" r:id="rId9"/>
    <p:sldId id="394" r:id="rId10"/>
    <p:sldId id="386" r:id="rId11"/>
    <p:sldId id="387" r:id="rId12"/>
    <p:sldId id="388" r:id="rId13"/>
    <p:sldId id="389" r:id="rId14"/>
    <p:sldId id="390" r:id="rId15"/>
    <p:sldId id="429" r:id="rId16"/>
    <p:sldId id="430" r:id="rId17"/>
    <p:sldId id="443" r:id="rId18"/>
    <p:sldId id="480" r:id="rId19"/>
    <p:sldId id="481" r:id="rId20"/>
    <p:sldId id="444" r:id="rId21"/>
    <p:sldId id="452" r:id="rId22"/>
    <p:sldId id="445" r:id="rId23"/>
    <p:sldId id="446" r:id="rId24"/>
    <p:sldId id="464" r:id="rId25"/>
    <p:sldId id="512" r:id="rId26"/>
    <p:sldId id="465" r:id="rId27"/>
    <p:sldId id="467" r:id="rId28"/>
    <p:sldId id="468" r:id="rId29"/>
    <p:sldId id="454" r:id="rId30"/>
    <p:sldId id="455" r:id="rId31"/>
    <p:sldId id="456" r:id="rId32"/>
    <p:sldId id="457" r:id="rId33"/>
    <p:sldId id="494" r:id="rId34"/>
    <p:sldId id="500" r:id="rId35"/>
    <p:sldId id="502" r:id="rId36"/>
    <p:sldId id="503" r:id="rId37"/>
    <p:sldId id="504" r:id="rId38"/>
    <p:sldId id="496" r:id="rId39"/>
    <p:sldId id="509" r:id="rId40"/>
    <p:sldId id="459" r:id="rId41"/>
    <p:sldId id="461" r:id="rId42"/>
    <p:sldId id="497" r:id="rId43"/>
    <p:sldId id="470" r:id="rId44"/>
    <p:sldId id="513" r:id="rId45"/>
    <p:sldId id="505" r:id="rId46"/>
    <p:sldId id="511" r:id="rId47"/>
    <p:sldId id="475" r:id="rId48"/>
    <p:sldId id="472" r:id="rId49"/>
    <p:sldId id="477" r:id="rId50"/>
    <p:sldId id="514" r:id="rId51"/>
    <p:sldId id="507" r:id="rId52"/>
    <p:sldId id="515" r:id="rId53"/>
    <p:sldId id="510" r:id="rId54"/>
    <p:sldId id="476" r:id="rId55"/>
    <p:sldId id="501" r:id="rId56"/>
    <p:sldId id="483" r:id="rId57"/>
    <p:sldId id="408" r:id="rId58"/>
    <p:sldId id="491" r:id="rId59"/>
    <p:sldId id="484" r:id="rId60"/>
    <p:sldId id="487" r:id="rId61"/>
    <p:sldId id="368" r:id="rId62"/>
    <p:sldId id="485" r:id="rId63"/>
    <p:sldId id="486" r:id="rId64"/>
    <p:sldId id="490" r:id="rId65"/>
    <p:sldId id="495" r:id="rId66"/>
    <p:sldId id="498" r:id="rId67"/>
    <p:sldId id="499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73328-AB01-428D-92FE-729F81EFCFBB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7EB31-424D-45DE-B6C3-428C2D3018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28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FDD8B-2E45-47E0-BAD7-4FE8B046592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9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24.wmf"/><Relationship Id="rId21" Type="http://schemas.openxmlformats.org/officeDocument/2006/relationships/oleObject" Target="../embeddings/oleObject6.bin"/><Relationship Id="rId34" Type="http://schemas.openxmlformats.org/officeDocument/2006/relationships/image" Target="../media/image31.wmf"/><Relationship Id="rId7" Type="http://schemas.openxmlformats.org/officeDocument/2006/relationships/image" Target="../media/image17.jpe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0.wmf"/><Relationship Id="rId25" Type="http://schemas.openxmlformats.org/officeDocument/2006/relationships/image" Target="../media/image23.wmf"/><Relationship Id="rId33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20.jpeg"/><Relationship Id="rId29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image" Target="../media/image7.wmf"/><Relationship Id="rId24" Type="http://schemas.openxmlformats.org/officeDocument/2006/relationships/image" Target="../media/image22.wmf"/><Relationship Id="rId32" Type="http://schemas.openxmlformats.org/officeDocument/2006/relationships/oleObject" Target="../embeddings/oleObject7.bin"/><Relationship Id="rId37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15" Type="http://schemas.openxmlformats.org/officeDocument/2006/relationships/image" Target="../media/image9.wmf"/><Relationship Id="rId23" Type="http://schemas.openxmlformats.org/officeDocument/2006/relationships/image" Target="../media/image21.emf"/><Relationship Id="rId28" Type="http://schemas.openxmlformats.org/officeDocument/2006/relationships/image" Target="../media/image26.jpeg"/><Relationship Id="rId36" Type="http://schemas.openxmlformats.org/officeDocument/2006/relationships/image" Target="../media/image33.e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1.wmf"/><Relationship Id="rId31" Type="http://schemas.openxmlformats.org/officeDocument/2006/relationships/image" Target="../media/image29.wm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12.wmf"/><Relationship Id="rId27" Type="http://schemas.openxmlformats.org/officeDocument/2006/relationships/image" Target="../media/image25.emf"/><Relationship Id="rId30" Type="http://schemas.openxmlformats.org/officeDocument/2006/relationships/image" Target="../media/image28.wmf"/><Relationship Id="rId35" Type="http://schemas.openxmlformats.org/officeDocument/2006/relationships/image" Target="../media/image32.wmf"/><Relationship Id="rId8" Type="http://schemas.openxmlformats.org/officeDocument/2006/relationships/image" Target="../media/image18.jpeg"/><Relationship Id="rId3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980729"/>
            <a:ext cx="8352928" cy="2304255"/>
          </a:xfrm>
        </p:spPr>
        <p:txBody>
          <a:bodyPr>
            <a:noAutofit/>
          </a:bodyPr>
          <a:lstStyle/>
          <a:p>
            <a:r>
              <a:rPr lang="es-ES" sz="4000" dirty="0"/>
              <a:t>Tema: Biosfera</a:t>
            </a:r>
            <a:br>
              <a:rPr lang="es-ES" sz="4000" dirty="0"/>
            </a:br>
            <a:r>
              <a:rPr lang="es-ES" sz="4000" dirty="0"/>
              <a:t>Influencia de los factores ecológicos en la distribución de los seres </a:t>
            </a:r>
            <a:r>
              <a:rPr lang="es-ES" sz="4000" dirty="0" smtClean="0"/>
              <a:t>vivos. Factores climáticos: temperatura y luz.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65657" y="3645024"/>
            <a:ext cx="6400800" cy="1752600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tx1"/>
                </a:solidFill>
              </a:rPr>
              <a:t>Autora: M. Sc. Yolanda Sosa García</a:t>
            </a:r>
          </a:p>
          <a:p>
            <a:r>
              <a:rPr lang="es-ES" sz="2800" dirty="0">
                <a:solidFill>
                  <a:schemeClr val="tx1"/>
                </a:solidFill>
              </a:rPr>
              <a:t>Universidad de Artemisa</a:t>
            </a:r>
          </a:p>
          <a:p>
            <a:endParaRPr lang="es-E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38736"/>
            <a:ext cx="2043273" cy="143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50" y="5165905"/>
            <a:ext cx="1964014" cy="16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Yola\DOCENCIA\GF PLAN  E\Atmósfera\imag atmosfera nov\imag atmosfera\isotermas mundo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65906"/>
            <a:ext cx="3384376" cy="157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Amplitud </a:t>
            </a:r>
            <a:r>
              <a:rPr lang="es-ES" b="1" dirty="0"/>
              <a:t>ecológica</a:t>
            </a:r>
            <a:br>
              <a:rPr lang="es-ES" b="1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6048672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Es un factor interno </a:t>
            </a:r>
            <a:r>
              <a:rPr lang="es-ES" dirty="0" smtClean="0"/>
              <a:t>de los </a:t>
            </a:r>
            <a:r>
              <a:rPr lang="es-ES" dirty="0" smtClean="0"/>
              <a:t>seres vivos</a:t>
            </a:r>
          </a:p>
          <a:p>
            <a:r>
              <a:rPr lang="es-ES" dirty="0" smtClean="0"/>
              <a:t>Es la </a:t>
            </a:r>
            <a:r>
              <a:rPr lang="es-ES" dirty="0" smtClean="0">
                <a:solidFill>
                  <a:srgbClr val="FF0000"/>
                </a:solidFill>
              </a:rPr>
              <a:t>capacidad </a:t>
            </a:r>
            <a:r>
              <a:rPr lang="es-ES" dirty="0">
                <a:solidFill>
                  <a:srgbClr val="FF0000"/>
                </a:solidFill>
              </a:rPr>
              <a:t>de adaptación </a:t>
            </a:r>
            <a:r>
              <a:rPr lang="es-ES" dirty="0"/>
              <a:t>de cada especie está relacionada con su </a:t>
            </a:r>
            <a:r>
              <a:rPr lang="es-ES" b="1" dirty="0"/>
              <a:t>amplitud </a:t>
            </a:r>
            <a:r>
              <a:rPr lang="es-ES" b="1" dirty="0" smtClean="0"/>
              <a:t>ecológica</a:t>
            </a:r>
          </a:p>
          <a:p>
            <a:r>
              <a:rPr lang="es-ES" dirty="0"/>
              <a:t>Cada organismo puede vivir tan solo entre dos valores límites dentro cada uno de los factores externos (temperatura, humedad, </a:t>
            </a:r>
            <a:r>
              <a:rPr lang="es-ES" dirty="0" smtClean="0"/>
              <a:t>viento, suelos)</a:t>
            </a:r>
          </a:p>
          <a:p>
            <a:r>
              <a:rPr lang="es-ES" dirty="0" smtClean="0"/>
              <a:t> </a:t>
            </a:r>
            <a:r>
              <a:rPr lang="es-ES" dirty="0"/>
              <a:t>C</a:t>
            </a:r>
            <a:r>
              <a:rPr lang="es-ES" dirty="0" smtClean="0"/>
              <a:t>uanto </a:t>
            </a:r>
            <a:r>
              <a:rPr lang="es-ES" dirty="0"/>
              <a:t>mayor sea el rango entre ambos límites, la especie se podrá adaptar más fácilmente a condiciones ambientales diversas y podrá ocupar </a:t>
            </a:r>
            <a:r>
              <a:rPr lang="es-ES" dirty="0" smtClean="0"/>
              <a:t>territorios </a:t>
            </a:r>
            <a:r>
              <a:rPr lang="es-ES" dirty="0"/>
              <a:t>más amplios. </a:t>
            </a:r>
            <a:endParaRPr lang="es-ES" dirty="0" smtClean="0"/>
          </a:p>
          <a:p>
            <a:r>
              <a:rPr lang="es-ES" dirty="0" smtClean="0"/>
              <a:t>Una </a:t>
            </a:r>
            <a:r>
              <a:rPr lang="es-ES" dirty="0"/>
              <a:t>especie que sólo es capaz de vivir en un rango de temperaturas muy bajo tenderá a vivir en un territorio muy pequeño</a:t>
            </a:r>
          </a:p>
        </p:txBody>
      </p:sp>
    </p:spTree>
    <p:extLst>
      <p:ext uri="{BB962C8B-B14F-4D97-AF65-F5344CB8AC3E}">
        <p14:creationId xmlns:p14="http://schemas.microsoft.com/office/powerpoint/2010/main" val="42132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La amplitud ecológica depende de: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2" y="1556792"/>
            <a:ext cx="8239180" cy="22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9926"/>
            <a:ext cx="8064896" cy="17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355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20891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5013176"/>
            <a:ext cx="8604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Caoba antillana (</a:t>
            </a:r>
            <a:r>
              <a:rPr lang="es-ES" sz="2800" b="1" dirty="0" err="1"/>
              <a:t>Swietenia</a:t>
            </a:r>
            <a:r>
              <a:rPr lang="es-ES" sz="2800" b="1" dirty="0"/>
              <a:t> </a:t>
            </a:r>
            <a:r>
              <a:rPr lang="es-ES" sz="2800" b="1" dirty="0" err="1"/>
              <a:t>mahagoni</a:t>
            </a:r>
            <a:r>
              <a:rPr lang="es-ES" sz="2800" b="1" dirty="0"/>
              <a:t>) no debe sembrarse  en zonas de temperatura media inferior a 22ºC ya que es su límite de tolerancia</a:t>
            </a:r>
          </a:p>
        </p:txBody>
      </p:sp>
    </p:spTree>
    <p:extLst>
      <p:ext uri="{BB962C8B-B14F-4D97-AF65-F5344CB8AC3E}">
        <p14:creationId xmlns:p14="http://schemas.microsoft.com/office/powerpoint/2010/main" val="288919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129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96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Clasificación de organismos según su amplitud ecológica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5446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/>
              <a:t>La capacidad de adaptación </a:t>
            </a:r>
            <a:r>
              <a:rPr lang="es-ES" dirty="0" smtClean="0"/>
              <a:t>frente condiciones se </a:t>
            </a:r>
            <a:r>
              <a:rPr lang="es-ES" dirty="0"/>
              <a:t>distinguen dos tipos </a:t>
            </a:r>
            <a:r>
              <a:rPr lang="es-ES" dirty="0" smtClean="0"/>
              <a:t> con términos según prefijo:</a:t>
            </a:r>
          </a:p>
          <a:p>
            <a:r>
              <a:rPr lang="es-ES" dirty="0" smtClean="0"/>
              <a:t> </a:t>
            </a:r>
            <a:r>
              <a:rPr lang="es-ES" b="1" dirty="0" err="1" smtClean="0"/>
              <a:t>eurí</a:t>
            </a:r>
            <a:r>
              <a:rPr lang="es-ES" b="1" dirty="0" smtClean="0"/>
              <a:t>: </a:t>
            </a:r>
            <a:r>
              <a:rPr lang="es-ES" dirty="0" smtClean="0"/>
              <a:t> </a:t>
            </a:r>
            <a:r>
              <a:rPr lang="es-ES" dirty="0"/>
              <a:t>con gran capacidad para adaptarse, por lo que pueden vivir en distintos tipos de </a:t>
            </a:r>
            <a:r>
              <a:rPr lang="es-ES" dirty="0" smtClean="0"/>
              <a:t>hábitats, toleran los cambios</a:t>
            </a:r>
          </a:p>
          <a:p>
            <a:pPr marL="0" indent="0">
              <a:buNone/>
            </a:pPr>
            <a:r>
              <a:rPr lang="es-ES" dirty="0" smtClean="0"/>
              <a:t>       Ej</a:t>
            </a:r>
            <a:r>
              <a:rPr lang="es-ES" dirty="0"/>
              <a:t>.</a:t>
            </a:r>
            <a:r>
              <a:rPr lang="es-ES" dirty="0" smtClean="0"/>
              <a:t>  </a:t>
            </a:r>
            <a:r>
              <a:rPr lang="es-ES" dirty="0" smtClean="0">
                <a:solidFill>
                  <a:srgbClr val="FF0000"/>
                </a:solidFill>
              </a:rPr>
              <a:t>euritermos</a:t>
            </a:r>
            <a:r>
              <a:rPr lang="es-ES" dirty="0" smtClean="0"/>
              <a:t>: soportan amplia variación de  </a:t>
            </a:r>
          </a:p>
          <a:p>
            <a:pPr marL="0" indent="0">
              <a:buNone/>
            </a:pPr>
            <a:r>
              <a:rPr lang="es-ES" dirty="0" smtClean="0"/>
              <a:t>          temperatura 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b="1" dirty="0" err="1" smtClean="0"/>
              <a:t>esteno</a:t>
            </a:r>
            <a:r>
              <a:rPr lang="es-ES" dirty="0" smtClean="0"/>
              <a:t>, </a:t>
            </a:r>
            <a:r>
              <a:rPr lang="es-ES" dirty="0"/>
              <a:t>que tienen poca capacidad para </a:t>
            </a:r>
            <a:r>
              <a:rPr lang="es-ES" dirty="0" smtClean="0"/>
              <a:t>adaptarse a los cambios y por tanto deben </a:t>
            </a:r>
            <a:r>
              <a:rPr lang="es-ES" dirty="0"/>
              <a:t>vivir en enclaves restringidos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Ej</a:t>
            </a:r>
            <a:r>
              <a:rPr lang="es-ES" dirty="0" smtClean="0">
                <a:solidFill>
                  <a:srgbClr val="FF0000"/>
                </a:solidFill>
              </a:rPr>
              <a:t>.  estenotermo </a:t>
            </a:r>
            <a:r>
              <a:rPr lang="es-ES" dirty="0" smtClean="0"/>
              <a:t>:  no soporta cambios de temperatura</a:t>
            </a:r>
          </a:p>
          <a:p>
            <a:pPr marL="0" indent="0">
              <a:buNone/>
            </a:pPr>
            <a:r>
              <a:rPr lang="es-ES" dirty="0"/>
              <a:t>.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678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Ejemplos de la Ley de tolerancia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Caoba antillana (</a:t>
            </a:r>
            <a:r>
              <a:rPr lang="es-ES" dirty="0" err="1" smtClean="0"/>
              <a:t>Swietenia</a:t>
            </a:r>
            <a:r>
              <a:rPr lang="es-ES" dirty="0" smtClean="0"/>
              <a:t> </a:t>
            </a:r>
            <a:r>
              <a:rPr lang="es-ES" dirty="0" err="1" smtClean="0"/>
              <a:t>mahagoni</a:t>
            </a:r>
            <a:r>
              <a:rPr lang="es-ES" dirty="0" smtClean="0"/>
              <a:t>) no debe sembrarse  en zonas de temperatura media inferior a 22ºC ya que es su límite de tolerancia</a:t>
            </a:r>
          </a:p>
          <a:p>
            <a:r>
              <a:rPr lang="es-ES" dirty="0" smtClean="0"/>
              <a:t>Para las plantas el fósforo (P), calcio (Ca) y potasio (K) son factor limitante en los suelos.</a:t>
            </a:r>
          </a:p>
          <a:p>
            <a:r>
              <a:rPr lang="es-ES" dirty="0" smtClean="0"/>
              <a:t>Las orquídeas requieren  regiones húmedas y sombra.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196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32656"/>
            <a:ext cx="8496944" cy="5793507"/>
          </a:xfrm>
        </p:spPr>
        <p:txBody>
          <a:bodyPr/>
          <a:lstStyle/>
          <a:p>
            <a:pPr marL="36576" indent="0">
              <a:buNone/>
            </a:pPr>
            <a:r>
              <a:rPr lang="es-ES" dirty="0"/>
              <a:t>Para expresar </a:t>
            </a:r>
            <a:r>
              <a:rPr lang="es-ES" i="1" dirty="0"/>
              <a:t>los grados relativos de tolerancia</a:t>
            </a:r>
            <a:r>
              <a:rPr lang="es-ES" dirty="0"/>
              <a:t> se utilizan los </a:t>
            </a:r>
            <a:r>
              <a:rPr lang="es-ES" dirty="0" smtClean="0"/>
              <a:t>prefijos:</a:t>
            </a:r>
          </a:p>
          <a:p>
            <a:r>
              <a:rPr lang="es-ES" dirty="0" smtClean="0"/>
              <a:t> </a:t>
            </a:r>
            <a:r>
              <a:rPr lang="es-ES" b="1" u="sng" dirty="0" err="1"/>
              <a:t>euri</a:t>
            </a:r>
            <a:r>
              <a:rPr lang="es-ES" b="1" dirty="0"/>
              <a:t>-</a:t>
            </a:r>
            <a:r>
              <a:rPr lang="es-ES" dirty="0"/>
              <a:t> que significa </a:t>
            </a:r>
            <a:r>
              <a:rPr lang="es-ES" dirty="0" smtClean="0"/>
              <a:t>amplio </a:t>
            </a:r>
            <a:endParaRPr lang="es-ES" dirty="0"/>
          </a:p>
          <a:p>
            <a:r>
              <a:rPr lang="es-ES" dirty="0" smtClean="0"/>
              <a:t> </a:t>
            </a:r>
            <a:r>
              <a:rPr lang="es-ES" b="1" u="sng" dirty="0" err="1"/>
              <a:t>esteno</a:t>
            </a:r>
            <a:r>
              <a:rPr lang="es-ES" dirty="0"/>
              <a:t> que significa estrecho.</a:t>
            </a: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498970"/>
              </p:ext>
            </p:extLst>
          </p:nvPr>
        </p:nvGraphicFramePr>
        <p:xfrm>
          <a:off x="1043608" y="2708919"/>
          <a:ext cx="7632848" cy="3744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2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444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2400" dirty="0" smtClean="0">
                          <a:effectLst/>
                        </a:rPr>
                        <a:t>Eurihalinos</a:t>
                      </a:r>
                      <a:r>
                        <a:rPr lang="es-ES" sz="2400" dirty="0">
                          <a:effectLst/>
                        </a:rPr>
                        <a:t>	</a:t>
                      </a:r>
                      <a:r>
                        <a:rPr lang="es-ES" sz="2400" dirty="0" smtClean="0">
                          <a:effectLst/>
                        </a:rPr>
                        <a:t>  estenohalino                 (a la </a:t>
                      </a:r>
                      <a:r>
                        <a:rPr kumimoji="0" lang="es-E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salinidad </a:t>
                      </a:r>
                      <a:r>
                        <a:rPr lang="es-ES" sz="2400" dirty="0" smtClean="0">
                          <a:effectLst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400" dirty="0" err="1" smtClean="0">
                          <a:effectLst/>
                        </a:rPr>
                        <a:t>Eurihídricos</a:t>
                      </a:r>
                      <a:r>
                        <a:rPr lang="es-ES" sz="2400" dirty="0">
                          <a:effectLst/>
                        </a:rPr>
                        <a:t>	</a:t>
                      </a:r>
                      <a:r>
                        <a:rPr lang="es-ES" sz="2400" dirty="0" smtClean="0">
                          <a:effectLst/>
                        </a:rPr>
                        <a:t>  </a:t>
                      </a:r>
                      <a:r>
                        <a:rPr lang="es-ES" sz="2400" dirty="0" err="1" smtClean="0">
                          <a:effectLst/>
                        </a:rPr>
                        <a:t>estenohídricos</a:t>
                      </a:r>
                      <a:r>
                        <a:rPr lang="es-ES" sz="2400" dirty="0" smtClean="0">
                          <a:effectLst/>
                        </a:rPr>
                        <a:t>               (al agua)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</a:rPr>
                        <a:t>euritérmicos</a:t>
                      </a:r>
                      <a:r>
                        <a:rPr lang="es-ES" sz="2400" dirty="0">
                          <a:effectLst/>
                        </a:rPr>
                        <a:t>	</a:t>
                      </a:r>
                      <a:r>
                        <a:rPr lang="es-ES" sz="2400" dirty="0" err="1" smtClean="0">
                          <a:effectLst/>
                        </a:rPr>
                        <a:t>estenotérmicos</a:t>
                      </a:r>
                      <a:r>
                        <a:rPr lang="es-ES" sz="2400" dirty="0" smtClean="0">
                          <a:effectLst/>
                        </a:rPr>
                        <a:t>                ( a</a:t>
                      </a:r>
                      <a:r>
                        <a:rPr lang="es-ES" sz="2400" baseline="0" dirty="0" smtClean="0">
                          <a:effectLst/>
                        </a:rPr>
                        <a:t> la temperatura)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400" dirty="0" err="1" smtClean="0">
                          <a:effectLst/>
                        </a:rPr>
                        <a:t>eurifóticos</a:t>
                      </a:r>
                      <a:r>
                        <a:rPr lang="es-ES" sz="2400" dirty="0">
                          <a:effectLst/>
                        </a:rPr>
                        <a:t>	</a:t>
                      </a:r>
                      <a:r>
                        <a:rPr lang="es-ES" sz="2400" dirty="0" err="1" smtClean="0">
                          <a:effectLst/>
                        </a:rPr>
                        <a:t>estenofóticos</a:t>
                      </a:r>
                      <a:r>
                        <a:rPr lang="es-ES" sz="2400" dirty="0" smtClean="0">
                          <a:effectLst/>
                        </a:rPr>
                        <a:t>                    ( a la luz)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2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err="1" smtClean="0">
                          <a:effectLst/>
                        </a:rPr>
                        <a:t>eurioicos</a:t>
                      </a:r>
                      <a:r>
                        <a:rPr lang="es-ES" sz="2400" dirty="0" smtClean="0">
                          <a:effectLst/>
                        </a:rPr>
                        <a:t>	</a:t>
                      </a:r>
                      <a:r>
                        <a:rPr lang="es-ES" sz="2400" dirty="0" err="1" smtClean="0">
                          <a:effectLst/>
                        </a:rPr>
                        <a:t>estenoicos</a:t>
                      </a:r>
                      <a:r>
                        <a:rPr lang="es-ES" sz="2400" dirty="0" smtClean="0">
                          <a:effectLst/>
                        </a:rPr>
                        <a:t>                     (</a:t>
                      </a:r>
                      <a:r>
                        <a:rPr kumimoji="0" lang="es-E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tipos de hábitat)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68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Influencia de la temperatura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Está entre los factores de mayor influencia en la distribución de los seres vivos por su incidencia en las funciones vitales.</a:t>
            </a:r>
          </a:p>
          <a:p>
            <a:r>
              <a:rPr lang="es-ES" dirty="0" smtClean="0"/>
              <a:t>Es factor medible  con facilidad</a:t>
            </a:r>
          </a:p>
          <a:p>
            <a:r>
              <a:rPr lang="es-ES" dirty="0" smtClean="0"/>
              <a:t>Tiene </a:t>
            </a:r>
            <a:r>
              <a:rPr lang="es-ES" dirty="0" smtClean="0">
                <a:solidFill>
                  <a:srgbClr val="FF0000"/>
                </a:solidFill>
              </a:rPr>
              <a:t>variación temporal y espacial (latitud)</a:t>
            </a:r>
          </a:p>
          <a:p>
            <a:r>
              <a:rPr lang="es-ES" dirty="0" smtClean="0"/>
              <a:t>Las variaciones </a:t>
            </a:r>
            <a:r>
              <a:rPr lang="es-ES" dirty="0" smtClean="0">
                <a:solidFill>
                  <a:srgbClr val="FF0000"/>
                </a:solidFill>
              </a:rPr>
              <a:t>diarias  afectan al suelo y al agua</a:t>
            </a:r>
            <a:r>
              <a:rPr lang="es-ES" dirty="0" smtClean="0"/>
              <a:t>, pero disminuyen con la profundidad.</a:t>
            </a:r>
          </a:p>
          <a:p>
            <a:r>
              <a:rPr lang="es-ES" dirty="0" smtClean="0"/>
              <a:t>Las variaciones </a:t>
            </a:r>
            <a:r>
              <a:rPr lang="es-ES" dirty="0" smtClean="0">
                <a:solidFill>
                  <a:srgbClr val="FF0000"/>
                </a:solidFill>
              </a:rPr>
              <a:t>estacionales: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-  </a:t>
            </a:r>
            <a:r>
              <a:rPr lang="es-ES" dirty="0"/>
              <a:t>M</a:t>
            </a:r>
            <a:r>
              <a:rPr lang="es-ES" dirty="0" smtClean="0"/>
              <a:t>ayores en regiones continentales y templadas</a:t>
            </a:r>
          </a:p>
          <a:p>
            <a:pPr marL="0" indent="0">
              <a:buNone/>
            </a:pPr>
            <a:r>
              <a:rPr lang="es-ES" dirty="0" smtClean="0"/>
              <a:t>     - Menores entre los trópicos, regiones polares y las costas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036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Yola\DOCENCIA\GF PLAN  E\Atmósfera\imagen atmosfera nov 2\temperatura-1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9866"/>
            <a:ext cx="8136904" cy="61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542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Variación diaria de la temperatura del aire</a:t>
            </a:r>
            <a:endParaRPr lang="es-E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08912" cy="531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Hay factores </a:t>
            </a:r>
            <a:r>
              <a:rPr lang="es-ES" dirty="0"/>
              <a:t>que influyen en las áreas de distribución </a:t>
            </a:r>
            <a:r>
              <a:rPr lang="es-ES" dirty="0" smtClean="0"/>
              <a:t>de los organismos como son</a:t>
            </a:r>
            <a:r>
              <a:rPr lang="es-ES" dirty="0"/>
              <a:t>: </a:t>
            </a:r>
            <a:endParaRPr lang="es-ES" dirty="0" smtClean="0"/>
          </a:p>
          <a:p>
            <a:r>
              <a:rPr lang="es-ES" dirty="0"/>
              <a:t>S</a:t>
            </a:r>
            <a:r>
              <a:rPr lang="es-ES" dirty="0" smtClean="0"/>
              <a:t>u </a:t>
            </a:r>
            <a:r>
              <a:rPr lang="es-ES" dirty="0"/>
              <a:t>capacidad para dispersarse y reproducirse, </a:t>
            </a:r>
            <a:endParaRPr lang="es-ES" dirty="0" smtClean="0"/>
          </a:p>
          <a:p>
            <a:r>
              <a:rPr lang="es-ES" dirty="0" smtClean="0"/>
              <a:t>la </a:t>
            </a:r>
            <a:r>
              <a:rPr lang="es-ES" dirty="0"/>
              <a:t>competencia con otras especies</a:t>
            </a:r>
            <a:r>
              <a:rPr lang="es-ES" dirty="0" smtClean="0"/>
              <a:t>,</a:t>
            </a:r>
          </a:p>
          <a:p>
            <a:r>
              <a:rPr lang="es-ES" dirty="0" smtClean="0"/>
              <a:t> </a:t>
            </a:r>
            <a:r>
              <a:rPr lang="es-ES" dirty="0"/>
              <a:t>la posibilidad de migrar a otras zonas, </a:t>
            </a:r>
            <a:endParaRPr lang="es-ES" dirty="0" smtClean="0"/>
          </a:p>
          <a:p>
            <a:r>
              <a:rPr lang="es-ES" dirty="0" smtClean="0"/>
              <a:t>condiciones del ambiente en que se desarrollan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97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Yola\DOCENCIA\GF PLAN  E\Atmósfera\imag atmosfera nov\imag atmosfera\global_temp_variation ecuador term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384480" cy="53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426170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>Variación anual temperatura.</a:t>
            </a:r>
            <a:br>
              <a:rPr lang="es-ES" sz="3600" dirty="0" smtClean="0"/>
            </a:br>
            <a:r>
              <a:rPr lang="es-ES" sz="3600" dirty="0" smtClean="0">
                <a:latin typeface="Arial" pitchFamily="34" charset="0"/>
                <a:cs typeface="Arial" pitchFamily="34" charset="0"/>
              </a:rPr>
              <a:t>mayor 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variación </a:t>
            </a:r>
            <a:r>
              <a:rPr lang="es-ES" sz="36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el interior de los </a:t>
            </a:r>
            <a:r>
              <a:rPr lang="es-ES" sz="3600" dirty="0" smtClean="0">
                <a:latin typeface="Arial" pitchFamily="34" charset="0"/>
                <a:cs typeface="Arial" pitchFamily="34" charset="0"/>
              </a:rPr>
              <a:t>continentes de latitudes templadas influyen en los seres vivos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58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Yola\DOCENCIA\GF PLAN  E\Atmósfera\imag atmosfera nov\temperatu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410"/>
            <a:ext cx="8424936" cy="66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 la temperatura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Las variaciones </a:t>
            </a:r>
            <a:r>
              <a:rPr lang="es-ES" dirty="0" smtClean="0">
                <a:solidFill>
                  <a:srgbClr val="FF0000"/>
                </a:solidFill>
              </a:rPr>
              <a:t>espaciales </a:t>
            </a:r>
            <a:r>
              <a:rPr lang="es-ES" dirty="0" smtClean="0"/>
              <a:t>relacionadas con:</a:t>
            </a:r>
          </a:p>
          <a:p>
            <a:r>
              <a:rPr lang="es-ES" dirty="0" smtClean="0"/>
              <a:t>Profundidad del suelo y el agua</a:t>
            </a:r>
          </a:p>
          <a:p>
            <a:r>
              <a:rPr lang="es-ES" dirty="0" smtClean="0"/>
              <a:t>La latitud</a:t>
            </a:r>
          </a:p>
          <a:p>
            <a:r>
              <a:rPr lang="es-ES" dirty="0" smtClean="0"/>
              <a:t>Altura del relieve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831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sz="3600" b="1" smtClean="0"/>
              <a:t>Variación de la temperatura del agua de mar con  la  profundidad</a:t>
            </a:r>
          </a:p>
        </p:txBody>
      </p:sp>
      <p:pic>
        <p:nvPicPr>
          <p:cNvPr id="9219" name="Picture 2" descr="D:\yola\Geografia física\imagenes clases\temp ma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4230688" cy="5256212"/>
          </a:xfrm>
          <a:noFill/>
        </p:spPr>
      </p:pic>
      <p:pic>
        <p:nvPicPr>
          <p:cNvPr id="9220" name="Picture 3" descr="D:\yola\Geografia física\imagenes clases\temperature_depth.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41052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31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sz="3600" dirty="0">
                <a:solidFill>
                  <a:srgbClr val="000000"/>
                </a:solidFill>
              </a:rPr>
              <a:t>Zonas </a:t>
            </a:r>
            <a:r>
              <a:rPr lang="es-ES" sz="3600" dirty="0" smtClean="0">
                <a:solidFill>
                  <a:srgbClr val="000000"/>
                </a:solidFill>
              </a:rPr>
              <a:t>térmicas tienen influencia en la distribución de los seres vivos</a:t>
            </a:r>
            <a:endParaRPr lang="es-ES" sz="3600" dirty="0">
              <a:solidFill>
                <a:srgbClr val="000000"/>
              </a:solidFill>
            </a:endParaRP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94" y="1503149"/>
            <a:ext cx="5486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683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Yola\DOCENCIA\GF PLAN  E\Atmósfera\imag atmosfera nov\imag atmosfera\isotermas mundo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" y="617698"/>
            <a:ext cx="8964488" cy="61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053" y="53774"/>
            <a:ext cx="9113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Distribución latitudinal de las  temperaturas anuales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3438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777875"/>
          </a:xfrm>
        </p:spPr>
        <p:txBody>
          <a:bodyPr>
            <a:noAutofit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Temperatura media anual de la superficie del mar también influye en la distribución de los organismos marinos</a:t>
            </a:r>
          </a:p>
        </p:txBody>
      </p:sp>
      <p:pic>
        <p:nvPicPr>
          <p:cNvPr id="14339" name="Picture 4" descr="E:\Yola\DOCENCIA\GF PLAN  E\Atmósfera\imag atmosfera nov\imag atmosfera\temp sup m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2" y="1962150"/>
            <a:ext cx="72009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9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504056"/>
          </a:xfrm>
        </p:spPr>
        <p:txBody>
          <a:bodyPr>
            <a:normAutofit fontScale="90000"/>
          </a:bodyPr>
          <a:lstStyle/>
          <a:p>
            <a:r>
              <a:rPr lang="es-ES" sz="3200" b="1" dirty="0" smtClean="0"/>
              <a:t>Adaptaciones de los organismos a la temperatura</a:t>
            </a:r>
            <a:endParaRPr lang="es-ES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9001000" cy="6192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 smtClean="0"/>
              <a:t>En función de la temperatura los organismos se clasifican en: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Poiquilotermos:</a:t>
            </a:r>
            <a:r>
              <a:rPr lang="es-ES" dirty="0" smtClean="0"/>
              <a:t> La temperatura corporal varía con la del ambiente (plantas, todos los animales excepto aves y mamíferos)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Homeotermos</a:t>
            </a:r>
            <a:r>
              <a:rPr lang="es-ES" dirty="0" smtClean="0"/>
              <a:t>: la temperatura corporal permanece constante independiente a la del ambiente. </a:t>
            </a:r>
          </a:p>
          <a:p>
            <a:pPr marL="0" indent="0">
              <a:buNone/>
            </a:pPr>
            <a:r>
              <a:rPr lang="es-ES" dirty="0" smtClean="0"/>
              <a:t>Los más afectados por temperaturas extremas  son los poiquilotermos </a:t>
            </a:r>
          </a:p>
          <a:p>
            <a:r>
              <a:rPr lang="es-ES" dirty="0" smtClean="0"/>
              <a:t>Existe peligro de congelación de los tejidos, se rompen membranas y se forman cristales de hielo en las células. Se deshidratan y se congela el protoplasma y mueren.</a:t>
            </a:r>
          </a:p>
          <a:p>
            <a:r>
              <a:rPr lang="es-ES" dirty="0" smtClean="0"/>
              <a:t>Nunca se congelan a 0º C, algunos resisten  hasta 1 hora congelados, hay peces de </a:t>
            </a:r>
            <a:r>
              <a:rPr lang="es-ES" dirty="0"/>
              <a:t>A</a:t>
            </a:r>
            <a:r>
              <a:rPr lang="es-ES" dirty="0" smtClean="0"/>
              <a:t>laska hasta -20ºC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1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332656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Las temperatura extremas altas provocan reacciones  químicas adversas, se coagulan y desnaturalizan las proteínas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658773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Temperatura extremas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507288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E</a:t>
            </a:r>
            <a:r>
              <a:rPr lang="es-ES" dirty="0" smtClean="0"/>
              <a:t>xtremas </a:t>
            </a:r>
            <a:r>
              <a:rPr lang="es-ES" dirty="0"/>
              <a:t>letales varían de una especie a </a:t>
            </a:r>
            <a:r>
              <a:rPr lang="es-ES" dirty="0" smtClean="0"/>
              <a:t>otra. Lo que para una es fatal para otra es agradable:</a:t>
            </a:r>
          </a:p>
          <a:p>
            <a:r>
              <a:rPr lang="es-ES" dirty="0" smtClean="0"/>
              <a:t>Margarita inglesa florece opimamente  a 10ºC y muere a los 20ºC</a:t>
            </a:r>
          </a:p>
          <a:p>
            <a:r>
              <a:rPr lang="es-ES" dirty="0" smtClean="0"/>
              <a:t>Violeta africana muere a temperatura nocturna de 10ºC  y florece a los 20ºC</a:t>
            </a:r>
          </a:p>
          <a:p>
            <a:pPr marL="0" indent="0">
              <a:buNone/>
            </a:pPr>
            <a:r>
              <a:rPr lang="es-ES" dirty="0" smtClean="0"/>
              <a:t>Hay ejemplos de relación de un área de la especie con una isoterma:</a:t>
            </a:r>
          </a:p>
          <a:p>
            <a:r>
              <a:rPr lang="es-ES" dirty="0" smtClean="0"/>
              <a:t> El haya de Europa con la isoterma -2ºC de enero y solo vive hasta Europa Central y norte del Mar Negro</a:t>
            </a:r>
          </a:p>
          <a:p>
            <a:r>
              <a:rPr lang="es-ES" dirty="0" smtClean="0"/>
              <a:t> Los corales con la isoterma de 20ºC de temperatura media anual de la superficie del agua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23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7"/>
            <a:ext cx="770485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0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s-ES" sz="3600" dirty="0" smtClean="0"/>
              <a:t>Influencia de la temperatura en morfología de los organismos: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914501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Tamaño absoluto de animales o partes del cuerpo de una misma especie es diferente según la temperatura:</a:t>
            </a:r>
          </a:p>
          <a:p>
            <a:r>
              <a:rPr lang="es-ES" dirty="0" smtClean="0"/>
              <a:t>Aves y mamíferos (sangre caliente) son mayores en regiones polares que en las cálidas. A mayor área de su piel mejor conserva el calor</a:t>
            </a:r>
          </a:p>
          <a:p>
            <a:r>
              <a:rPr lang="es-ES" dirty="0" smtClean="0"/>
              <a:t>Extremidades, cola, orejas de mamíferos son menores en climas fríos.</a:t>
            </a:r>
          </a:p>
          <a:p>
            <a:pPr marL="0" indent="0">
              <a:buNone/>
            </a:pPr>
            <a:r>
              <a:rPr lang="es-ES" dirty="0" smtClean="0"/>
              <a:t>Homeotermos tienen que conservar el calor en clima frío y perderlo en los cálidos </a:t>
            </a:r>
          </a:p>
          <a:p>
            <a:r>
              <a:rPr lang="es-ES" dirty="0" smtClean="0"/>
              <a:t>Reptiles y anfibios son menores en climas fríos.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33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Orejas </a:t>
            </a:r>
            <a:r>
              <a:rPr lang="es-ES" sz="3600" dirty="0"/>
              <a:t>de mamíferos son menores en climas </a:t>
            </a:r>
            <a:r>
              <a:rPr lang="es-ES" sz="3600" dirty="0" smtClean="0"/>
              <a:t>fríos para no perder el calor y en cambio grandes en climas cálidos para perderlo .</a:t>
            </a:r>
            <a:r>
              <a:rPr lang="es-ES" sz="3600" dirty="0"/>
              <a:t/>
            </a:r>
            <a:br>
              <a:rPr lang="es-ES" sz="3600" dirty="0"/>
            </a:b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80920" cy="512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88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Adaptaciones ante temperaturas extremas: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9145016" cy="5661248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Producen quistes , esporas , huevos, semillas (sin líquido no se congelan)</a:t>
            </a:r>
          </a:p>
          <a:p>
            <a:r>
              <a:rPr lang="es-ES" dirty="0" smtClean="0"/>
              <a:t>Gramíneas pierden tallos y hojas mantienen solo raíces</a:t>
            </a:r>
          </a:p>
          <a:p>
            <a:r>
              <a:rPr lang="es-ES" dirty="0" smtClean="0"/>
              <a:t>Letargo reduce el metabolismo: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- </a:t>
            </a:r>
            <a:r>
              <a:rPr lang="es-ES" dirty="0" smtClean="0">
                <a:solidFill>
                  <a:srgbClr val="FF0000"/>
                </a:solidFill>
              </a:rPr>
              <a:t>Hibernación</a:t>
            </a:r>
            <a:r>
              <a:rPr lang="es-ES" dirty="0" smtClean="0"/>
              <a:t> letargo de invierno</a:t>
            </a:r>
            <a:r>
              <a:rPr lang="es-ES" dirty="0"/>
              <a:t> </a:t>
            </a:r>
            <a:r>
              <a:rPr lang="es-ES" dirty="0" smtClean="0"/>
              <a:t>y</a:t>
            </a:r>
          </a:p>
          <a:p>
            <a:pPr marL="0" indent="0">
              <a:buNone/>
            </a:pPr>
            <a:r>
              <a:rPr lang="es-ES" dirty="0" smtClean="0"/>
              <a:t>     - </a:t>
            </a:r>
            <a:r>
              <a:rPr lang="es-ES" dirty="0">
                <a:solidFill>
                  <a:srgbClr val="FF0000"/>
                </a:solidFill>
              </a:rPr>
              <a:t>E</a:t>
            </a:r>
            <a:r>
              <a:rPr lang="es-ES" dirty="0" smtClean="0">
                <a:solidFill>
                  <a:srgbClr val="FF0000"/>
                </a:solidFill>
              </a:rPr>
              <a:t>stivación</a:t>
            </a:r>
            <a:r>
              <a:rPr lang="es-ES" dirty="0" smtClean="0"/>
              <a:t> letargo de altas temperaturas, sequía y falta de alimento </a:t>
            </a:r>
          </a:p>
          <a:p>
            <a:r>
              <a:rPr lang="es-ES" dirty="0" smtClean="0"/>
              <a:t>Pierden hojas y endurecen yemas (bosque caducifolio)  o concentran aceites (bosque de la </a:t>
            </a:r>
            <a:r>
              <a:rPr lang="es-ES" dirty="0" err="1" smtClean="0"/>
              <a:t>taigá</a:t>
            </a:r>
            <a:r>
              <a:rPr lang="es-ES" dirty="0" smtClean="0"/>
              <a:t>).</a:t>
            </a:r>
          </a:p>
          <a:p>
            <a:r>
              <a:rPr lang="es-ES" dirty="0" smtClean="0"/>
              <a:t>Hábitos nocturnos y movimientos rápidos en el desierto.</a:t>
            </a:r>
          </a:p>
          <a:p>
            <a:r>
              <a:rPr lang="es-ES" dirty="0" smtClean="0"/>
              <a:t>Migraciones térmicas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92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1962" y="274638"/>
            <a:ext cx="8815204" cy="1143000"/>
          </a:xfrm>
        </p:spPr>
        <p:txBody>
          <a:bodyPr>
            <a:normAutofit fontScale="90000"/>
          </a:bodyPr>
          <a:lstStyle/>
          <a:p>
            <a:r>
              <a:rPr lang="es-ES" sz="3200" b="1" dirty="0" smtClean="0"/>
              <a:t>Bosques de latitudes templadas pierden hojas en otoño  </a:t>
            </a:r>
            <a:r>
              <a:rPr lang="es-ES" sz="3200" b="1" dirty="0"/>
              <a:t>y endurecen </a:t>
            </a:r>
            <a:r>
              <a:rPr lang="es-ES" sz="3200" b="1" dirty="0" smtClean="0"/>
              <a:t>yemas ante temperaturas extremas  frías</a:t>
            </a:r>
            <a:endParaRPr lang="es-E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66" y="1564557"/>
            <a:ext cx="4533900" cy="460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9" y="1679430"/>
            <a:ext cx="4058047" cy="44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09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dirty="0" smtClean="0"/>
              <a:t>Bosque caducifolio templado en verano y otoño</a:t>
            </a:r>
            <a:endParaRPr lang="es-ES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7652" name="Picture 4" descr="186-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776"/>
            <a:ext cx="4800600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ri9k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12776"/>
            <a:ext cx="3581400" cy="50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4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Bosque caducifolio templado a fines de otoño sin hojas y yemas endurecidas</a:t>
            </a:r>
            <a:endParaRPr lang="es-ES" dirty="0"/>
          </a:p>
        </p:txBody>
      </p:sp>
      <p:pic>
        <p:nvPicPr>
          <p:cNvPr id="24579" name="Picture 3" descr="D:\YOLA\GF 3\PW Geo fisica y Biogeog Rene\PW  biosfera\fotos cell\20210721_102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9815"/>
            <a:ext cx="7776864" cy="47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7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5212" y="0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/>
              <a:t>Bosque caducifolio </a:t>
            </a:r>
            <a:r>
              <a:rPr lang="es-ES" sz="3600" dirty="0" smtClean="0"/>
              <a:t>templado en invierno sin hojas para resistir bajas temperaturas</a:t>
            </a:r>
            <a:endParaRPr lang="es-ES" sz="3600" dirty="0"/>
          </a:p>
        </p:txBody>
      </p:sp>
      <p:pic>
        <p:nvPicPr>
          <p:cNvPr id="4" name="Picture 2" descr="D:\YOLA\GF 3\PW Geo fisica y Biogeog Rene\PW  biosfera\fotos cell\20210721_10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9288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Primavera en latitudes templadas</a:t>
            </a:r>
            <a:endParaRPr lang="es-ES" dirty="0"/>
          </a:p>
        </p:txBody>
      </p:sp>
      <p:pic>
        <p:nvPicPr>
          <p:cNvPr id="23554" name="Picture 2" descr="D:\YOLA\GF 3\PW Geo fisica y Biogeog Rene\PW  biosfera\fotos cell\20210721_102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369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01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7675" y="274638"/>
            <a:ext cx="8370153" cy="1143000"/>
          </a:xfrm>
        </p:spPr>
        <p:txBody>
          <a:bodyPr>
            <a:noAutofit/>
          </a:bodyPr>
          <a:lstStyle/>
          <a:p>
            <a:r>
              <a:rPr lang="es-ES" sz="3200" b="1" dirty="0" smtClean="0"/>
              <a:t>Taiga bosque templado frío no pierde las hojas (perennifolio),  en ellas concentran </a:t>
            </a:r>
            <a:r>
              <a:rPr lang="es-ES" sz="3200" b="1" dirty="0"/>
              <a:t>aceites ante temperaturas </a:t>
            </a:r>
            <a:r>
              <a:rPr lang="es-ES" sz="3200" b="1" dirty="0" smtClean="0"/>
              <a:t>extremadamente   </a:t>
            </a:r>
            <a:r>
              <a:rPr lang="es-ES" sz="3200" b="1" dirty="0"/>
              <a:t>frías</a:t>
            </a:r>
            <a:endParaRPr lang="es-ES" sz="3200" dirty="0"/>
          </a:p>
        </p:txBody>
      </p:sp>
      <p:pic>
        <p:nvPicPr>
          <p:cNvPr id="23555" name="Picture 3" descr="D:\YOLA\GF 3\PW Geo fisica y Biogeog Rene\PW  biosfera\fotos cell\20210721_101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6" y="1601416"/>
            <a:ext cx="8370153" cy="49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228998"/>
          </a:xfrm>
        </p:spPr>
        <p:txBody>
          <a:bodyPr>
            <a:noAutofit/>
          </a:bodyPr>
          <a:lstStyle/>
          <a:p>
            <a:r>
              <a:rPr lang="es-ES" sz="3200" b="1" dirty="0" smtClean="0"/>
              <a:t>Bosque mixto en el límite del bosque templado y la taiga se combinan especies caducifolias y  perennifolias</a:t>
            </a:r>
            <a:endParaRPr lang="es-ES" sz="3200" b="1" dirty="0"/>
          </a:p>
        </p:txBody>
      </p:sp>
      <p:pic>
        <p:nvPicPr>
          <p:cNvPr id="25602" name="Picture 2" descr="D:\YOLA\GF 3\PW Geo fisica y Biogeog Rene\PW  biosfera\fotos cell\20210721_102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556792"/>
            <a:ext cx="804615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1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dirty="0"/>
              <a:t>El ambiente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6552728"/>
          </a:xfrm>
        </p:spPr>
        <p:txBody>
          <a:bodyPr/>
          <a:lstStyle/>
          <a:p>
            <a:r>
              <a:rPr lang="es-ES" dirty="0"/>
              <a:t>El ambiente es el conjunto de condiciones naturales  que rodean al organismo y a </a:t>
            </a:r>
            <a:r>
              <a:rPr lang="es-ES" dirty="0" smtClean="0"/>
              <a:t>las cuales </a:t>
            </a:r>
            <a:r>
              <a:rPr lang="es-ES" dirty="0"/>
              <a:t>este  responde de manera </a:t>
            </a:r>
            <a:r>
              <a:rPr lang="es-ES" dirty="0" smtClean="0"/>
              <a:t>determinada.</a:t>
            </a:r>
          </a:p>
          <a:p>
            <a:r>
              <a:rPr lang="es-ES" dirty="0" smtClean="0"/>
              <a:t>Estas condiciones naturales están integradas por factores físicos no vivos y por otros organismos.</a:t>
            </a:r>
          </a:p>
          <a:p>
            <a:endParaRPr lang="es-ES" dirty="0"/>
          </a:p>
          <a:p>
            <a:r>
              <a:rPr lang="es-ES" dirty="0" smtClean="0"/>
              <a:t>Los organismos vivos obtienen del medio que les rodea los materiales y energía que satisfacen sus necesidades vitales </a:t>
            </a:r>
          </a:p>
        </p:txBody>
      </p:sp>
    </p:spTree>
    <p:extLst>
      <p:ext uri="{BB962C8B-B14F-4D97-AF65-F5344CB8AC3E}">
        <p14:creationId xmlns:p14="http://schemas.microsoft.com/office/powerpoint/2010/main" val="345753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Adaptaciones ante temperaturas extremas: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es-ES" dirty="0"/>
              <a:t>Animales excavadores ante frío o calor </a:t>
            </a:r>
            <a:r>
              <a:rPr lang="es-ES" dirty="0" smtClean="0"/>
              <a:t>intenso</a:t>
            </a:r>
          </a:p>
          <a:p>
            <a:r>
              <a:rPr lang="es-ES" dirty="0" smtClean="0"/>
              <a:t>Lagartos elevan patas alternativamente Abejas hacen ejercicios con las alas para elevar temperatura de la colmena</a:t>
            </a:r>
          </a:p>
          <a:p>
            <a:r>
              <a:rPr lang="es-ES" dirty="0" smtClean="0"/>
              <a:t>Mamíferos y aves  realizan regulación térmica con trabajo muscular, sudoración (mamíferos) y superficie aislante (pelos y plumaje) los pelos y plumas reducen la turbulencia del aire</a:t>
            </a:r>
            <a:endParaRPr lang="es-ES" dirty="0"/>
          </a:p>
          <a:p>
            <a:r>
              <a:rPr lang="es-ES" dirty="0"/>
              <a:t>Gruesas pieles o tejido adiposo ante el frío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35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Gruesas </a:t>
            </a:r>
            <a:r>
              <a:rPr lang="es-ES" sz="3600" dirty="0" smtClean="0"/>
              <a:t>pieles </a:t>
            </a:r>
            <a:r>
              <a:rPr lang="es-ES" sz="3600" dirty="0"/>
              <a:t>o tejido adiposo ante el frío</a:t>
            </a:r>
            <a:br>
              <a:rPr lang="es-ES" sz="3600" dirty="0"/>
            </a:br>
            <a:endParaRPr lang="es-ES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4470"/>
            <a:ext cx="3476625" cy="27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02" y="4224992"/>
            <a:ext cx="3173411" cy="23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8" y="4224992"/>
            <a:ext cx="3893903" cy="250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7" y="1214306"/>
            <a:ext cx="3724275" cy="255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Migraciones de animales</a:t>
            </a:r>
            <a:endParaRPr lang="es-ES" dirty="0"/>
          </a:p>
        </p:txBody>
      </p:sp>
      <p:pic>
        <p:nvPicPr>
          <p:cNvPr id="10242" name="Picture 2" descr="D:\YOLA\GF 3\PW\nuevos internet\migracion mariposa monarc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96752"/>
            <a:ext cx="81369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5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Influencia de la temperatura en la distribución latitudinal y altitudinal de los organismos</a:t>
            </a:r>
            <a:endParaRPr lang="es-ES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069160"/>
          </a:xfrm>
        </p:spPr>
        <p:txBody>
          <a:bodyPr>
            <a:normAutofit fontScale="92500"/>
          </a:bodyPr>
          <a:lstStyle/>
          <a:p>
            <a:pPr algn="just"/>
            <a:r>
              <a:rPr lang="es-ES" dirty="0" smtClean="0"/>
              <a:t>La variación progresiva de la temperatura del Ecuador a los polos y desde las llanuras a la cima de las montañas  regula la distribución de ciertos tipos de vegetación, plantas acompañantes </a:t>
            </a:r>
            <a:r>
              <a:rPr lang="es-ES" dirty="0"/>
              <a:t>y animales </a:t>
            </a:r>
            <a:endParaRPr lang="es-ES" dirty="0" smtClean="0"/>
          </a:p>
          <a:p>
            <a:pPr algn="just"/>
            <a:r>
              <a:rPr lang="es-ES" dirty="0" smtClean="0"/>
              <a:t>Son </a:t>
            </a:r>
            <a:r>
              <a:rPr lang="es-ES" dirty="0" smtClean="0">
                <a:solidFill>
                  <a:srgbClr val="FF0000"/>
                </a:solidFill>
              </a:rPr>
              <a:t>zonas biogeográficas latitudinales y altitudinales.</a:t>
            </a:r>
          </a:p>
          <a:p>
            <a:pPr algn="just"/>
            <a:r>
              <a:rPr lang="es-ES" dirty="0" smtClean="0"/>
              <a:t>Aunque la temperatura es el factor determinante también influye la humedad en sabanas, estepas y desiertos.</a:t>
            </a:r>
          </a:p>
          <a:p>
            <a:pPr algn="just"/>
            <a:r>
              <a:rPr lang="es-ES" dirty="0"/>
              <a:t>En regiones montañosas se produce zonación </a:t>
            </a:r>
            <a:r>
              <a:rPr lang="es-ES" dirty="0" err="1"/>
              <a:t>altitudial</a:t>
            </a:r>
            <a:r>
              <a:rPr lang="es-ES" dirty="0"/>
              <a:t> similar a la latitudinal, con el mismo orden.</a:t>
            </a:r>
          </a:p>
        </p:txBody>
      </p:sp>
    </p:spTree>
    <p:extLst>
      <p:ext uri="{BB962C8B-B14F-4D97-AF65-F5344CB8AC3E}">
        <p14:creationId xmlns:p14="http://schemas.microsoft.com/office/powerpoint/2010/main" val="61716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86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s-ES" sz="3200" dirty="0" smtClean="0"/>
              <a:t>Climas del mundo determinan la distribución de los seres vivos </a:t>
            </a:r>
            <a:endParaRPr lang="es-ES" sz="3200" dirty="0"/>
          </a:p>
        </p:txBody>
      </p:sp>
      <p:pic>
        <p:nvPicPr>
          <p:cNvPr id="4" name="Picture 3" descr="E:\Yola\DOCENCIA\GF PLAN  E\Atmósfera\imag diciembre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53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sz="3600" b="1" dirty="0" smtClean="0"/>
              <a:t/>
            </a:r>
            <a:br>
              <a:rPr lang="es-ES_tradnl" sz="3600" b="1" dirty="0" smtClean="0"/>
            </a:br>
            <a:r>
              <a:rPr lang="es-ES_tradnl" sz="3600" b="1" dirty="0" smtClean="0"/>
              <a:t>Formaciones vegetales del mundo dependen del clima</a:t>
            </a:r>
            <a:endParaRPr lang="es-ES" sz="36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076" name="Picture 4" descr="bio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43568"/>
            <a:ext cx="8305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2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 </a:t>
            </a:r>
            <a:r>
              <a:rPr lang="es-ES_tradnl" dirty="0" smtClean="0"/>
              <a:t>variación </a:t>
            </a:r>
            <a:r>
              <a:rPr lang="es-ES_tradnl" dirty="0"/>
              <a:t>de la temperatura con la </a:t>
            </a:r>
            <a:r>
              <a:rPr lang="es-ES_tradnl" dirty="0" smtClean="0"/>
              <a:t>altura determina pisos de vegetación</a:t>
            </a: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9694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5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Límite de los árboles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517232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Límite de los árboles</a:t>
            </a:r>
            <a:r>
              <a:rPr lang="es-ES" dirty="0" smtClean="0"/>
              <a:t>: cuando las condiciones térmicas impiden el desarrollo de los árboles, solo existen gramíneas, musgos y líquenes.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A partir de la tundra</a:t>
            </a:r>
          </a:p>
          <a:p>
            <a:r>
              <a:rPr lang="es-ES" dirty="0" smtClean="0"/>
              <a:t>No tiene relación con la temperatura del mes más frío  sino que depende de la falta de calor en la estación cálida. </a:t>
            </a:r>
          </a:p>
          <a:p>
            <a:r>
              <a:rPr lang="es-ES" dirty="0" smtClean="0"/>
              <a:t>Coincide con la </a:t>
            </a:r>
            <a:r>
              <a:rPr lang="es-ES" dirty="0" smtClean="0">
                <a:solidFill>
                  <a:srgbClr val="FF0000"/>
                </a:solidFill>
              </a:rPr>
              <a:t>isoterma 10ºC del verano</a:t>
            </a:r>
          </a:p>
          <a:p>
            <a:r>
              <a:rPr lang="es-ES" dirty="0" smtClean="0"/>
              <a:t> Se sitúa en las zonas biogeográficas latitudinales y altitudinales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89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689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Formaciones vegetales latitudinales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64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YOLA\GF 3\PW\nuevos internet\factores seres vivos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" y="-459432"/>
            <a:ext cx="9050215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Vegetación del mundo</a:t>
            </a:r>
            <a:endParaRPr lang="es-ES" dirty="0"/>
          </a:p>
        </p:txBody>
      </p:sp>
      <p:sp>
        <p:nvSpPr>
          <p:cNvPr id="12" name="1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Figura 5-5 &gt; Principales bio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66788"/>
            <a:ext cx="9144000" cy="58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941293" y="1043622"/>
            <a:ext cx="339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Límite de los árboles</a:t>
            </a:r>
            <a:endParaRPr lang="es-ES" sz="2400" b="1" dirty="0"/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1763688" y="1274454"/>
            <a:ext cx="1056332" cy="278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5724128" y="1225261"/>
            <a:ext cx="1440160" cy="2242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68952" cy="77809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Tundra, más allá del límite de los árboles</a:t>
            </a:r>
            <a:endParaRPr lang="es-ES" dirty="0"/>
          </a:p>
        </p:txBody>
      </p:sp>
      <p:pic>
        <p:nvPicPr>
          <p:cNvPr id="24578" name="Picture 2" descr="D:\YOLA\GF 3\PW Geo fisica y Biogeog Rene\PW  biosfera\fotos cell\20210721_100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052736"/>
            <a:ext cx="841556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19" y="274638"/>
            <a:ext cx="8435281" cy="778098"/>
          </a:xfrm>
        </p:spPr>
        <p:txBody>
          <a:bodyPr>
            <a:noAutofit/>
          </a:bodyPr>
          <a:lstStyle/>
          <a:p>
            <a:r>
              <a:rPr lang="es-ES" sz="2800" b="1" dirty="0" smtClean="0"/>
              <a:t>Formaciones vegetales altitudinales </a:t>
            </a:r>
            <a:r>
              <a:rPr lang="es-ES_tradnl" sz="2800" b="1" dirty="0" smtClean="0"/>
              <a:t>por variación de la temperatura con la altura</a:t>
            </a:r>
            <a:endParaRPr lang="es-ES" sz="2800" b="1" dirty="0" smtClean="0"/>
          </a:p>
        </p:txBody>
      </p:sp>
      <p:pic>
        <p:nvPicPr>
          <p:cNvPr id="16387" name="Picture 3" descr="pisos ve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423465"/>
            <a:ext cx="3874368" cy="40217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076120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15816" y="1550819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Límite de los árboles</a:t>
            </a:r>
            <a:endParaRPr lang="es-ES" sz="2400" b="1" dirty="0"/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2663788" y="1966317"/>
            <a:ext cx="504056" cy="357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251519" y="5400218"/>
            <a:ext cx="8892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El piso inferior se inicia  con la  formación vegetal latitudinal en que se localizan las montañas. En regiones tropicales están representadas </a:t>
            </a:r>
            <a:r>
              <a:rPr lang="es-ES" sz="2800" dirty="0" smtClean="0">
                <a:solidFill>
                  <a:srgbClr val="FF0000"/>
                </a:solidFill>
              </a:rPr>
              <a:t>prácticamente todas</a:t>
            </a:r>
            <a:endParaRPr lang="es-E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490066"/>
          </a:xfrm>
        </p:spPr>
        <p:txBody>
          <a:bodyPr>
            <a:noAutofit/>
          </a:bodyPr>
          <a:lstStyle/>
          <a:p>
            <a:r>
              <a:rPr lang="es-ES" sz="3200" b="1" dirty="0" smtClean="0"/>
              <a:t>Formaciones vegetales latitudinales y altitudinales</a:t>
            </a:r>
            <a:endParaRPr lang="es-ES" sz="3200" b="1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92696"/>
            <a:ext cx="8153400" cy="518457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603642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El piso inferior se </a:t>
            </a:r>
            <a:r>
              <a:rPr lang="es-ES" sz="2400" b="1" dirty="0" smtClean="0"/>
              <a:t>inicia con la formación  latitudinal </a:t>
            </a:r>
            <a:r>
              <a:rPr lang="es-ES" sz="2400" b="1" dirty="0"/>
              <a:t>en que se localizan las </a:t>
            </a:r>
            <a:r>
              <a:rPr lang="es-ES" sz="2400" b="1" dirty="0" smtClean="0"/>
              <a:t>montañas.    En </a:t>
            </a:r>
            <a:r>
              <a:rPr lang="es-ES" sz="2400" b="1" dirty="0"/>
              <a:t>regiones tropicales </a:t>
            </a:r>
            <a:r>
              <a:rPr lang="es-ES" sz="2400" b="1"/>
              <a:t>están </a:t>
            </a:r>
            <a:r>
              <a:rPr lang="es-ES" sz="2400" b="1" smtClean="0"/>
              <a:t>representadas casi  todas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3076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Influencia de la luz</a:t>
            </a:r>
            <a:endParaRPr lang="es-E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5292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7544" y="4653136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Pero debe cumplir dos condiciones:</a:t>
            </a:r>
          </a:p>
          <a:p>
            <a:r>
              <a:rPr lang="es-ES" sz="2400" b="1" i="1" dirty="0" smtClean="0"/>
              <a:t>-Su intensidad no debe producir daño.</a:t>
            </a:r>
          </a:p>
          <a:p>
            <a:r>
              <a:rPr lang="es-ES" sz="2400" b="1" i="1" dirty="0" smtClean="0"/>
              <a:t>- Debe tener suficiente duración en el período que se precise de ella en el ciclo vital</a:t>
            </a:r>
            <a:endParaRPr lang="es-ES" sz="2400" b="1" i="1" dirty="0"/>
          </a:p>
        </p:txBody>
      </p:sp>
    </p:spTree>
    <p:extLst>
      <p:ext uri="{BB962C8B-B14F-4D97-AF65-F5344CB8AC3E}">
        <p14:creationId xmlns:p14="http://schemas.microsoft.com/office/powerpoint/2010/main" val="42453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 la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268760"/>
            <a:ext cx="8568952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dirty="0" smtClean="0">
                <a:latin typeface="Arial" pitchFamily="34" charset="0"/>
                <a:cs typeface="Arial" pitchFamily="34" charset="0"/>
              </a:rPr>
              <a:t>La luz es un elemento esencial:</a:t>
            </a:r>
          </a:p>
          <a:p>
            <a:r>
              <a:rPr lang="es-E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800" dirty="0">
                <a:latin typeface="Arial" pitchFamily="34" charset="0"/>
                <a:cs typeface="Arial" pitchFamily="34" charset="0"/>
              </a:rPr>
              <a:t>P</a:t>
            </a:r>
            <a:r>
              <a:rPr lang="es-ES" sz="2800" dirty="0" smtClean="0">
                <a:latin typeface="Arial" pitchFamily="34" charset="0"/>
                <a:cs typeface="Arial" pitchFamily="34" charset="0"/>
              </a:rPr>
              <a:t>ara las plantas, es necesaria para producir clorofila. Las que germinan sin luz suficiente no poseen color normal.</a:t>
            </a:r>
          </a:p>
          <a:p>
            <a:r>
              <a:rPr lang="es-ES" sz="2800" dirty="0" smtClean="0">
                <a:latin typeface="Arial" pitchFamily="34" charset="0"/>
                <a:cs typeface="Arial" pitchFamily="34" charset="0"/>
              </a:rPr>
              <a:t>El exceso de luz destruye la clorofila de las plantas.</a:t>
            </a:r>
          </a:p>
          <a:p>
            <a:r>
              <a:rPr lang="es-ES" sz="2800" dirty="0" smtClean="0">
                <a:latin typeface="Arial" pitchFamily="34" charset="0"/>
                <a:cs typeface="Arial" pitchFamily="34" charset="0"/>
              </a:rPr>
              <a:t>Influye en el pigmento de los animales. Los de cavernas sin pigmentos y ciegos</a:t>
            </a:r>
          </a:p>
          <a:p>
            <a:pPr marL="0" indent="0">
              <a:buNone/>
            </a:pPr>
            <a:endParaRPr lang="es-E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2800" dirty="0" smtClean="0">
                <a:latin typeface="Arial" pitchFamily="34" charset="0"/>
                <a:cs typeface="Arial" pitchFamily="34" charset="0"/>
              </a:rPr>
              <a:t>Por tanto debe </a:t>
            </a:r>
            <a:r>
              <a:rPr lang="es-ES" sz="2800" dirty="0">
                <a:latin typeface="Arial" pitchFamily="34" charset="0"/>
                <a:cs typeface="Arial" pitchFamily="34" charset="0"/>
              </a:rPr>
              <a:t>cumplir dos condiciones:</a:t>
            </a:r>
          </a:p>
          <a:p>
            <a:r>
              <a:rPr lang="es-ES" sz="2800" dirty="0" smtClean="0">
                <a:latin typeface="Arial" pitchFamily="34" charset="0"/>
                <a:cs typeface="Arial" pitchFamily="34" charset="0"/>
              </a:rPr>
              <a:t>Su </a:t>
            </a:r>
            <a:r>
              <a:rPr lang="es-ES" sz="2800" dirty="0">
                <a:latin typeface="Arial" pitchFamily="34" charset="0"/>
                <a:cs typeface="Arial" pitchFamily="34" charset="0"/>
              </a:rPr>
              <a:t>intensidad no debe producir daño.</a:t>
            </a:r>
          </a:p>
          <a:p>
            <a:r>
              <a:rPr lang="es-ES" sz="2800" dirty="0" smtClean="0">
                <a:latin typeface="Arial" pitchFamily="34" charset="0"/>
                <a:cs typeface="Arial" pitchFamily="34" charset="0"/>
              </a:rPr>
              <a:t>Debe </a:t>
            </a:r>
            <a:r>
              <a:rPr lang="es-ES" sz="2800" dirty="0">
                <a:latin typeface="Arial" pitchFamily="34" charset="0"/>
                <a:cs typeface="Arial" pitchFamily="34" charset="0"/>
              </a:rPr>
              <a:t>tener suficiente duración en el período que se precise de ella en el ciclo vital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14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ES" dirty="0"/>
              <a:t>Influencia de la luz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969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861048"/>
            <a:ext cx="4968552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189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Adaptaciones a la luz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 smtClean="0"/>
              <a:t>Las especies vegetales  en función de la necesidad de luz se clasifican en:</a:t>
            </a:r>
          </a:p>
          <a:p>
            <a:r>
              <a:rPr lang="es-ES" dirty="0" smtClean="0"/>
              <a:t>Heliófilas: requieren alta iluminación</a:t>
            </a:r>
          </a:p>
          <a:p>
            <a:r>
              <a:rPr lang="es-ES" dirty="0" err="1" smtClean="0"/>
              <a:t>Umbrófilas</a:t>
            </a:r>
            <a:r>
              <a:rPr lang="es-ES" dirty="0" smtClean="0"/>
              <a:t> o </a:t>
            </a:r>
            <a:r>
              <a:rPr lang="es-ES" dirty="0" err="1" smtClean="0"/>
              <a:t>esciófilas</a:t>
            </a:r>
            <a:r>
              <a:rPr lang="es-ES" dirty="0" smtClean="0"/>
              <a:t>: de sombra</a:t>
            </a:r>
          </a:p>
          <a:p>
            <a:pPr marL="0" indent="0">
              <a:buNone/>
            </a:pPr>
            <a:r>
              <a:rPr lang="es-ES" dirty="0" smtClean="0"/>
              <a:t>Poseen adaptaciones:</a:t>
            </a:r>
          </a:p>
          <a:p>
            <a:r>
              <a:rPr lang="es-ES" dirty="0" smtClean="0"/>
              <a:t>Poca iluminación: hojas grandes aumenta superficie receptora y delgadas. En cultivo el tabaco tapado para  hojas grandes y finas.</a:t>
            </a:r>
          </a:p>
          <a:p>
            <a:r>
              <a:rPr lang="es-ES" dirty="0" smtClean="0"/>
              <a:t>Fototropismo: plantas con orientación hacia la luz</a:t>
            </a:r>
          </a:p>
          <a:p>
            <a:r>
              <a:rPr lang="es-ES" dirty="0" smtClean="0"/>
              <a:t>Plantas epífitas sobre árboles </a:t>
            </a:r>
          </a:p>
          <a:p>
            <a:r>
              <a:rPr lang="es-ES" dirty="0" smtClean="0"/>
              <a:t>Lianas: trepadoras</a:t>
            </a:r>
          </a:p>
        </p:txBody>
      </p:sp>
    </p:spTree>
    <p:extLst>
      <p:ext uri="{BB962C8B-B14F-4D97-AF65-F5344CB8AC3E}">
        <p14:creationId xmlns:p14="http://schemas.microsoft.com/office/powerpoint/2010/main" val="13176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Mastrichodendron_Cedrelletum_mexicana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64096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55576" y="110689"/>
            <a:ext cx="74888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2800" b="1" dirty="0"/>
              <a:t>Bosque </a:t>
            </a:r>
            <a:r>
              <a:rPr lang="es-ES" sz="2800" b="1" dirty="0" err="1"/>
              <a:t>siempreverde</a:t>
            </a:r>
            <a:r>
              <a:rPr lang="es-ES" sz="2800" b="1" dirty="0"/>
              <a:t> </a:t>
            </a:r>
            <a:r>
              <a:rPr lang="es-ES" sz="2800" b="1" dirty="0" err="1" smtClean="0"/>
              <a:t>mesófilo</a:t>
            </a:r>
            <a:r>
              <a:rPr lang="es-ES" sz="2800" b="1" dirty="0" smtClean="0"/>
              <a:t> de Cuba, </a:t>
            </a:r>
          </a:p>
          <a:p>
            <a:pPr algn="ctr" eaLnBrk="1" hangingPunct="1"/>
            <a:r>
              <a:rPr lang="es-ES" sz="2800" b="1" dirty="0" smtClean="0"/>
              <a:t>grandes hojas a la sombra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5191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Influencia de la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2578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" dirty="0" err="1"/>
              <a:t>Fotoperiodicidad</a:t>
            </a:r>
            <a:r>
              <a:rPr lang="es-ES" dirty="0"/>
              <a:t> es respuesta a la duración del día y la noche. Esto se refleja en la reproducción </a:t>
            </a:r>
          </a:p>
          <a:p>
            <a:pPr algn="just"/>
            <a:r>
              <a:rPr lang="es-ES" dirty="0"/>
              <a:t>Especies que </a:t>
            </a:r>
            <a:r>
              <a:rPr lang="es-ES" dirty="0" smtClean="0"/>
              <a:t>solo florecen </a:t>
            </a:r>
            <a:r>
              <a:rPr lang="es-ES" dirty="0"/>
              <a:t>solo en día largo </a:t>
            </a:r>
            <a:r>
              <a:rPr lang="es-ES" dirty="0" smtClean="0"/>
              <a:t>ejemplo el  </a:t>
            </a:r>
            <a:r>
              <a:rPr lang="es-ES" dirty="0"/>
              <a:t>trigo </a:t>
            </a:r>
          </a:p>
          <a:p>
            <a:pPr algn="just"/>
            <a:r>
              <a:rPr lang="es-ES" dirty="0" smtClean="0"/>
              <a:t>Especies </a:t>
            </a:r>
            <a:r>
              <a:rPr lang="es-ES" dirty="0"/>
              <a:t>de día corto: </a:t>
            </a:r>
            <a:r>
              <a:rPr lang="es-ES" dirty="0" smtClean="0"/>
              <a:t> maíz, </a:t>
            </a:r>
            <a:r>
              <a:rPr lang="es-ES" dirty="0"/>
              <a:t>tabaco, </a:t>
            </a:r>
            <a:r>
              <a:rPr lang="es-ES" dirty="0" smtClean="0"/>
              <a:t>pepino.</a:t>
            </a:r>
          </a:p>
          <a:p>
            <a:pPr marL="0" indent="0" algn="just">
              <a:buNone/>
            </a:pPr>
            <a:r>
              <a:rPr lang="es-ES" dirty="0" smtClean="0"/>
              <a:t>En condiciones naturales las de día largos solo viven latitudes templadas (verano día largo). En esta latitudes viven mezcladas de día corto y largo</a:t>
            </a:r>
          </a:p>
          <a:p>
            <a:pPr marL="0" indent="0" algn="just">
              <a:buNone/>
            </a:pPr>
            <a:r>
              <a:rPr lang="es-ES" dirty="0" smtClean="0"/>
              <a:t>Las no reguladas por esto viven en cualquier latitud. En tropicales de días de más o menos 12 horas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54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/>
              <a:t>F</a:t>
            </a:r>
            <a:r>
              <a:rPr lang="es-ES" dirty="0" smtClean="0"/>
              <a:t>actores del </a:t>
            </a:r>
            <a:r>
              <a:rPr lang="es-ES" dirty="0"/>
              <a:t>ambiente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dirty="0">
                <a:solidFill>
                  <a:srgbClr val="FF0000"/>
                </a:solidFill>
              </a:rPr>
              <a:t>Factores físicos </a:t>
            </a:r>
            <a:r>
              <a:rPr lang="es-ES" sz="2800" dirty="0" smtClean="0">
                <a:solidFill>
                  <a:srgbClr val="FF0000"/>
                </a:solidFill>
              </a:rPr>
              <a:t>o condiciones abióticas</a:t>
            </a:r>
            <a:r>
              <a:rPr lang="es-ES" sz="2800" dirty="0" smtClean="0"/>
              <a:t>:</a:t>
            </a:r>
            <a:endParaRPr lang="es-ES" sz="2800" dirty="0"/>
          </a:p>
          <a:p>
            <a:r>
              <a:rPr lang="es-ES" sz="2800" dirty="0" smtClean="0"/>
              <a:t>Agua</a:t>
            </a:r>
          </a:p>
          <a:p>
            <a:r>
              <a:rPr lang="es-ES" sz="2800" dirty="0" smtClean="0"/>
              <a:t>Rocas,  suelo</a:t>
            </a:r>
          </a:p>
          <a:p>
            <a:r>
              <a:rPr lang="es-ES" sz="2800" dirty="0" smtClean="0"/>
              <a:t>Relieve</a:t>
            </a:r>
          </a:p>
          <a:p>
            <a:r>
              <a:rPr lang="es-ES" sz="2800" dirty="0" smtClean="0"/>
              <a:t>Temperatura, luz etc.</a:t>
            </a:r>
          </a:p>
          <a:p>
            <a:pPr marL="0" indent="0">
              <a:buNone/>
            </a:pPr>
            <a:r>
              <a:rPr lang="es-ES" sz="2800" dirty="0" smtClean="0">
                <a:solidFill>
                  <a:srgbClr val="FF0000"/>
                </a:solidFill>
              </a:rPr>
              <a:t>Factores biológicos o bióticos:</a:t>
            </a:r>
          </a:p>
          <a:p>
            <a:r>
              <a:rPr lang="es-ES" sz="2800" dirty="0" smtClean="0"/>
              <a:t>Plantas </a:t>
            </a:r>
          </a:p>
          <a:p>
            <a:r>
              <a:rPr lang="es-ES" sz="2800" dirty="0" smtClean="0"/>
              <a:t>Animales</a:t>
            </a:r>
          </a:p>
          <a:p>
            <a:r>
              <a:rPr lang="es-ES" sz="2800" dirty="0" smtClean="0"/>
              <a:t>microorganismos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229200"/>
            <a:ext cx="8712967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255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/>
              <a:t>Influencia de la luz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256584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En animales influye la </a:t>
            </a:r>
            <a:r>
              <a:rPr lang="es-ES" dirty="0" err="1" smtClean="0"/>
              <a:t>fotoperiodicidad</a:t>
            </a:r>
            <a:r>
              <a:rPr lang="es-ES" dirty="0" smtClean="0"/>
              <a:t> o respuesta a la duración del día en el desove el  </a:t>
            </a:r>
            <a:r>
              <a:rPr lang="es-ES" dirty="0"/>
              <a:t>c</a:t>
            </a:r>
            <a:r>
              <a:rPr lang="es-ES" dirty="0" smtClean="0"/>
              <a:t>ambio de pelaje y metamorfosis.</a:t>
            </a:r>
          </a:p>
          <a:p>
            <a:r>
              <a:rPr lang="es-ES" dirty="0" smtClean="0"/>
              <a:t>En las aves en las migraciones. Se ha comprobado la llegada de las aves en primavera no depende de la temperatura a veces regresan a latitudes templadas aún con frío o abandonan estas aún con altas temperaturas.</a:t>
            </a:r>
          </a:p>
          <a:p>
            <a:r>
              <a:rPr lang="es-ES" dirty="0" smtClean="0"/>
              <a:t>La migración en primavera hacia altas latitudes es para tener más tiempo para construir nidos, sacar y alimentar polluelos para irse antes de las heladas y la falta de alimento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8157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Influencia de la  luz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s-ES" dirty="0"/>
              <a:t>La luz impone limitaciones </a:t>
            </a:r>
            <a:r>
              <a:rPr lang="es-ES" dirty="0" smtClean="0"/>
              <a:t> en el bosque entre adaptaciones plantas epífitas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6" y="2204864"/>
            <a:ext cx="54959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7051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9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4000" dirty="0" smtClean="0"/>
              <a:t>Epifitas</a:t>
            </a:r>
          </a:p>
        </p:txBody>
      </p:sp>
      <p:pic>
        <p:nvPicPr>
          <p:cNvPr id="10243" name="Picture 7" descr="Epifit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06564"/>
            <a:ext cx="3528392" cy="33146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8" descr="microcycas tronco epifita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0741" y="548680"/>
            <a:ext cx="3713259" cy="2751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527908" y="3386138"/>
            <a:ext cx="33843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1400" dirty="0" err="1"/>
              <a:t>Bromeliaceas</a:t>
            </a:r>
            <a:r>
              <a:rPr lang="es-ES" sz="1400" dirty="0"/>
              <a:t>:  </a:t>
            </a:r>
            <a:r>
              <a:rPr lang="es-ES" sz="1400" dirty="0" smtClean="0"/>
              <a:t>Curujeyes</a:t>
            </a:r>
            <a:endParaRPr lang="es-ES" sz="1400" dirty="0"/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377852" y="3721168"/>
            <a:ext cx="33604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sz="1400" dirty="0"/>
              <a:t>Helechos, </a:t>
            </a:r>
            <a:r>
              <a:rPr lang="es-ES" sz="1400" dirty="0" err="1"/>
              <a:t>Araceas</a:t>
            </a:r>
            <a:r>
              <a:rPr lang="es-ES" sz="1400" dirty="0"/>
              <a:t>, </a:t>
            </a:r>
            <a:r>
              <a:rPr lang="es-ES" sz="1400" dirty="0" err="1"/>
              <a:t>Peperomias</a:t>
            </a:r>
            <a:r>
              <a:rPr lang="es-ES" sz="1400" dirty="0"/>
              <a:t>, </a:t>
            </a:r>
            <a:r>
              <a:rPr lang="es-ES" sz="1400" dirty="0" err="1"/>
              <a:t>Pileas</a:t>
            </a:r>
            <a:endParaRPr lang="es-E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32" y="4005064"/>
            <a:ext cx="3510829" cy="240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98847" y="6141421"/>
            <a:ext cx="43434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377853" y="6255239"/>
            <a:ext cx="7509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Las 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orquídeas requieren  regiones húmedas y sombra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94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sz="4000" dirty="0" smtClean="0"/>
              <a:t>Trepadoras o lianas adaptación para alcanzar la luz</a:t>
            </a:r>
          </a:p>
        </p:txBody>
      </p:sp>
      <p:pic>
        <p:nvPicPr>
          <p:cNvPr id="12292" name="Picture 9" descr="vanilla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205" y="1556791"/>
            <a:ext cx="3024336" cy="41178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10" descr="marcgravia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0744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618456" y="5828529"/>
            <a:ext cx="32599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400" i="1" dirty="0" err="1"/>
              <a:t>Vanilla</a:t>
            </a:r>
            <a:r>
              <a:rPr lang="es-ES" sz="1400" i="1" dirty="0"/>
              <a:t> </a:t>
            </a:r>
            <a:r>
              <a:rPr lang="es-ES" sz="1400" i="1" dirty="0" err="1"/>
              <a:t>wrightii</a:t>
            </a:r>
            <a:endParaRPr lang="es-ES" sz="1400" i="1" dirty="0"/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5791200" y="5943600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400" i="1" dirty="0" err="1"/>
              <a:t>Marcgravia</a:t>
            </a:r>
            <a:r>
              <a:rPr lang="es-ES" sz="1400" i="1" dirty="0"/>
              <a:t> </a:t>
            </a:r>
            <a:r>
              <a:rPr lang="es-ES" sz="1400" i="1" dirty="0" err="1"/>
              <a:t>evenia</a:t>
            </a:r>
            <a:endParaRPr lang="es-ES" sz="1400" i="1" dirty="0"/>
          </a:p>
        </p:txBody>
      </p:sp>
    </p:spTree>
    <p:extLst>
      <p:ext uri="{BB962C8B-B14F-4D97-AF65-F5344CB8AC3E}">
        <p14:creationId xmlns:p14="http://schemas.microsoft.com/office/powerpoint/2010/main" val="43971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Influencia de la luz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23528" y="3212976"/>
            <a:ext cx="8424936" cy="3645024"/>
          </a:xfrm>
        </p:spPr>
        <p:txBody>
          <a:bodyPr>
            <a:normAutofit/>
          </a:bodyPr>
          <a:lstStyle/>
          <a:p>
            <a:r>
              <a:rPr lang="es-ES" sz="2400" b="1" i="1" dirty="0" smtClean="0">
                <a:latin typeface="Times New Roman" pitchFamily="18" charset="0"/>
                <a:cs typeface="Times New Roman" pitchFamily="18" charset="0"/>
              </a:rPr>
              <a:t>Mares tropicales la luz penetra más profundamente que en las altas latitudes por el ángulo de incidencia de los rayos solares.</a:t>
            </a:r>
          </a:p>
          <a:p>
            <a:pPr marL="0" indent="0">
              <a:buNone/>
            </a:pPr>
            <a:r>
              <a:rPr lang="es-ES" sz="2400" b="1" i="1" dirty="0" smtClean="0">
                <a:latin typeface="Times New Roman" pitchFamily="18" charset="0"/>
                <a:cs typeface="Times New Roman" pitchFamily="18" charset="0"/>
              </a:rPr>
              <a:t>La luz impone limitaciones en el medio acuático:</a:t>
            </a:r>
          </a:p>
          <a:p>
            <a:r>
              <a:rPr lang="es-ES" sz="2400" b="1" i="1" dirty="0" smtClean="0">
                <a:latin typeface="Times New Roman" pitchFamily="18" charset="0"/>
                <a:cs typeface="Times New Roman" pitchFamily="18" charset="0"/>
              </a:rPr>
              <a:t>La zona superior iluminada hasta 50 m y hasta 100 o 200 m débilmente iluminada  </a:t>
            </a:r>
          </a:p>
          <a:p>
            <a:r>
              <a:rPr lang="es-ES" sz="2400" b="1" i="1" dirty="0" smtClean="0">
                <a:latin typeface="Times New Roman" pitchFamily="18" charset="0"/>
                <a:cs typeface="Times New Roman" pitchFamily="18" charset="0"/>
              </a:rPr>
              <a:t>El 99% de la masa oceánica posee oscuridad total</a:t>
            </a:r>
            <a:endParaRPr lang="es-E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" y="1484784"/>
            <a:ext cx="912492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8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dirty="0" smtClean="0"/>
              <a:t>Zonas en el mdio acuáticosegún condiciones de iluminación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700808"/>
            <a:ext cx="6912768" cy="4392488"/>
          </a:xfrm>
        </p:spPr>
      </p:pic>
    </p:spTree>
    <p:extLst>
      <p:ext uri="{BB962C8B-B14F-4D97-AF65-F5344CB8AC3E}">
        <p14:creationId xmlns:p14="http://schemas.microsoft.com/office/powerpoint/2010/main" val="117435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Distribución de la vida en el océano en función de la luz y la temperatura</a:t>
            </a:r>
            <a:endParaRPr lang="es-ES" sz="3600" dirty="0"/>
          </a:p>
        </p:txBody>
      </p:sp>
      <p:pic>
        <p:nvPicPr>
          <p:cNvPr id="5122" name="Picture 2" descr="D:\YOLA\GF 3\PW\nuevos internet\600px-Oceanic_divisions_es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136904" cy="53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Arial" pitchFamily="34" charset="0"/>
                <a:cs typeface="Arial" pitchFamily="34" charset="0"/>
              </a:rPr>
              <a:t>Colectivo de autores: Geografía Física. Volumen II. Editorial Universitaria Félix Varela. La Habana.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2018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Ferrari J. Yolanda Sosa y Caridad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Masot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  Biogeografía. Editorial Pueblo y Educación. La Habana. 1988.</a:t>
            </a: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Berazaín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Rosalina.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Diversidad de las Comunidades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Vegetales de Cuba.</a:t>
            </a:r>
            <a:r>
              <a:rPr lang="es-E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Jardín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Botánico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Nacional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La Habana.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Presentación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electrónica.</a:t>
            </a:r>
          </a:p>
          <a:p>
            <a:pPr algn="just"/>
            <a:r>
              <a:rPr lang="es-ES" sz="2400" smtClean="0"/>
              <a:t>Factores </a:t>
            </a:r>
            <a:r>
              <a:rPr lang="es-ES" sz="2400" dirty="0"/>
              <a:t>y formas de expansión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s-ES" sz="2400" dirty="0"/>
              <a:t>www.biogeografia.net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20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0"/>
            <a:ext cx="9144000" cy="36449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38243" name="Picture 3" descr="AG00434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50" y="809625"/>
            <a:ext cx="1187450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244" name="Group 4"/>
          <p:cNvGrpSpPr>
            <a:grpSpLocks/>
          </p:cNvGrpSpPr>
          <p:nvPr/>
        </p:nvGrpSpPr>
        <p:grpSpPr bwMode="auto">
          <a:xfrm>
            <a:off x="6229350" y="6162675"/>
            <a:ext cx="1366838" cy="776288"/>
            <a:chOff x="3924" y="3882"/>
            <a:chExt cx="861" cy="489"/>
          </a:xfrm>
        </p:grpSpPr>
        <p:sp>
          <p:nvSpPr>
            <p:cNvPr id="138245" name="Freeform 5"/>
            <p:cNvSpPr>
              <a:spLocks/>
            </p:cNvSpPr>
            <p:nvPr/>
          </p:nvSpPr>
          <p:spPr bwMode="auto">
            <a:xfrm>
              <a:off x="4182" y="3882"/>
              <a:ext cx="315" cy="397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6" name="Freeform 6"/>
            <p:cNvSpPr>
              <a:spLocks/>
            </p:cNvSpPr>
            <p:nvPr/>
          </p:nvSpPr>
          <p:spPr bwMode="auto">
            <a:xfrm flipH="1">
              <a:off x="4105" y="3974"/>
              <a:ext cx="211" cy="305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7" name="Freeform 7"/>
            <p:cNvSpPr>
              <a:spLocks/>
            </p:cNvSpPr>
            <p:nvPr/>
          </p:nvSpPr>
          <p:spPr bwMode="auto">
            <a:xfrm>
              <a:off x="4286" y="4110"/>
              <a:ext cx="315" cy="138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8" name="Freeform 8"/>
            <p:cNvSpPr>
              <a:spLocks/>
            </p:cNvSpPr>
            <p:nvPr/>
          </p:nvSpPr>
          <p:spPr bwMode="auto">
            <a:xfrm>
              <a:off x="4366" y="3974"/>
              <a:ext cx="315" cy="397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49" name="Freeform 9"/>
            <p:cNvSpPr>
              <a:spLocks/>
            </p:cNvSpPr>
            <p:nvPr/>
          </p:nvSpPr>
          <p:spPr bwMode="auto">
            <a:xfrm flipH="1">
              <a:off x="4289" y="4066"/>
              <a:ext cx="211" cy="305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50" name="Freeform 10"/>
            <p:cNvSpPr>
              <a:spLocks/>
            </p:cNvSpPr>
            <p:nvPr/>
          </p:nvSpPr>
          <p:spPr bwMode="auto">
            <a:xfrm>
              <a:off x="4470" y="4202"/>
              <a:ext cx="315" cy="138"/>
            </a:xfrm>
            <a:custGeom>
              <a:avLst/>
              <a:gdLst>
                <a:gd name="T0" fmla="*/ 138 w 315"/>
                <a:gd name="T1" fmla="*/ 363 h 397"/>
                <a:gd name="T2" fmla="*/ 75 w 315"/>
                <a:gd name="T3" fmla="*/ 188 h 397"/>
                <a:gd name="T4" fmla="*/ 88 w 315"/>
                <a:gd name="T5" fmla="*/ 37 h 397"/>
                <a:gd name="T6" fmla="*/ 113 w 315"/>
                <a:gd name="T7" fmla="*/ 75 h 397"/>
                <a:gd name="T8" fmla="*/ 138 w 315"/>
                <a:gd name="T9" fmla="*/ 313 h 397"/>
                <a:gd name="T10" fmla="*/ 213 w 315"/>
                <a:gd name="T11" fmla="*/ 0 h 397"/>
                <a:gd name="T12" fmla="*/ 201 w 315"/>
                <a:gd name="T13" fmla="*/ 112 h 397"/>
                <a:gd name="T14" fmla="*/ 138 w 315"/>
                <a:gd name="T15" fmla="*/ 325 h 397"/>
                <a:gd name="T16" fmla="*/ 113 w 315"/>
                <a:gd name="T17" fmla="*/ 200 h 397"/>
                <a:gd name="T18" fmla="*/ 0 w 315"/>
                <a:gd name="T19" fmla="*/ 163 h 397"/>
                <a:gd name="T20" fmla="*/ 13 w 315"/>
                <a:gd name="T21" fmla="*/ 200 h 397"/>
                <a:gd name="T22" fmla="*/ 50 w 315"/>
                <a:gd name="T23" fmla="*/ 213 h 397"/>
                <a:gd name="T24" fmla="*/ 125 w 315"/>
                <a:gd name="T25" fmla="*/ 250 h 397"/>
                <a:gd name="T26" fmla="*/ 188 w 315"/>
                <a:gd name="T27" fmla="*/ 175 h 397"/>
                <a:gd name="T28" fmla="*/ 263 w 315"/>
                <a:gd name="T29" fmla="*/ 150 h 397"/>
                <a:gd name="T30" fmla="*/ 301 w 315"/>
                <a:gd name="T31" fmla="*/ 125 h 397"/>
                <a:gd name="T32" fmla="*/ 313 w 315"/>
                <a:gd name="T33" fmla="*/ 163 h 397"/>
                <a:gd name="T34" fmla="*/ 176 w 315"/>
                <a:gd name="T35" fmla="*/ 238 h 397"/>
                <a:gd name="T36" fmla="*/ 151 w 315"/>
                <a:gd name="T37" fmla="*/ 2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5" h="397">
                  <a:moveTo>
                    <a:pt x="138" y="363"/>
                  </a:moveTo>
                  <a:cubicBezTo>
                    <a:pt x="120" y="292"/>
                    <a:pt x="115" y="247"/>
                    <a:pt x="75" y="188"/>
                  </a:cubicBezTo>
                  <a:cubicBezTo>
                    <a:pt x="79" y="138"/>
                    <a:pt x="72" y="85"/>
                    <a:pt x="88" y="37"/>
                  </a:cubicBezTo>
                  <a:cubicBezTo>
                    <a:pt x="93" y="23"/>
                    <a:pt x="111" y="60"/>
                    <a:pt x="113" y="75"/>
                  </a:cubicBezTo>
                  <a:cubicBezTo>
                    <a:pt x="163" y="397"/>
                    <a:pt x="96" y="190"/>
                    <a:pt x="138" y="313"/>
                  </a:cubicBezTo>
                  <a:cubicBezTo>
                    <a:pt x="147" y="199"/>
                    <a:pt x="149" y="95"/>
                    <a:pt x="213" y="0"/>
                  </a:cubicBezTo>
                  <a:cubicBezTo>
                    <a:pt x="235" y="62"/>
                    <a:pt x="230" y="25"/>
                    <a:pt x="201" y="112"/>
                  </a:cubicBezTo>
                  <a:cubicBezTo>
                    <a:pt x="177" y="183"/>
                    <a:pt x="153" y="252"/>
                    <a:pt x="138" y="325"/>
                  </a:cubicBezTo>
                  <a:cubicBezTo>
                    <a:pt x="138" y="324"/>
                    <a:pt x="125" y="212"/>
                    <a:pt x="113" y="200"/>
                  </a:cubicBezTo>
                  <a:cubicBezTo>
                    <a:pt x="105" y="192"/>
                    <a:pt x="16" y="168"/>
                    <a:pt x="0" y="163"/>
                  </a:cubicBezTo>
                  <a:cubicBezTo>
                    <a:pt x="4" y="175"/>
                    <a:pt x="4" y="191"/>
                    <a:pt x="13" y="200"/>
                  </a:cubicBezTo>
                  <a:cubicBezTo>
                    <a:pt x="22" y="209"/>
                    <a:pt x="38" y="207"/>
                    <a:pt x="50" y="213"/>
                  </a:cubicBezTo>
                  <a:cubicBezTo>
                    <a:pt x="139" y="258"/>
                    <a:pt x="39" y="222"/>
                    <a:pt x="125" y="250"/>
                  </a:cubicBezTo>
                  <a:cubicBezTo>
                    <a:pt x="159" y="349"/>
                    <a:pt x="146" y="208"/>
                    <a:pt x="188" y="175"/>
                  </a:cubicBezTo>
                  <a:cubicBezTo>
                    <a:pt x="209" y="159"/>
                    <a:pt x="239" y="162"/>
                    <a:pt x="263" y="150"/>
                  </a:cubicBezTo>
                  <a:cubicBezTo>
                    <a:pt x="277" y="143"/>
                    <a:pt x="288" y="133"/>
                    <a:pt x="301" y="125"/>
                  </a:cubicBezTo>
                  <a:cubicBezTo>
                    <a:pt x="305" y="138"/>
                    <a:pt x="315" y="150"/>
                    <a:pt x="313" y="163"/>
                  </a:cubicBezTo>
                  <a:cubicBezTo>
                    <a:pt x="303" y="224"/>
                    <a:pt x="216" y="214"/>
                    <a:pt x="176" y="238"/>
                  </a:cubicBezTo>
                  <a:cubicBezTo>
                    <a:pt x="166" y="244"/>
                    <a:pt x="159" y="255"/>
                    <a:pt x="151" y="263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8251" name="Group 11"/>
            <p:cNvGrpSpPr>
              <a:grpSpLocks/>
            </p:cNvGrpSpPr>
            <p:nvPr/>
          </p:nvGrpSpPr>
          <p:grpSpPr bwMode="auto">
            <a:xfrm flipH="1">
              <a:off x="3924" y="4020"/>
              <a:ext cx="544" cy="351"/>
              <a:chOff x="4241" y="4018"/>
              <a:chExt cx="680" cy="489"/>
            </a:xfrm>
          </p:grpSpPr>
          <p:sp>
            <p:nvSpPr>
              <p:cNvPr id="138252" name="Freeform 12"/>
              <p:cNvSpPr>
                <a:spLocks/>
              </p:cNvSpPr>
              <p:nvPr/>
            </p:nvSpPr>
            <p:spPr bwMode="auto">
              <a:xfrm>
                <a:off x="4318" y="4018"/>
                <a:ext cx="315" cy="397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3" name="Freeform 13"/>
              <p:cNvSpPr>
                <a:spLocks/>
              </p:cNvSpPr>
              <p:nvPr/>
            </p:nvSpPr>
            <p:spPr bwMode="auto">
              <a:xfrm flipH="1">
                <a:off x="4241" y="4110"/>
                <a:ext cx="211" cy="305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4" name="Freeform 14"/>
              <p:cNvSpPr>
                <a:spLocks/>
              </p:cNvSpPr>
              <p:nvPr/>
            </p:nvSpPr>
            <p:spPr bwMode="auto">
              <a:xfrm>
                <a:off x="4422" y="4246"/>
                <a:ext cx="315" cy="138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5" name="Freeform 15"/>
              <p:cNvSpPr>
                <a:spLocks/>
              </p:cNvSpPr>
              <p:nvPr/>
            </p:nvSpPr>
            <p:spPr bwMode="auto">
              <a:xfrm>
                <a:off x="4502" y="4110"/>
                <a:ext cx="315" cy="397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6" name="Freeform 16"/>
              <p:cNvSpPr>
                <a:spLocks/>
              </p:cNvSpPr>
              <p:nvPr/>
            </p:nvSpPr>
            <p:spPr bwMode="auto">
              <a:xfrm flipH="1">
                <a:off x="4425" y="4202"/>
                <a:ext cx="211" cy="305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7" name="Freeform 17"/>
              <p:cNvSpPr>
                <a:spLocks/>
              </p:cNvSpPr>
              <p:nvPr/>
            </p:nvSpPr>
            <p:spPr bwMode="auto">
              <a:xfrm>
                <a:off x="4606" y="4338"/>
                <a:ext cx="315" cy="138"/>
              </a:xfrm>
              <a:custGeom>
                <a:avLst/>
                <a:gdLst>
                  <a:gd name="T0" fmla="*/ 138 w 315"/>
                  <a:gd name="T1" fmla="*/ 363 h 397"/>
                  <a:gd name="T2" fmla="*/ 75 w 315"/>
                  <a:gd name="T3" fmla="*/ 188 h 397"/>
                  <a:gd name="T4" fmla="*/ 88 w 315"/>
                  <a:gd name="T5" fmla="*/ 37 h 397"/>
                  <a:gd name="T6" fmla="*/ 113 w 315"/>
                  <a:gd name="T7" fmla="*/ 75 h 397"/>
                  <a:gd name="T8" fmla="*/ 138 w 315"/>
                  <a:gd name="T9" fmla="*/ 313 h 397"/>
                  <a:gd name="T10" fmla="*/ 213 w 315"/>
                  <a:gd name="T11" fmla="*/ 0 h 397"/>
                  <a:gd name="T12" fmla="*/ 201 w 315"/>
                  <a:gd name="T13" fmla="*/ 112 h 397"/>
                  <a:gd name="T14" fmla="*/ 138 w 315"/>
                  <a:gd name="T15" fmla="*/ 325 h 397"/>
                  <a:gd name="T16" fmla="*/ 113 w 315"/>
                  <a:gd name="T17" fmla="*/ 200 h 397"/>
                  <a:gd name="T18" fmla="*/ 0 w 315"/>
                  <a:gd name="T19" fmla="*/ 163 h 397"/>
                  <a:gd name="T20" fmla="*/ 13 w 315"/>
                  <a:gd name="T21" fmla="*/ 200 h 397"/>
                  <a:gd name="T22" fmla="*/ 50 w 315"/>
                  <a:gd name="T23" fmla="*/ 213 h 397"/>
                  <a:gd name="T24" fmla="*/ 125 w 315"/>
                  <a:gd name="T25" fmla="*/ 250 h 397"/>
                  <a:gd name="T26" fmla="*/ 188 w 315"/>
                  <a:gd name="T27" fmla="*/ 175 h 397"/>
                  <a:gd name="T28" fmla="*/ 263 w 315"/>
                  <a:gd name="T29" fmla="*/ 150 h 397"/>
                  <a:gd name="T30" fmla="*/ 301 w 315"/>
                  <a:gd name="T31" fmla="*/ 125 h 397"/>
                  <a:gd name="T32" fmla="*/ 313 w 315"/>
                  <a:gd name="T33" fmla="*/ 163 h 397"/>
                  <a:gd name="T34" fmla="*/ 176 w 315"/>
                  <a:gd name="T35" fmla="*/ 238 h 397"/>
                  <a:gd name="T36" fmla="*/ 151 w 315"/>
                  <a:gd name="T37" fmla="*/ 2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97">
                    <a:moveTo>
                      <a:pt x="138" y="363"/>
                    </a:moveTo>
                    <a:cubicBezTo>
                      <a:pt x="120" y="292"/>
                      <a:pt x="115" y="247"/>
                      <a:pt x="75" y="188"/>
                    </a:cubicBezTo>
                    <a:cubicBezTo>
                      <a:pt x="79" y="138"/>
                      <a:pt x="72" y="85"/>
                      <a:pt x="88" y="37"/>
                    </a:cubicBezTo>
                    <a:cubicBezTo>
                      <a:pt x="93" y="23"/>
                      <a:pt x="111" y="60"/>
                      <a:pt x="113" y="75"/>
                    </a:cubicBezTo>
                    <a:cubicBezTo>
                      <a:pt x="163" y="397"/>
                      <a:pt x="96" y="190"/>
                      <a:pt x="138" y="313"/>
                    </a:cubicBezTo>
                    <a:cubicBezTo>
                      <a:pt x="147" y="199"/>
                      <a:pt x="149" y="95"/>
                      <a:pt x="213" y="0"/>
                    </a:cubicBezTo>
                    <a:cubicBezTo>
                      <a:pt x="235" y="62"/>
                      <a:pt x="230" y="25"/>
                      <a:pt x="201" y="112"/>
                    </a:cubicBezTo>
                    <a:cubicBezTo>
                      <a:pt x="177" y="183"/>
                      <a:pt x="153" y="252"/>
                      <a:pt x="138" y="325"/>
                    </a:cubicBezTo>
                    <a:cubicBezTo>
                      <a:pt x="138" y="324"/>
                      <a:pt x="125" y="212"/>
                      <a:pt x="113" y="200"/>
                    </a:cubicBezTo>
                    <a:cubicBezTo>
                      <a:pt x="105" y="192"/>
                      <a:pt x="16" y="168"/>
                      <a:pt x="0" y="163"/>
                    </a:cubicBezTo>
                    <a:cubicBezTo>
                      <a:pt x="4" y="175"/>
                      <a:pt x="4" y="191"/>
                      <a:pt x="13" y="200"/>
                    </a:cubicBezTo>
                    <a:cubicBezTo>
                      <a:pt x="22" y="209"/>
                      <a:pt x="38" y="207"/>
                      <a:pt x="50" y="213"/>
                    </a:cubicBezTo>
                    <a:cubicBezTo>
                      <a:pt x="139" y="258"/>
                      <a:pt x="39" y="222"/>
                      <a:pt x="125" y="250"/>
                    </a:cubicBezTo>
                    <a:cubicBezTo>
                      <a:pt x="159" y="349"/>
                      <a:pt x="146" y="208"/>
                      <a:pt x="188" y="175"/>
                    </a:cubicBezTo>
                    <a:cubicBezTo>
                      <a:pt x="209" y="159"/>
                      <a:pt x="239" y="162"/>
                      <a:pt x="263" y="150"/>
                    </a:cubicBezTo>
                    <a:cubicBezTo>
                      <a:pt x="277" y="143"/>
                      <a:pt x="288" y="133"/>
                      <a:pt x="301" y="125"/>
                    </a:cubicBezTo>
                    <a:cubicBezTo>
                      <a:pt x="305" y="138"/>
                      <a:pt x="315" y="150"/>
                      <a:pt x="313" y="163"/>
                    </a:cubicBezTo>
                    <a:cubicBezTo>
                      <a:pt x="303" y="224"/>
                      <a:pt x="216" y="214"/>
                      <a:pt x="176" y="238"/>
                    </a:cubicBezTo>
                    <a:cubicBezTo>
                      <a:pt x="166" y="244"/>
                      <a:pt x="159" y="255"/>
                      <a:pt x="151" y="263"/>
                    </a:cubicBezTo>
                  </a:path>
                </a:pathLst>
              </a:custGeom>
              <a:solidFill>
                <a:srgbClr val="009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pic>
        <p:nvPicPr>
          <p:cNvPr id="138258" name="Picture 18" descr="jicote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013325"/>
            <a:ext cx="113982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59" name="Picture 19" descr="AN01252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013325"/>
            <a:ext cx="4953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60" name="Picture 20" descr="AN02525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188" y="5902325"/>
            <a:ext cx="468312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61" name="Freeform 21"/>
          <p:cNvSpPr>
            <a:spLocks/>
          </p:cNvSpPr>
          <p:nvPr/>
        </p:nvSpPr>
        <p:spPr bwMode="auto">
          <a:xfrm>
            <a:off x="5435600" y="2559050"/>
            <a:ext cx="2808288" cy="869950"/>
          </a:xfrm>
          <a:custGeom>
            <a:avLst/>
            <a:gdLst>
              <a:gd name="T0" fmla="*/ 0 w 1769"/>
              <a:gd name="T1" fmla="*/ 548 h 548"/>
              <a:gd name="T2" fmla="*/ 1134 w 1769"/>
              <a:gd name="T3" fmla="*/ 548 h 548"/>
              <a:gd name="T4" fmla="*/ 1769 w 1769"/>
              <a:gd name="T5" fmla="*/ 4 h 548"/>
              <a:gd name="T6" fmla="*/ 1361 w 1769"/>
              <a:gd name="T7" fmla="*/ 140 h 548"/>
              <a:gd name="T8" fmla="*/ 1316 w 1769"/>
              <a:gd name="T9" fmla="*/ 185 h 548"/>
              <a:gd name="T10" fmla="*/ 1297 w 1769"/>
              <a:gd name="T11" fmla="*/ 154 h 548"/>
              <a:gd name="T12" fmla="*/ 1259 w 1769"/>
              <a:gd name="T13" fmla="*/ 78 h 548"/>
              <a:gd name="T14" fmla="*/ 1247 w 1769"/>
              <a:gd name="T15" fmla="*/ 28 h 548"/>
              <a:gd name="T16" fmla="*/ 1209 w 1769"/>
              <a:gd name="T17" fmla="*/ 16 h 548"/>
              <a:gd name="T18" fmla="*/ 1071 w 1769"/>
              <a:gd name="T19" fmla="*/ 3 h 548"/>
              <a:gd name="T20" fmla="*/ 934 w 1769"/>
              <a:gd name="T21" fmla="*/ 16 h 548"/>
              <a:gd name="T22" fmla="*/ 909 w 1769"/>
              <a:gd name="T23" fmla="*/ 91 h 548"/>
              <a:gd name="T24" fmla="*/ 833 w 1769"/>
              <a:gd name="T25" fmla="*/ 204 h 548"/>
              <a:gd name="T26" fmla="*/ 808 w 1769"/>
              <a:gd name="T27" fmla="*/ 241 h 548"/>
              <a:gd name="T28" fmla="*/ 721 w 1769"/>
              <a:gd name="T29" fmla="*/ 216 h 548"/>
              <a:gd name="T30" fmla="*/ 595 w 1769"/>
              <a:gd name="T31" fmla="*/ 78 h 548"/>
              <a:gd name="T32" fmla="*/ 520 w 1769"/>
              <a:gd name="T33" fmla="*/ 16 h 548"/>
              <a:gd name="T34" fmla="*/ 508 w 1769"/>
              <a:gd name="T35" fmla="*/ 53 h 548"/>
              <a:gd name="T36" fmla="*/ 470 w 1769"/>
              <a:gd name="T37" fmla="*/ 78 h 548"/>
              <a:gd name="T38" fmla="*/ 320 w 1769"/>
              <a:gd name="T39" fmla="*/ 191 h 548"/>
              <a:gd name="T40" fmla="*/ 207 w 1769"/>
              <a:gd name="T41" fmla="*/ 279 h 548"/>
              <a:gd name="T42" fmla="*/ 132 w 1769"/>
              <a:gd name="T43" fmla="*/ 429 h 548"/>
              <a:gd name="T44" fmla="*/ 19 w 1769"/>
              <a:gd name="T45" fmla="*/ 504 h 548"/>
              <a:gd name="T46" fmla="*/ 0 w 1769"/>
              <a:gd name="T47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69" h="548">
                <a:moveTo>
                  <a:pt x="0" y="548"/>
                </a:moveTo>
                <a:lnTo>
                  <a:pt x="1134" y="548"/>
                </a:lnTo>
                <a:lnTo>
                  <a:pt x="1769" y="4"/>
                </a:lnTo>
                <a:lnTo>
                  <a:pt x="1361" y="140"/>
                </a:lnTo>
                <a:cubicBezTo>
                  <a:pt x="1346" y="155"/>
                  <a:pt x="1337" y="180"/>
                  <a:pt x="1316" y="185"/>
                </a:cubicBezTo>
                <a:cubicBezTo>
                  <a:pt x="1304" y="188"/>
                  <a:pt x="1302" y="165"/>
                  <a:pt x="1297" y="154"/>
                </a:cubicBezTo>
                <a:cubicBezTo>
                  <a:pt x="1258" y="69"/>
                  <a:pt x="1316" y="164"/>
                  <a:pt x="1259" y="78"/>
                </a:cubicBezTo>
                <a:cubicBezTo>
                  <a:pt x="1255" y="61"/>
                  <a:pt x="1258" y="41"/>
                  <a:pt x="1247" y="28"/>
                </a:cubicBezTo>
                <a:cubicBezTo>
                  <a:pt x="1239" y="18"/>
                  <a:pt x="1222" y="18"/>
                  <a:pt x="1209" y="16"/>
                </a:cubicBezTo>
                <a:cubicBezTo>
                  <a:pt x="1163" y="10"/>
                  <a:pt x="1117" y="7"/>
                  <a:pt x="1071" y="3"/>
                </a:cubicBezTo>
                <a:cubicBezTo>
                  <a:pt x="1025" y="7"/>
                  <a:pt x="978" y="1"/>
                  <a:pt x="934" y="16"/>
                </a:cubicBezTo>
                <a:cubicBezTo>
                  <a:pt x="932" y="17"/>
                  <a:pt x="909" y="90"/>
                  <a:pt x="909" y="91"/>
                </a:cubicBezTo>
                <a:cubicBezTo>
                  <a:pt x="887" y="131"/>
                  <a:pt x="858" y="166"/>
                  <a:pt x="833" y="204"/>
                </a:cubicBezTo>
                <a:cubicBezTo>
                  <a:pt x="825" y="216"/>
                  <a:pt x="808" y="241"/>
                  <a:pt x="808" y="241"/>
                </a:cubicBezTo>
                <a:cubicBezTo>
                  <a:pt x="805" y="240"/>
                  <a:pt x="729" y="224"/>
                  <a:pt x="721" y="216"/>
                </a:cubicBezTo>
                <a:cubicBezTo>
                  <a:pt x="652" y="147"/>
                  <a:pt x="683" y="136"/>
                  <a:pt x="595" y="78"/>
                </a:cubicBezTo>
                <a:cubicBezTo>
                  <a:pt x="590" y="71"/>
                  <a:pt x="552" y="0"/>
                  <a:pt x="520" y="16"/>
                </a:cubicBezTo>
                <a:cubicBezTo>
                  <a:pt x="508" y="22"/>
                  <a:pt x="516" y="43"/>
                  <a:pt x="508" y="53"/>
                </a:cubicBezTo>
                <a:cubicBezTo>
                  <a:pt x="498" y="65"/>
                  <a:pt x="482" y="68"/>
                  <a:pt x="470" y="78"/>
                </a:cubicBezTo>
                <a:cubicBezTo>
                  <a:pt x="422" y="119"/>
                  <a:pt x="381" y="172"/>
                  <a:pt x="320" y="191"/>
                </a:cubicBezTo>
                <a:cubicBezTo>
                  <a:pt x="230" y="251"/>
                  <a:pt x="266" y="220"/>
                  <a:pt x="207" y="279"/>
                </a:cubicBezTo>
                <a:cubicBezTo>
                  <a:pt x="197" y="311"/>
                  <a:pt x="157" y="408"/>
                  <a:pt x="132" y="429"/>
                </a:cubicBezTo>
                <a:cubicBezTo>
                  <a:pt x="98" y="458"/>
                  <a:pt x="57" y="467"/>
                  <a:pt x="19" y="504"/>
                </a:cubicBezTo>
                <a:cubicBezTo>
                  <a:pt x="6" y="545"/>
                  <a:pt x="17" y="533"/>
                  <a:pt x="0" y="548"/>
                </a:cubicBezTo>
                <a:close/>
              </a:path>
            </a:pathLst>
          </a:custGeom>
          <a:gradFill rotWithShape="1">
            <a:gsLst>
              <a:gs pos="0">
                <a:srgbClr val="C8CFD6"/>
              </a:gs>
              <a:gs pos="100000">
                <a:srgbClr val="99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429000"/>
            <a:ext cx="9144000" cy="1512888"/>
          </a:xfrm>
          <a:prstGeom prst="rect">
            <a:avLst/>
          </a:prstGeom>
          <a:gradFill rotWithShape="1">
            <a:gsLst>
              <a:gs pos="0">
                <a:srgbClr val="11DCF1"/>
              </a:gs>
              <a:gs pos="100000">
                <a:srgbClr val="A4F0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263" name="Rectangle 23"/>
          <p:cNvSpPr>
            <a:spLocks noChangeArrowheads="1"/>
          </p:cNvSpPr>
          <p:nvPr/>
        </p:nvSpPr>
        <p:spPr bwMode="auto">
          <a:xfrm>
            <a:off x="4140200" y="4941888"/>
            <a:ext cx="5076825" cy="1916112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>
                  <a:alpha val="76750"/>
                </a:srgbClr>
              </a:gs>
              <a:gs pos="75000">
                <a:srgbClr val="0087E6">
                  <a:alpha val="30251"/>
                </a:srgbClr>
              </a:gs>
              <a:gs pos="100000">
                <a:srgbClr val="005CBF">
                  <a:alpha val="7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264" name="Freeform 24" descr="Papel carta"/>
          <p:cNvSpPr>
            <a:spLocks/>
          </p:cNvSpPr>
          <p:nvPr/>
        </p:nvSpPr>
        <p:spPr bwMode="auto">
          <a:xfrm>
            <a:off x="-36513" y="4941888"/>
            <a:ext cx="4832351" cy="1916112"/>
          </a:xfrm>
          <a:custGeom>
            <a:avLst/>
            <a:gdLst>
              <a:gd name="T0" fmla="*/ 0 w 3044"/>
              <a:gd name="T1" fmla="*/ 0 h 1245"/>
              <a:gd name="T2" fmla="*/ 3039 w 3044"/>
              <a:gd name="T3" fmla="*/ 0 h 1245"/>
              <a:gd name="T4" fmla="*/ 3028 w 3044"/>
              <a:gd name="T5" fmla="*/ 243 h 1245"/>
              <a:gd name="T6" fmla="*/ 2966 w 3044"/>
              <a:gd name="T7" fmla="*/ 356 h 1245"/>
              <a:gd name="T8" fmla="*/ 2765 w 3044"/>
              <a:gd name="T9" fmla="*/ 593 h 1245"/>
              <a:gd name="T10" fmla="*/ 2740 w 3044"/>
              <a:gd name="T11" fmla="*/ 644 h 1245"/>
              <a:gd name="T12" fmla="*/ 2790 w 3044"/>
              <a:gd name="T13" fmla="*/ 932 h 1245"/>
              <a:gd name="T14" fmla="*/ 2865 w 3044"/>
              <a:gd name="T15" fmla="*/ 982 h 1245"/>
              <a:gd name="T16" fmla="*/ 2928 w 3044"/>
              <a:gd name="T17" fmla="*/ 1082 h 1245"/>
              <a:gd name="T18" fmla="*/ 2941 w 3044"/>
              <a:gd name="T19" fmla="*/ 1245 h 1245"/>
              <a:gd name="T20" fmla="*/ 0 w 3044"/>
              <a:gd name="T21" fmla="*/ 1224 h 1245"/>
              <a:gd name="T22" fmla="*/ 0 w 3044"/>
              <a:gd name="T23" fmla="*/ 0 h 1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44" h="1245">
                <a:moveTo>
                  <a:pt x="0" y="0"/>
                </a:moveTo>
                <a:lnTo>
                  <a:pt x="3039" y="0"/>
                </a:lnTo>
                <a:cubicBezTo>
                  <a:pt x="3043" y="101"/>
                  <a:pt x="3044" y="95"/>
                  <a:pt x="3028" y="243"/>
                </a:cubicBezTo>
                <a:cubicBezTo>
                  <a:pt x="3022" y="298"/>
                  <a:pt x="2987" y="295"/>
                  <a:pt x="2966" y="356"/>
                </a:cubicBezTo>
                <a:cubicBezTo>
                  <a:pt x="2931" y="457"/>
                  <a:pt x="2846" y="528"/>
                  <a:pt x="2765" y="593"/>
                </a:cubicBezTo>
                <a:cubicBezTo>
                  <a:pt x="2757" y="610"/>
                  <a:pt x="2741" y="625"/>
                  <a:pt x="2740" y="644"/>
                </a:cubicBezTo>
                <a:cubicBezTo>
                  <a:pt x="2734" y="736"/>
                  <a:pt x="2761" y="845"/>
                  <a:pt x="2790" y="932"/>
                </a:cubicBezTo>
                <a:cubicBezTo>
                  <a:pt x="2799" y="961"/>
                  <a:pt x="2865" y="982"/>
                  <a:pt x="2865" y="982"/>
                </a:cubicBezTo>
                <a:cubicBezTo>
                  <a:pt x="2890" y="1020"/>
                  <a:pt x="2914" y="1039"/>
                  <a:pt x="2928" y="1082"/>
                </a:cubicBezTo>
                <a:cubicBezTo>
                  <a:pt x="2932" y="1136"/>
                  <a:pt x="2941" y="1245"/>
                  <a:pt x="2941" y="1245"/>
                </a:cubicBezTo>
                <a:lnTo>
                  <a:pt x="0" y="122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38265" name="Picture 25" descr="RAICES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32325"/>
            <a:ext cx="2592387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66" name="Freeform 26"/>
          <p:cNvSpPr>
            <a:spLocks/>
          </p:cNvSpPr>
          <p:nvPr/>
        </p:nvSpPr>
        <p:spPr bwMode="auto">
          <a:xfrm>
            <a:off x="-100013" y="4006850"/>
            <a:ext cx="4864101" cy="1150938"/>
          </a:xfrm>
          <a:custGeom>
            <a:avLst/>
            <a:gdLst>
              <a:gd name="T0" fmla="*/ 0 w 2653"/>
              <a:gd name="T1" fmla="*/ 288 h 388"/>
              <a:gd name="T2" fmla="*/ 37 w 2653"/>
              <a:gd name="T3" fmla="*/ 113 h 388"/>
              <a:gd name="T4" fmla="*/ 75 w 2653"/>
              <a:gd name="T5" fmla="*/ 88 h 388"/>
              <a:gd name="T6" fmla="*/ 601 w 2653"/>
              <a:gd name="T7" fmla="*/ 100 h 388"/>
              <a:gd name="T8" fmla="*/ 776 w 2653"/>
              <a:gd name="T9" fmla="*/ 50 h 388"/>
              <a:gd name="T10" fmla="*/ 901 w 2653"/>
              <a:gd name="T11" fmla="*/ 63 h 388"/>
              <a:gd name="T12" fmla="*/ 1039 w 2653"/>
              <a:gd name="T13" fmla="*/ 88 h 388"/>
              <a:gd name="T14" fmla="*/ 1377 w 2653"/>
              <a:gd name="T15" fmla="*/ 38 h 388"/>
              <a:gd name="T16" fmla="*/ 1440 w 2653"/>
              <a:gd name="T17" fmla="*/ 25 h 388"/>
              <a:gd name="T18" fmla="*/ 1515 w 2653"/>
              <a:gd name="T19" fmla="*/ 0 h 388"/>
              <a:gd name="T20" fmla="*/ 1665 w 2653"/>
              <a:gd name="T21" fmla="*/ 25 h 388"/>
              <a:gd name="T22" fmla="*/ 1703 w 2653"/>
              <a:gd name="T23" fmla="*/ 50 h 388"/>
              <a:gd name="T24" fmla="*/ 1840 w 2653"/>
              <a:gd name="T25" fmla="*/ 88 h 388"/>
              <a:gd name="T26" fmla="*/ 2492 w 2653"/>
              <a:gd name="T27" fmla="*/ 113 h 388"/>
              <a:gd name="T28" fmla="*/ 2617 w 2653"/>
              <a:gd name="T29" fmla="*/ 150 h 388"/>
              <a:gd name="T30" fmla="*/ 2579 w 2653"/>
              <a:gd name="T31" fmla="*/ 338 h 388"/>
              <a:gd name="T32" fmla="*/ 2416 w 2653"/>
              <a:gd name="T33" fmla="*/ 301 h 388"/>
              <a:gd name="T34" fmla="*/ 739 w 2653"/>
              <a:gd name="T35" fmla="*/ 351 h 388"/>
              <a:gd name="T36" fmla="*/ 451 w 2653"/>
              <a:gd name="T37" fmla="*/ 388 h 388"/>
              <a:gd name="T38" fmla="*/ 62 w 2653"/>
              <a:gd name="T39" fmla="*/ 338 h 388"/>
              <a:gd name="T40" fmla="*/ 0 w 2653"/>
              <a:gd name="T41" fmla="*/ 28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53" h="388">
                <a:moveTo>
                  <a:pt x="0" y="288"/>
                </a:moveTo>
                <a:cubicBezTo>
                  <a:pt x="13" y="247"/>
                  <a:pt x="27" y="136"/>
                  <a:pt x="37" y="113"/>
                </a:cubicBezTo>
                <a:cubicBezTo>
                  <a:pt x="43" y="99"/>
                  <a:pt x="62" y="96"/>
                  <a:pt x="75" y="88"/>
                </a:cubicBezTo>
                <a:cubicBezTo>
                  <a:pt x="254" y="146"/>
                  <a:pt x="380" y="107"/>
                  <a:pt x="601" y="100"/>
                </a:cubicBezTo>
                <a:cubicBezTo>
                  <a:pt x="659" y="81"/>
                  <a:pt x="719" y="70"/>
                  <a:pt x="776" y="50"/>
                </a:cubicBezTo>
                <a:cubicBezTo>
                  <a:pt x="818" y="54"/>
                  <a:pt x="860" y="57"/>
                  <a:pt x="901" y="63"/>
                </a:cubicBezTo>
                <a:cubicBezTo>
                  <a:pt x="947" y="70"/>
                  <a:pt x="1039" y="88"/>
                  <a:pt x="1039" y="88"/>
                </a:cubicBezTo>
                <a:cubicBezTo>
                  <a:pt x="1153" y="68"/>
                  <a:pt x="1260" y="48"/>
                  <a:pt x="1377" y="38"/>
                </a:cubicBezTo>
                <a:cubicBezTo>
                  <a:pt x="1398" y="34"/>
                  <a:pt x="1419" y="31"/>
                  <a:pt x="1440" y="25"/>
                </a:cubicBezTo>
                <a:cubicBezTo>
                  <a:pt x="1465" y="18"/>
                  <a:pt x="1515" y="0"/>
                  <a:pt x="1515" y="0"/>
                </a:cubicBezTo>
                <a:cubicBezTo>
                  <a:pt x="1531" y="2"/>
                  <a:pt x="1634" y="12"/>
                  <a:pt x="1665" y="25"/>
                </a:cubicBezTo>
                <a:cubicBezTo>
                  <a:pt x="1679" y="31"/>
                  <a:pt x="1689" y="44"/>
                  <a:pt x="1703" y="50"/>
                </a:cubicBezTo>
                <a:cubicBezTo>
                  <a:pt x="1743" y="67"/>
                  <a:pt x="1798" y="77"/>
                  <a:pt x="1840" y="88"/>
                </a:cubicBezTo>
                <a:cubicBezTo>
                  <a:pt x="2058" y="65"/>
                  <a:pt x="2275" y="88"/>
                  <a:pt x="2492" y="113"/>
                </a:cubicBezTo>
                <a:cubicBezTo>
                  <a:pt x="2533" y="126"/>
                  <a:pt x="2575" y="137"/>
                  <a:pt x="2617" y="150"/>
                </a:cubicBezTo>
                <a:cubicBezTo>
                  <a:pt x="2642" y="228"/>
                  <a:pt x="2653" y="289"/>
                  <a:pt x="2579" y="338"/>
                </a:cubicBezTo>
                <a:cubicBezTo>
                  <a:pt x="2525" y="325"/>
                  <a:pt x="2470" y="314"/>
                  <a:pt x="2416" y="301"/>
                </a:cubicBezTo>
                <a:cubicBezTo>
                  <a:pt x="1857" y="319"/>
                  <a:pt x="1298" y="332"/>
                  <a:pt x="739" y="351"/>
                </a:cubicBezTo>
                <a:cubicBezTo>
                  <a:pt x="638" y="361"/>
                  <a:pt x="552" y="378"/>
                  <a:pt x="451" y="388"/>
                </a:cubicBezTo>
                <a:cubicBezTo>
                  <a:pt x="372" y="383"/>
                  <a:pt x="150" y="382"/>
                  <a:pt x="62" y="338"/>
                </a:cubicBezTo>
                <a:cubicBezTo>
                  <a:pt x="38" y="326"/>
                  <a:pt x="21" y="305"/>
                  <a:pt x="0" y="288"/>
                </a:cubicBezTo>
                <a:close/>
              </a:path>
            </a:pathLst>
          </a:custGeom>
          <a:solidFill>
            <a:srgbClr val="669900"/>
          </a:solidFill>
          <a:ln w="9525">
            <a:solidFill>
              <a:srgbClr val="66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38267" name="Picture 27" descr="arbol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81075"/>
            <a:ext cx="2554287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8268" name="Object 28"/>
          <p:cNvGraphicFramePr>
            <a:graphicFrameLocks noChangeAspect="1"/>
          </p:cNvGraphicFramePr>
          <p:nvPr/>
        </p:nvGraphicFramePr>
        <p:xfrm>
          <a:off x="1908175" y="-26988"/>
          <a:ext cx="2808288" cy="496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8" name="Clip" r:id="rId10" imgW="664401" imgH="1373638" progId="">
                  <p:embed/>
                </p:oleObj>
              </mc:Choice>
              <mc:Fallback>
                <p:oleObj name="Clip" r:id="rId10" imgW="664401" imgH="13736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-26988"/>
                        <a:ext cx="2808288" cy="4968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69" name="Object 29"/>
          <p:cNvGraphicFramePr>
            <a:graphicFrameLocks noChangeAspect="1"/>
          </p:cNvGraphicFramePr>
          <p:nvPr/>
        </p:nvGraphicFramePr>
        <p:xfrm>
          <a:off x="-541338" y="1844675"/>
          <a:ext cx="3408363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59" name="Clip" r:id="rId12" imgW="1390976" imgH="1380098" progId="">
                  <p:embed/>
                </p:oleObj>
              </mc:Choice>
              <mc:Fallback>
                <p:oleObj name="Clip" r:id="rId12" imgW="1390976" imgH="13800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1338" y="1844675"/>
                        <a:ext cx="3408363" cy="302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70" name="Object 30"/>
          <p:cNvGraphicFramePr>
            <a:graphicFrameLocks noChangeAspect="1"/>
          </p:cNvGraphicFramePr>
          <p:nvPr/>
        </p:nvGraphicFramePr>
        <p:xfrm>
          <a:off x="176213" y="2420938"/>
          <a:ext cx="660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0" name="Clip" r:id="rId14" imgW="1207608" imgH="1211699" progId="">
                  <p:embed/>
                </p:oleObj>
              </mc:Choice>
              <mc:Fallback>
                <p:oleObj name="Clip" r:id="rId14" imgW="1207608" imgH="12116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2420938"/>
                        <a:ext cx="66040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71" name="Freeform 31"/>
          <p:cNvSpPr>
            <a:spLocks/>
          </p:cNvSpPr>
          <p:nvPr/>
        </p:nvSpPr>
        <p:spPr bwMode="auto">
          <a:xfrm>
            <a:off x="2339975" y="4508500"/>
            <a:ext cx="2484438" cy="427038"/>
          </a:xfrm>
          <a:custGeom>
            <a:avLst/>
            <a:gdLst>
              <a:gd name="T0" fmla="*/ 58 w 1247"/>
              <a:gd name="T1" fmla="*/ 89 h 314"/>
              <a:gd name="T2" fmla="*/ 596 w 1247"/>
              <a:gd name="T3" fmla="*/ 64 h 314"/>
              <a:gd name="T4" fmla="*/ 872 w 1247"/>
              <a:gd name="T5" fmla="*/ 1 h 314"/>
              <a:gd name="T6" fmla="*/ 1047 w 1247"/>
              <a:gd name="T7" fmla="*/ 14 h 314"/>
              <a:gd name="T8" fmla="*/ 1160 w 1247"/>
              <a:gd name="T9" fmla="*/ 76 h 314"/>
              <a:gd name="T10" fmla="*/ 1185 w 1247"/>
              <a:gd name="T11" fmla="*/ 102 h 314"/>
              <a:gd name="T12" fmla="*/ 1222 w 1247"/>
              <a:gd name="T13" fmla="*/ 114 h 314"/>
              <a:gd name="T14" fmla="*/ 1247 w 1247"/>
              <a:gd name="T15" fmla="*/ 189 h 314"/>
              <a:gd name="T16" fmla="*/ 1210 w 1247"/>
              <a:gd name="T17" fmla="*/ 314 h 314"/>
              <a:gd name="T18" fmla="*/ 997 w 1247"/>
              <a:gd name="T19" fmla="*/ 239 h 314"/>
              <a:gd name="T20" fmla="*/ 208 w 1247"/>
              <a:gd name="T21" fmla="*/ 214 h 314"/>
              <a:gd name="T22" fmla="*/ 8 w 1247"/>
              <a:gd name="T23" fmla="*/ 139 h 314"/>
              <a:gd name="T24" fmla="*/ 58 w 1247"/>
              <a:gd name="T25" fmla="*/ 89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47" h="314">
                <a:moveTo>
                  <a:pt x="58" y="89"/>
                </a:moveTo>
                <a:cubicBezTo>
                  <a:pt x="255" y="20"/>
                  <a:pt x="51" y="87"/>
                  <a:pt x="596" y="64"/>
                </a:cubicBezTo>
                <a:cubicBezTo>
                  <a:pt x="692" y="60"/>
                  <a:pt x="781" y="25"/>
                  <a:pt x="872" y="1"/>
                </a:cubicBezTo>
                <a:cubicBezTo>
                  <a:pt x="930" y="5"/>
                  <a:pt x="990" y="0"/>
                  <a:pt x="1047" y="14"/>
                </a:cubicBezTo>
                <a:cubicBezTo>
                  <a:pt x="1089" y="24"/>
                  <a:pt x="1119" y="63"/>
                  <a:pt x="1160" y="76"/>
                </a:cubicBezTo>
                <a:cubicBezTo>
                  <a:pt x="1168" y="85"/>
                  <a:pt x="1175" y="96"/>
                  <a:pt x="1185" y="102"/>
                </a:cubicBezTo>
                <a:cubicBezTo>
                  <a:pt x="1196" y="109"/>
                  <a:pt x="1214" y="103"/>
                  <a:pt x="1222" y="114"/>
                </a:cubicBezTo>
                <a:cubicBezTo>
                  <a:pt x="1237" y="135"/>
                  <a:pt x="1247" y="189"/>
                  <a:pt x="1247" y="189"/>
                </a:cubicBezTo>
                <a:cubicBezTo>
                  <a:pt x="1234" y="231"/>
                  <a:pt x="1220" y="271"/>
                  <a:pt x="1210" y="314"/>
                </a:cubicBezTo>
                <a:cubicBezTo>
                  <a:pt x="1138" y="291"/>
                  <a:pt x="1075" y="245"/>
                  <a:pt x="997" y="239"/>
                </a:cubicBezTo>
                <a:cubicBezTo>
                  <a:pt x="848" y="227"/>
                  <a:pt x="259" y="215"/>
                  <a:pt x="208" y="214"/>
                </a:cubicBezTo>
                <a:cubicBezTo>
                  <a:pt x="137" y="197"/>
                  <a:pt x="68" y="180"/>
                  <a:pt x="8" y="139"/>
                </a:cubicBezTo>
                <a:cubicBezTo>
                  <a:pt x="23" y="63"/>
                  <a:pt x="0" y="69"/>
                  <a:pt x="58" y="89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138272" name="Object 32"/>
          <p:cNvGraphicFramePr>
            <a:graphicFrameLocks noChangeAspect="1"/>
          </p:cNvGraphicFramePr>
          <p:nvPr/>
        </p:nvGraphicFramePr>
        <p:xfrm>
          <a:off x="2987675" y="1700213"/>
          <a:ext cx="2016125" cy="296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1" name="Clip" r:id="rId16" imgW="1020536" imgH="1237570" progId="">
                  <p:embed/>
                </p:oleObj>
              </mc:Choice>
              <mc:Fallback>
                <p:oleObj name="Clip" r:id="rId16" imgW="1020536" imgH="12375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700213"/>
                        <a:ext cx="2016125" cy="296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73" name="Object 33"/>
          <p:cNvGraphicFramePr>
            <a:graphicFrameLocks noChangeAspect="1"/>
          </p:cNvGraphicFramePr>
          <p:nvPr/>
        </p:nvGraphicFramePr>
        <p:xfrm>
          <a:off x="2608263" y="2276475"/>
          <a:ext cx="18923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2" name="Clip" r:id="rId18" imgW="751916" imgH="1305314" progId="">
                  <p:embed/>
                </p:oleObj>
              </mc:Choice>
              <mc:Fallback>
                <p:oleObj name="Clip" r:id="rId18" imgW="751916" imgH="13053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3" y="2276475"/>
                        <a:ext cx="1892300" cy="244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74" name="Picture 34" descr="RAICES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273685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75" name="Freeform 35"/>
          <p:cNvSpPr>
            <a:spLocks/>
          </p:cNvSpPr>
          <p:nvPr/>
        </p:nvSpPr>
        <p:spPr bwMode="auto">
          <a:xfrm>
            <a:off x="1908175" y="4652963"/>
            <a:ext cx="2951163" cy="431800"/>
          </a:xfrm>
          <a:custGeom>
            <a:avLst/>
            <a:gdLst>
              <a:gd name="T0" fmla="*/ 104 w 1219"/>
              <a:gd name="T1" fmla="*/ 0 h 154"/>
              <a:gd name="T2" fmla="*/ 217 w 1219"/>
              <a:gd name="T3" fmla="*/ 25 h 154"/>
              <a:gd name="T4" fmla="*/ 292 w 1219"/>
              <a:gd name="T5" fmla="*/ 63 h 154"/>
              <a:gd name="T6" fmla="*/ 756 w 1219"/>
              <a:gd name="T7" fmla="*/ 50 h 154"/>
              <a:gd name="T8" fmla="*/ 1219 w 1219"/>
              <a:gd name="T9" fmla="*/ 113 h 154"/>
              <a:gd name="T10" fmla="*/ 1206 w 1219"/>
              <a:gd name="T11" fmla="*/ 150 h 154"/>
              <a:gd name="T12" fmla="*/ 1119 w 1219"/>
              <a:gd name="T13" fmla="*/ 125 h 154"/>
              <a:gd name="T14" fmla="*/ 129 w 1219"/>
              <a:gd name="T15" fmla="*/ 138 h 154"/>
              <a:gd name="T16" fmla="*/ 92 w 1219"/>
              <a:gd name="T17" fmla="*/ 88 h 154"/>
              <a:gd name="T18" fmla="*/ 67 w 1219"/>
              <a:gd name="T19" fmla="*/ 50 h 154"/>
              <a:gd name="T20" fmla="*/ 104 w 1219"/>
              <a:gd name="T21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19" h="154">
                <a:moveTo>
                  <a:pt x="104" y="0"/>
                </a:moveTo>
                <a:cubicBezTo>
                  <a:pt x="141" y="12"/>
                  <a:pt x="180" y="13"/>
                  <a:pt x="217" y="25"/>
                </a:cubicBezTo>
                <a:cubicBezTo>
                  <a:pt x="244" y="34"/>
                  <a:pt x="266" y="54"/>
                  <a:pt x="292" y="63"/>
                </a:cubicBezTo>
                <a:cubicBezTo>
                  <a:pt x="447" y="59"/>
                  <a:pt x="601" y="50"/>
                  <a:pt x="756" y="50"/>
                </a:cubicBezTo>
                <a:cubicBezTo>
                  <a:pt x="916" y="50"/>
                  <a:pt x="1064" y="90"/>
                  <a:pt x="1219" y="113"/>
                </a:cubicBezTo>
                <a:cubicBezTo>
                  <a:pt x="1215" y="125"/>
                  <a:pt x="1218" y="145"/>
                  <a:pt x="1206" y="150"/>
                </a:cubicBezTo>
                <a:cubicBezTo>
                  <a:pt x="1197" y="154"/>
                  <a:pt x="1131" y="129"/>
                  <a:pt x="1119" y="125"/>
                </a:cubicBezTo>
                <a:cubicBezTo>
                  <a:pt x="789" y="136"/>
                  <a:pt x="458" y="114"/>
                  <a:pt x="129" y="138"/>
                </a:cubicBezTo>
                <a:cubicBezTo>
                  <a:pt x="0" y="111"/>
                  <a:pt x="92" y="150"/>
                  <a:pt x="92" y="88"/>
                </a:cubicBezTo>
                <a:cubicBezTo>
                  <a:pt x="92" y="73"/>
                  <a:pt x="75" y="63"/>
                  <a:pt x="67" y="50"/>
                </a:cubicBezTo>
                <a:cubicBezTo>
                  <a:pt x="82" y="3"/>
                  <a:pt x="67" y="18"/>
                  <a:pt x="104" y="0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6" name="Freeform 36"/>
          <p:cNvSpPr>
            <a:spLocks/>
          </p:cNvSpPr>
          <p:nvPr/>
        </p:nvSpPr>
        <p:spPr bwMode="auto">
          <a:xfrm>
            <a:off x="-36513" y="4581525"/>
            <a:ext cx="2771776" cy="595313"/>
          </a:xfrm>
          <a:custGeom>
            <a:avLst/>
            <a:gdLst>
              <a:gd name="T0" fmla="*/ 7 w 1746"/>
              <a:gd name="T1" fmla="*/ 237 h 375"/>
              <a:gd name="T2" fmla="*/ 248 w 1746"/>
              <a:gd name="T3" fmla="*/ 345 h 375"/>
              <a:gd name="T4" fmla="*/ 511 w 1746"/>
              <a:gd name="T5" fmla="*/ 357 h 375"/>
              <a:gd name="T6" fmla="*/ 1505 w 1746"/>
              <a:gd name="T7" fmla="*/ 237 h 375"/>
              <a:gd name="T8" fmla="*/ 1746 w 1746"/>
              <a:gd name="T9" fmla="*/ 149 h 375"/>
              <a:gd name="T10" fmla="*/ 1728 w 1746"/>
              <a:gd name="T11" fmla="*/ 77 h 375"/>
              <a:gd name="T12" fmla="*/ 1677 w 1746"/>
              <a:gd name="T13" fmla="*/ 61 h 375"/>
              <a:gd name="T14" fmla="*/ 1540 w 1746"/>
              <a:gd name="T15" fmla="*/ 7 h 375"/>
              <a:gd name="T16" fmla="*/ 1437 w 1746"/>
              <a:gd name="T17" fmla="*/ 42 h 375"/>
              <a:gd name="T18" fmla="*/ 1384 w 1746"/>
              <a:gd name="T19" fmla="*/ 61 h 375"/>
              <a:gd name="T20" fmla="*/ 1092 w 1746"/>
              <a:gd name="T21" fmla="*/ 61 h 375"/>
              <a:gd name="T22" fmla="*/ 988 w 1746"/>
              <a:gd name="T23" fmla="*/ 96 h 375"/>
              <a:gd name="T24" fmla="*/ 610 w 1746"/>
              <a:gd name="T25" fmla="*/ 77 h 375"/>
              <a:gd name="T26" fmla="*/ 368 w 1746"/>
              <a:gd name="T27" fmla="*/ 131 h 375"/>
              <a:gd name="T28" fmla="*/ 41 w 1746"/>
              <a:gd name="T29" fmla="*/ 149 h 375"/>
              <a:gd name="T30" fmla="*/ 7 w 1746"/>
              <a:gd name="T31" fmla="*/ 237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46" h="375">
                <a:moveTo>
                  <a:pt x="7" y="237"/>
                </a:moveTo>
                <a:cubicBezTo>
                  <a:pt x="41" y="258"/>
                  <a:pt x="165" y="333"/>
                  <a:pt x="248" y="345"/>
                </a:cubicBezTo>
                <a:cubicBezTo>
                  <a:pt x="332" y="365"/>
                  <a:pt x="302" y="375"/>
                  <a:pt x="511" y="357"/>
                </a:cubicBezTo>
                <a:cubicBezTo>
                  <a:pt x="842" y="320"/>
                  <a:pt x="1173" y="253"/>
                  <a:pt x="1505" y="237"/>
                </a:cubicBezTo>
                <a:cubicBezTo>
                  <a:pt x="1614" y="210"/>
                  <a:pt x="1705" y="268"/>
                  <a:pt x="1746" y="149"/>
                </a:cubicBezTo>
                <a:cubicBezTo>
                  <a:pt x="1741" y="125"/>
                  <a:pt x="1743" y="97"/>
                  <a:pt x="1728" y="77"/>
                </a:cubicBezTo>
                <a:cubicBezTo>
                  <a:pt x="1717" y="63"/>
                  <a:pt x="1694" y="69"/>
                  <a:pt x="1677" y="61"/>
                </a:cubicBezTo>
                <a:cubicBezTo>
                  <a:pt x="1556" y="0"/>
                  <a:pt x="1708" y="44"/>
                  <a:pt x="1540" y="7"/>
                </a:cubicBezTo>
                <a:cubicBezTo>
                  <a:pt x="1505" y="18"/>
                  <a:pt x="1471" y="31"/>
                  <a:pt x="1437" y="42"/>
                </a:cubicBezTo>
                <a:cubicBezTo>
                  <a:pt x="1419" y="48"/>
                  <a:pt x="1384" y="61"/>
                  <a:pt x="1384" y="61"/>
                </a:cubicBezTo>
                <a:cubicBezTo>
                  <a:pt x="1248" y="37"/>
                  <a:pt x="1262" y="30"/>
                  <a:pt x="1092" y="61"/>
                </a:cubicBezTo>
                <a:cubicBezTo>
                  <a:pt x="1056" y="68"/>
                  <a:pt x="988" y="96"/>
                  <a:pt x="988" y="96"/>
                </a:cubicBezTo>
                <a:cubicBezTo>
                  <a:pt x="737" y="49"/>
                  <a:pt x="863" y="55"/>
                  <a:pt x="610" y="77"/>
                </a:cubicBezTo>
                <a:cubicBezTo>
                  <a:pt x="528" y="106"/>
                  <a:pt x="455" y="118"/>
                  <a:pt x="368" y="131"/>
                </a:cubicBezTo>
                <a:cubicBezTo>
                  <a:pt x="256" y="113"/>
                  <a:pt x="153" y="110"/>
                  <a:pt x="41" y="149"/>
                </a:cubicBezTo>
                <a:cubicBezTo>
                  <a:pt x="0" y="211"/>
                  <a:pt x="7" y="180"/>
                  <a:pt x="7" y="237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7" name="Freeform 37"/>
          <p:cNvSpPr>
            <a:spLocks/>
          </p:cNvSpPr>
          <p:nvPr/>
        </p:nvSpPr>
        <p:spPr bwMode="auto">
          <a:xfrm>
            <a:off x="6948488" y="2138363"/>
            <a:ext cx="2232025" cy="1435100"/>
          </a:xfrm>
          <a:custGeom>
            <a:avLst/>
            <a:gdLst>
              <a:gd name="T0" fmla="*/ 56 w 1406"/>
              <a:gd name="T1" fmla="*/ 819 h 904"/>
              <a:gd name="T2" fmla="*/ 156 w 1406"/>
              <a:gd name="T3" fmla="*/ 707 h 904"/>
              <a:gd name="T4" fmla="*/ 231 w 1406"/>
              <a:gd name="T5" fmla="*/ 656 h 904"/>
              <a:gd name="T6" fmla="*/ 269 w 1406"/>
              <a:gd name="T7" fmla="*/ 631 h 904"/>
              <a:gd name="T8" fmla="*/ 369 w 1406"/>
              <a:gd name="T9" fmla="*/ 456 h 904"/>
              <a:gd name="T10" fmla="*/ 444 w 1406"/>
              <a:gd name="T11" fmla="*/ 394 h 904"/>
              <a:gd name="T12" fmla="*/ 607 w 1406"/>
              <a:gd name="T13" fmla="*/ 243 h 904"/>
              <a:gd name="T14" fmla="*/ 769 w 1406"/>
              <a:gd name="T15" fmla="*/ 93 h 904"/>
              <a:gd name="T16" fmla="*/ 845 w 1406"/>
              <a:gd name="T17" fmla="*/ 43 h 904"/>
              <a:gd name="T18" fmla="*/ 870 w 1406"/>
              <a:gd name="T19" fmla="*/ 5 h 904"/>
              <a:gd name="T20" fmla="*/ 907 w 1406"/>
              <a:gd name="T21" fmla="*/ 18 h 904"/>
              <a:gd name="T22" fmla="*/ 982 w 1406"/>
              <a:gd name="T23" fmla="*/ 68 h 904"/>
              <a:gd name="T24" fmla="*/ 1020 w 1406"/>
              <a:gd name="T25" fmla="*/ 106 h 904"/>
              <a:gd name="T26" fmla="*/ 1108 w 1406"/>
              <a:gd name="T27" fmla="*/ 168 h 904"/>
              <a:gd name="T28" fmla="*/ 1233 w 1406"/>
              <a:gd name="T29" fmla="*/ 293 h 904"/>
              <a:gd name="T30" fmla="*/ 1358 w 1406"/>
              <a:gd name="T31" fmla="*/ 394 h 904"/>
              <a:gd name="T32" fmla="*/ 1396 w 1406"/>
              <a:gd name="T33" fmla="*/ 494 h 904"/>
              <a:gd name="T34" fmla="*/ 1406 w 1406"/>
              <a:gd name="T35" fmla="*/ 858 h 904"/>
              <a:gd name="T36" fmla="*/ 0 w 1406"/>
              <a:gd name="T37" fmla="*/ 904 h 904"/>
              <a:gd name="T38" fmla="*/ 56 w 1406"/>
              <a:gd name="T39" fmla="*/ 81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06" h="904">
                <a:moveTo>
                  <a:pt x="56" y="819"/>
                </a:moveTo>
                <a:cubicBezTo>
                  <a:pt x="101" y="753"/>
                  <a:pt x="70" y="793"/>
                  <a:pt x="156" y="707"/>
                </a:cubicBezTo>
                <a:cubicBezTo>
                  <a:pt x="177" y="686"/>
                  <a:pt x="206" y="673"/>
                  <a:pt x="231" y="656"/>
                </a:cubicBezTo>
                <a:cubicBezTo>
                  <a:pt x="244" y="648"/>
                  <a:pt x="269" y="631"/>
                  <a:pt x="269" y="631"/>
                </a:cubicBezTo>
                <a:cubicBezTo>
                  <a:pt x="307" y="575"/>
                  <a:pt x="326" y="508"/>
                  <a:pt x="369" y="456"/>
                </a:cubicBezTo>
                <a:cubicBezTo>
                  <a:pt x="427" y="386"/>
                  <a:pt x="382" y="448"/>
                  <a:pt x="444" y="394"/>
                </a:cubicBezTo>
                <a:cubicBezTo>
                  <a:pt x="501" y="344"/>
                  <a:pt x="545" y="287"/>
                  <a:pt x="607" y="243"/>
                </a:cubicBezTo>
                <a:cubicBezTo>
                  <a:pt x="668" y="200"/>
                  <a:pt x="717" y="146"/>
                  <a:pt x="769" y="93"/>
                </a:cubicBezTo>
                <a:cubicBezTo>
                  <a:pt x="790" y="71"/>
                  <a:pt x="845" y="43"/>
                  <a:pt x="845" y="43"/>
                </a:cubicBezTo>
                <a:cubicBezTo>
                  <a:pt x="853" y="30"/>
                  <a:pt x="856" y="11"/>
                  <a:pt x="870" y="5"/>
                </a:cubicBezTo>
                <a:cubicBezTo>
                  <a:pt x="882" y="0"/>
                  <a:pt x="896" y="12"/>
                  <a:pt x="907" y="18"/>
                </a:cubicBezTo>
                <a:cubicBezTo>
                  <a:pt x="933" y="33"/>
                  <a:pt x="957" y="51"/>
                  <a:pt x="982" y="68"/>
                </a:cubicBezTo>
                <a:cubicBezTo>
                  <a:pt x="997" y="78"/>
                  <a:pt x="1005" y="96"/>
                  <a:pt x="1020" y="106"/>
                </a:cubicBezTo>
                <a:cubicBezTo>
                  <a:pt x="1082" y="151"/>
                  <a:pt x="1060" y="107"/>
                  <a:pt x="1108" y="168"/>
                </a:cubicBezTo>
                <a:cubicBezTo>
                  <a:pt x="1153" y="226"/>
                  <a:pt x="1161" y="270"/>
                  <a:pt x="1233" y="293"/>
                </a:cubicBezTo>
                <a:cubicBezTo>
                  <a:pt x="1279" y="324"/>
                  <a:pt x="1319" y="355"/>
                  <a:pt x="1358" y="394"/>
                </a:cubicBezTo>
                <a:cubicBezTo>
                  <a:pt x="1377" y="452"/>
                  <a:pt x="1396" y="433"/>
                  <a:pt x="1396" y="494"/>
                </a:cubicBezTo>
                <a:lnTo>
                  <a:pt x="1406" y="858"/>
                </a:lnTo>
                <a:lnTo>
                  <a:pt x="0" y="904"/>
                </a:lnTo>
                <a:lnTo>
                  <a:pt x="56" y="819"/>
                </a:lnTo>
                <a:close/>
              </a:path>
            </a:pathLst>
          </a:custGeom>
          <a:gradFill rotWithShape="1">
            <a:gsLst>
              <a:gs pos="0">
                <a:srgbClr val="006600"/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8" name="Freeform 38"/>
          <p:cNvSpPr>
            <a:spLocks/>
          </p:cNvSpPr>
          <p:nvPr/>
        </p:nvSpPr>
        <p:spPr bwMode="auto">
          <a:xfrm>
            <a:off x="6029325" y="3060700"/>
            <a:ext cx="3273425" cy="1979613"/>
          </a:xfrm>
          <a:custGeom>
            <a:avLst/>
            <a:gdLst>
              <a:gd name="T0" fmla="*/ 21 w 2062"/>
              <a:gd name="T1" fmla="*/ 414 h 1247"/>
              <a:gd name="T2" fmla="*/ 848 w 2062"/>
              <a:gd name="T3" fmla="*/ 464 h 1247"/>
              <a:gd name="T4" fmla="*/ 973 w 2062"/>
              <a:gd name="T5" fmla="*/ 514 h 1247"/>
              <a:gd name="T6" fmla="*/ 1073 w 2062"/>
              <a:gd name="T7" fmla="*/ 564 h 1247"/>
              <a:gd name="T8" fmla="*/ 1148 w 2062"/>
              <a:gd name="T9" fmla="*/ 589 h 1247"/>
              <a:gd name="T10" fmla="*/ 1186 w 2062"/>
              <a:gd name="T11" fmla="*/ 614 h 1247"/>
              <a:gd name="T12" fmla="*/ 1336 w 2062"/>
              <a:gd name="T13" fmla="*/ 651 h 1247"/>
              <a:gd name="T14" fmla="*/ 1636 w 2062"/>
              <a:gd name="T15" fmla="*/ 1027 h 1247"/>
              <a:gd name="T16" fmla="*/ 1712 w 2062"/>
              <a:gd name="T17" fmla="*/ 1240 h 1247"/>
              <a:gd name="T18" fmla="*/ 2062 w 2062"/>
              <a:gd name="T19" fmla="*/ 1090 h 1247"/>
              <a:gd name="T20" fmla="*/ 2000 w 2062"/>
              <a:gd name="T21" fmla="*/ 814 h 1247"/>
              <a:gd name="T22" fmla="*/ 1985 w 2062"/>
              <a:gd name="T23" fmla="*/ 51 h 1247"/>
              <a:gd name="T24" fmla="*/ 1712 w 2062"/>
              <a:gd name="T25" fmla="*/ 88 h 1247"/>
              <a:gd name="T26" fmla="*/ 1499 w 2062"/>
              <a:gd name="T27" fmla="*/ 0 h 1247"/>
              <a:gd name="T28" fmla="*/ 1436 w 2062"/>
              <a:gd name="T29" fmla="*/ 13 h 1247"/>
              <a:gd name="T30" fmla="*/ 1386 w 2062"/>
              <a:gd name="T31" fmla="*/ 38 h 1247"/>
              <a:gd name="T32" fmla="*/ 1186 w 2062"/>
              <a:gd name="T33" fmla="*/ 75 h 1247"/>
              <a:gd name="T34" fmla="*/ 873 w 2062"/>
              <a:gd name="T35" fmla="*/ 201 h 1247"/>
              <a:gd name="T36" fmla="*/ 672 w 2062"/>
              <a:gd name="T37" fmla="*/ 251 h 1247"/>
              <a:gd name="T38" fmla="*/ 472 w 2062"/>
              <a:gd name="T39" fmla="*/ 288 h 1247"/>
              <a:gd name="T40" fmla="*/ 259 w 2062"/>
              <a:gd name="T41" fmla="*/ 163 h 1247"/>
              <a:gd name="T42" fmla="*/ 96 w 2062"/>
              <a:gd name="T43" fmla="*/ 338 h 1247"/>
              <a:gd name="T44" fmla="*/ 21 w 2062"/>
              <a:gd name="T45" fmla="*/ 389 h 1247"/>
              <a:gd name="T46" fmla="*/ 21 w 2062"/>
              <a:gd name="T47" fmla="*/ 414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62" h="1247">
                <a:moveTo>
                  <a:pt x="21" y="414"/>
                </a:moveTo>
                <a:cubicBezTo>
                  <a:pt x="289" y="420"/>
                  <a:pt x="582" y="396"/>
                  <a:pt x="848" y="464"/>
                </a:cubicBezTo>
                <a:cubicBezTo>
                  <a:pt x="892" y="494"/>
                  <a:pt x="925" y="494"/>
                  <a:pt x="973" y="514"/>
                </a:cubicBezTo>
                <a:cubicBezTo>
                  <a:pt x="1007" y="528"/>
                  <a:pt x="1037" y="553"/>
                  <a:pt x="1073" y="564"/>
                </a:cubicBezTo>
                <a:cubicBezTo>
                  <a:pt x="1083" y="567"/>
                  <a:pt x="1139" y="584"/>
                  <a:pt x="1148" y="589"/>
                </a:cubicBezTo>
                <a:cubicBezTo>
                  <a:pt x="1162" y="596"/>
                  <a:pt x="1172" y="608"/>
                  <a:pt x="1186" y="614"/>
                </a:cubicBezTo>
                <a:cubicBezTo>
                  <a:pt x="1232" y="634"/>
                  <a:pt x="1288" y="636"/>
                  <a:pt x="1336" y="651"/>
                </a:cubicBezTo>
                <a:cubicBezTo>
                  <a:pt x="1399" y="721"/>
                  <a:pt x="1573" y="929"/>
                  <a:pt x="1636" y="1027"/>
                </a:cubicBezTo>
                <a:cubicBezTo>
                  <a:pt x="1699" y="1125"/>
                  <a:pt x="1641" y="1230"/>
                  <a:pt x="1712" y="1240"/>
                </a:cubicBezTo>
                <a:cubicBezTo>
                  <a:pt x="1725" y="1247"/>
                  <a:pt x="2037" y="1227"/>
                  <a:pt x="2062" y="1090"/>
                </a:cubicBezTo>
                <a:cubicBezTo>
                  <a:pt x="2012" y="1090"/>
                  <a:pt x="2013" y="987"/>
                  <a:pt x="2000" y="814"/>
                </a:cubicBezTo>
                <a:lnTo>
                  <a:pt x="1985" y="51"/>
                </a:lnTo>
                <a:cubicBezTo>
                  <a:pt x="1893" y="61"/>
                  <a:pt x="1804" y="77"/>
                  <a:pt x="1712" y="88"/>
                </a:cubicBezTo>
                <a:cubicBezTo>
                  <a:pt x="1558" y="77"/>
                  <a:pt x="1536" y="116"/>
                  <a:pt x="1499" y="0"/>
                </a:cubicBezTo>
                <a:cubicBezTo>
                  <a:pt x="1478" y="4"/>
                  <a:pt x="1456" y="6"/>
                  <a:pt x="1436" y="13"/>
                </a:cubicBezTo>
                <a:cubicBezTo>
                  <a:pt x="1418" y="19"/>
                  <a:pt x="1404" y="33"/>
                  <a:pt x="1386" y="38"/>
                </a:cubicBezTo>
                <a:cubicBezTo>
                  <a:pt x="1320" y="54"/>
                  <a:pt x="1250" y="52"/>
                  <a:pt x="1186" y="75"/>
                </a:cubicBezTo>
                <a:cubicBezTo>
                  <a:pt x="1081" y="112"/>
                  <a:pt x="978" y="167"/>
                  <a:pt x="873" y="201"/>
                </a:cubicBezTo>
                <a:cubicBezTo>
                  <a:pt x="809" y="222"/>
                  <a:pt x="737" y="234"/>
                  <a:pt x="672" y="251"/>
                </a:cubicBezTo>
                <a:cubicBezTo>
                  <a:pt x="601" y="247"/>
                  <a:pt x="542" y="301"/>
                  <a:pt x="472" y="288"/>
                </a:cubicBezTo>
                <a:cubicBezTo>
                  <a:pt x="291" y="254"/>
                  <a:pt x="384" y="188"/>
                  <a:pt x="259" y="163"/>
                </a:cubicBezTo>
                <a:cubicBezTo>
                  <a:pt x="178" y="203"/>
                  <a:pt x="183" y="311"/>
                  <a:pt x="96" y="338"/>
                </a:cubicBezTo>
                <a:cubicBezTo>
                  <a:pt x="71" y="355"/>
                  <a:pt x="30" y="360"/>
                  <a:pt x="21" y="389"/>
                </a:cubicBezTo>
                <a:cubicBezTo>
                  <a:pt x="7" y="431"/>
                  <a:pt x="0" y="435"/>
                  <a:pt x="21" y="414"/>
                </a:cubicBezTo>
                <a:close/>
              </a:path>
            </a:pathLst>
          </a:custGeom>
          <a:solidFill>
            <a:srgbClr val="0098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8279" name="Oval 39"/>
          <p:cNvSpPr>
            <a:spLocks noChangeArrowheads="1"/>
          </p:cNvSpPr>
          <p:nvPr/>
        </p:nvSpPr>
        <p:spPr bwMode="auto">
          <a:xfrm>
            <a:off x="-541338" y="-531813"/>
            <a:ext cx="1403351" cy="1341438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280" name="Oval 40"/>
          <p:cNvSpPr>
            <a:spLocks noChangeArrowheads="1"/>
          </p:cNvSpPr>
          <p:nvPr/>
        </p:nvSpPr>
        <p:spPr bwMode="auto">
          <a:xfrm>
            <a:off x="-1331913" y="-1323975"/>
            <a:ext cx="2663826" cy="2592388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138281" name="Object 41"/>
          <p:cNvGraphicFramePr>
            <a:graphicFrameLocks noChangeAspect="1"/>
          </p:cNvGraphicFramePr>
          <p:nvPr/>
        </p:nvGraphicFramePr>
        <p:xfrm>
          <a:off x="107950" y="3802063"/>
          <a:ext cx="11112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3" name="Clip" r:id="rId21" imgW="1326051" imgH="1264406" progId="">
                  <p:embed/>
                </p:oleObj>
              </mc:Choice>
              <mc:Fallback>
                <p:oleObj name="Clip" r:id="rId21" imgW="1326051" imgH="12644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802063"/>
                        <a:ext cx="111125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82" name="Picture 42" descr="AN01362_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05263"/>
            <a:ext cx="617538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3" name="Picture 43" descr="AN02514_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0563" y="2565400"/>
            <a:ext cx="350837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4" name="Picture 44" descr="AN02607_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4713" y="4149725"/>
            <a:ext cx="541337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5" name="Picture 45" descr="AN03421_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063" y="5953125"/>
            <a:ext cx="504825" cy="26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6" name="Picture 46" descr="AN03421_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2328">
            <a:off x="5451475" y="6362700"/>
            <a:ext cx="576263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87" name="Picture 47" descr="AN02607_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7343">
            <a:off x="7885113" y="4294188"/>
            <a:ext cx="48736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88" name="Rectangle 48"/>
          <p:cNvSpPr>
            <a:spLocks noChangeArrowheads="1"/>
          </p:cNvSpPr>
          <p:nvPr/>
        </p:nvSpPr>
        <p:spPr bwMode="auto">
          <a:xfrm>
            <a:off x="7739063" y="4797425"/>
            <a:ext cx="936625" cy="144463"/>
          </a:xfrm>
          <a:prstGeom prst="rect">
            <a:avLst/>
          </a:prstGeom>
          <a:solidFill>
            <a:srgbClr val="A4F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38289" name="Picture 49" descr="AN03364_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6818">
            <a:off x="7388225" y="3675063"/>
            <a:ext cx="1223963" cy="6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90" name="Freeform 50" descr="Papel reciclado"/>
          <p:cNvSpPr>
            <a:spLocks/>
          </p:cNvSpPr>
          <p:nvPr/>
        </p:nvSpPr>
        <p:spPr bwMode="auto">
          <a:xfrm>
            <a:off x="4535488" y="4689475"/>
            <a:ext cx="4716462" cy="2195513"/>
          </a:xfrm>
          <a:custGeom>
            <a:avLst/>
            <a:gdLst>
              <a:gd name="T0" fmla="*/ 68 w 2971"/>
              <a:gd name="T1" fmla="*/ 1338 h 1383"/>
              <a:gd name="T2" fmla="*/ 36 w 2971"/>
              <a:gd name="T3" fmla="*/ 1191 h 1383"/>
              <a:gd name="T4" fmla="*/ 10 w 2971"/>
              <a:gd name="T5" fmla="*/ 1166 h 1383"/>
              <a:gd name="T6" fmla="*/ 10 w 2971"/>
              <a:gd name="T7" fmla="*/ 1166 h 1383"/>
              <a:gd name="T8" fmla="*/ 136 w 2971"/>
              <a:gd name="T9" fmla="*/ 1203 h 1383"/>
              <a:gd name="T10" fmla="*/ 273 w 2971"/>
              <a:gd name="T11" fmla="*/ 1253 h 1383"/>
              <a:gd name="T12" fmla="*/ 812 w 2971"/>
              <a:gd name="T13" fmla="*/ 1316 h 1383"/>
              <a:gd name="T14" fmla="*/ 1876 w 2971"/>
              <a:gd name="T15" fmla="*/ 1303 h 1383"/>
              <a:gd name="T16" fmla="*/ 2465 w 2971"/>
              <a:gd name="T17" fmla="*/ 1253 h 1383"/>
              <a:gd name="T18" fmla="*/ 2615 w 2971"/>
              <a:gd name="T19" fmla="*/ 1216 h 1383"/>
              <a:gd name="T20" fmla="*/ 2753 w 2971"/>
              <a:gd name="T21" fmla="*/ 990 h 1383"/>
              <a:gd name="T22" fmla="*/ 2703 w 2971"/>
              <a:gd name="T23" fmla="*/ 627 h 1383"/>
              <a:gd name="T24" fmla="*/ 2628 w 2971"/>
              <a:gd name="T25" fmla="*/ 189 h 1383"/>
              <a:gd name="T26" fmla="*/ 2765 w 2971"/>
              <a:gd name="T27" fmla="*/ 201 h 1383"/>
              <a:gd name="T28" fmla="*/ 2953 w 2971"/>
              <a:gd name="T29" fmla="*/ 201 h 1383"/>
              <a:gd name="T30" fmla="*/ 2916 w 2971"/>
              <a:gd name="T31" fmla="*/ 176 h 1383"/>
              <a:gd name="T32" fmla="*/ 2916 w 2971"/>
              <a:gd name="T33" fmla="*/ 201 h 1383"/>
              <a:gd name="T34" fmla="*/ 2971 w 2971"/>
              <a:gd name="T35" fmla="*/ 1383 h 1383"/>
              <a:gd name="T36" fmla="*/ 136 w 2971"/>
              <a:gd name="T37" fmla="*/ 1366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71" h="1383">
                <a:moveTo>
                  <a:pt x="68" y="1338"/>
                </a:moveTo>
                <a:lnTo>
                  <a:pt x="36" y="1191"/>
                </a:lnTo>
                <a:cubicBezTo>
                  <a:pt x="44" y="1201"/>
                  <a:pt x="0" y="1159"/>
                  <a:pt x="10" y="1166"/>
                </a:cubicBezTo>
                <a:cubicBezTo>
                  <a:pt x="23" y="1175"/>
                  <a:pt x="7" y="1165"/>
                  <a:pt x="10" y="1166"/>
                </a:cubicBezTo>
                <a:cubicBezTo>
                  <a:pt x="53" y="1176"/>
                  <a:pt x="94" y="1190"/>
                  <a:pt x="136" y="1203"/>
                </a:cubicBezTo>
                <a:cubicBezTo>
                  <a:pt x="201" y="1270"/>
                  <a:pt x="147" y="1230"/>
                  <a:pt x="273" y="1253"/>
                </a:cubicBezTo>
                <a:cubicBezTo>
                  <a:pt x="450" y="1285"/>
                  <a:pt x="633" y="1293"/>
                  <a:pt x="812" y="1316"/>
                </a:cubicBezTo>
                <a:cubicBezTo>
                  <a:pt x="1166" y="1298"/>
                  <a:pt x="1521" y="1311"/>
                  <a:pt x="1876" y="1303"/>
                </a:cubicBezTo>
                <a:cubicBezTo>
                  <a:pt x="2117" y="1270"/>
                  <a:pt x="2156" y="1263"/>
                  <a:pt x="2465" y="1253"/>
                </a:cubicBezTo>
                <a:cubicBezTo>
                  <a:pt x="2521" y="1244"/>
                  <a:pt x="2563" y="1233"/>
                  <a:pt x="2615" y="1216"/>
                </a:cubicBezTo>
                <a:cubicBezTo>
                  <a:pt x="2649" y="1158"/>
                  <a:pt x="2738" y="1088"/>
                  <a:pt x="2753" y="990"/>
                </a:cubicBezTo>
                <a:cubicBezTo>
                  <a:pt x="2768" y="892"/>
                  <a:pt x="2724" y="760"/>
                  <a:pt x="2703" y="627"/>
                </a:cubicBezTo>
                <a:cubicBezTo>
                  <a:pt x="2682" y="494"/>
                  <a:pt x="2618" y="260"/>
                  <a:pt x="2628" y="189"/>
                </a:cubicBezTo>
                <a:cubicBezTo>
                  <a:pt x="2638" y="115"/>
                  <a:pt x="2711" y="199"/>
                  <a:pt x="2765" y="201"/>
                </a:cubicBezTo>
                <a:cubicBezTo>
                  <a:pt x="2819" y="203"/>
                  <a:pt x="2928" y="205"/>
                  <a:pt x="2953" y="201"/>
                </a:cubicBezTo>
                <a:cubicBezTo>
                  <a:pt x="2960" y="192"/>
                  <a:pt x="2913" y="188"/>
                  <a:pt x="2916" y="176"/>
                </a:cubicBezTo>
                <a:cubicBezTo>
                  <a:pt x="2938" y="83"/>
                  <a:pt x="2907" y="0"/>
                  <a:pt x="2916" y="201"/>
                </a:cubicBezTo>
                <a:lnTo>
                  <a:pt x="2971" y="1383"/>
                </a:lnTo>
                <a:lnTo>
                  <a:pt x="136" y="1366"/>
                </a:lnTo>
              </a:path>
            </a:pathLst>
          </a:custGeom>
          <a:blipFill dpi="0" rotWithShape="1">
            <a:blip r:embed="rId2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138291" name="Group 51"/>
          <p:cNvGrpSpPr>
            <a:grpSpLocks/>
          </p:cNvGrpSpPr>
          <p:nvPr/>
        </p:nvGrpSpPr>
        <p:grpSpPr bwMode="auto">
          <a:xfrm>
            <a:off x="4546600" y="5626100"/>
            <a:ext cx="927100" cy="1116013"/>
            <a:chOff x="2864" y="3544"/>
            <a:chExt cx="584" cy="820"/>
          </a:xfrm>
        </p:grpSpPr>
        <p:sp>
          <p:nvSpPr>
            <p:cNvPr id="138292" name="Freeform 52"/>
            <p:cNvSpPr>
              <a:spLocks/>
            </p:cNvSpPr>
            <p:nvPr/>
          </p:nvSpPr>
          <p:spPr bwMode="auto">
            <a:xfrm>
              <a:off x="3081" y="3544"/>
              <a:ext cx="201" cy="820"/>
            </a:xfrm>
            <a:custGeom>
              <a:avLst/>
              <a:gdLst>
                <a:gd name="T0" fmla="*/ 100 w 201"/>
                <a:gd name="T1" fmla="*/ 751 h 820"/>
                <a:gd name="T2" fmla="*/ 150 w 201"/>
                <a:gd name="T3" fmla="*/ 137 h 820"/>
                <a:gd name="T4" fmla="*/ 162 w 201"/>
                <a:gd name="T5" fmla="*/ 100 h 820"/>
                <a:gd name="T6" fmla="*/ 175 w 201"/>
                <a:gd name="T7" fmla="*/ 25 h 820"/>
                <a:gd name="T8" fmla="*/ 112 w 201"/>
                <a:gd name="T9" fmla="*/ 338 h 820"/>
                <a:gd name="T10" fmla="*/ 87 w 201"/>
                <a:gd name="T11" fmla="*/ 425 h 820"/>
                <a:gd name="T12" fmla="*/ 62 w 201"/>
                <a:gd name="T13" fmla="*/ 463 h 820"/>
                <a:gd name="T14" fmla="*/ 49 w 201"/>
                <a:gd name="T15" fmla="*/ 501 h 820"/>
                <a:gd name="T16" fmla="*/ 62 w 201"/>
                <a:gd name="T17" fmla="*/ 713 h 820"/>
                <a:gd name="T18" fmla="*/ 100 w 201"/>
                <a:gd name="T19" fmla="*/ 751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820">
                  <a:moveTo>
                    <a:pt x="100" y="751"/>
                  </a:moveTo>
                  <a:cubicBezTo>
                    <a:pt x="50" y="558"/>
                    <a:pt x="0" y="287"/>
                    <a:pt x="150" y="137"/>
                  </a:cubicBezTo>
                  <a:cubicBezTo>
                    <a:pt x="154" y="125"/>
                    <a:pt x="159" y="113"/>
                    <a:pt x="162" y="100"/>
                  </a:cubicBezTo>
                  <a:cubicBezTo>
                    <a:pt x="168" y="75"/>
                    <a:pt x="175" y="0"/>
                    <a:pt x="175" y="25"/>
                  </a:cubicBezTo>
                  <a:cubicBezTo>
                    <a:pt x="175" y="174"/>
                    <a:pt x="201" y="249"/>
                    <a:pt x="112" y="338"/>
                  </a:cubicBezTo>
                  <a:cubicBezTo>
                    <a:pt x="103" y="367"/>
                    <a:pt x="99" y="397"/>
                    <a:pt x="87" y="425"/>
                  </a:cubicBezTo>
                  <a:cubicBezTo>
                    <a:pt x="81" y="439"/>
                    <a:pt x="69" y="449"/>
                    <a:pt x="62" y="463"/>
                  </a:cubicBezTo>
                  <a:cubicBezTo>
                    <a:pt x="56" y="475"/>
                    <a:pt x="53" y="488"/>
                    <a:pt x="49" y="501"/>
                  </a:cubicBezTo>
                  <a:cubicBezTo>
                    <a:pt x="53" y="572"/>
                    <a:pt x="55" y="643"/>
                    <a:pt x="62" y="713"/>
                  </a:cubicBezTo>
                  <a:cubicBezTo>
                    <a:pt x="63" y="725"/>
                    <a:pt x="100" y="820"/>
                    <a:pt x="100" y="751"/>
                  </a:cubicBezTo>
                  <a:close/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93" name="Freeform 53"/>
            <p:cNvSpPr>
              <a:spLocks/>
            </p:cNvSpPr>
            <p:nvPr/>
          </p:nvSpPr>
          <p:spPr bwMode="auto">
            <a:xfrm>
              <a:off x="2864" y="3681"/>
              <a:ext cx="320" cy="659"/>
            </a:xfrm>
            <a:custGeom>
              <a:avLst/>
              <a:gdLst>
                <a:gd name="T0" fmla="*/ 317 w 320"/>
                <a:gd name="T1" fmla="*/ 601 h 659"/>
                <a:gd name="T2" fmla="*/ 154 w 320"/>
                <a:gd name="T3" fmla="*/ 501 h 659"/>
                <a:gd name="T4" fmla="*/ 66 w 320"/>
                <a:gd name="T5" fmla="*/ 163 h 659"/>
                <a:gd name="T6" fmla="*/ 29 w 320"/>
                <a:gd name="T7" fmla="*/ 0 h 659"/>
                <a:gd name="T8" fmla="*/ 91 w 320"/>
                <a:gd name="T9" fmla="*/ 88 h 659"/>
                <a:gd name="T10" fmla="*/ 104 w 320"/>
                <a:gd name="T11" fmla="*/ 351 h 659"/>
                <a:gd name="T12" fmla="*/ 179 w 320"/>
                <a:gd name="T13" fmla="*/ 426 h 659"/>
                <a:gd name="T14" fmla="*/ 254 w 320"/>
                <a:gd name="T15" fmla="*/ 476 h 659"/>
                <a:gd name="T16" fmla="*/ 291 w 320"/>
                <a:gd name="T17" fmla="*/ 551 h 659"/>
                <a:gd name="T18" fmla="*/ 317 w 320"/>
                <a:gd name="T19" fmla="*/ 60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0" h="659">
                  <a:moveTo>
                    <a:pt x="317" y="601"/>
                  </a:moveTo>
                  <a:cubicBezTo>
                    <a:pt x="221" y="578"/>
                    <a:pt x="234" y="541"/>
                    <a:pt x="154" y="501"/>
                  </a:cubicBezTo>
                  <a:cubicBezTo>
                    <a:pt x="113" y="383"/>
                    <a:pt x="204" y="210"/>
                    <a:pt x="66" y="163"/>
                  </a:cubicBezTo>
                  <a:cubicBezTo>
                    <a:pt x="0" y="63"/>
                    <a:pt x="12" y="118"/>
                    <a:pt x="29" y="0"/>
                  </a:cubicBezTo>
                  <a:cubicBezTo>
                    <a:pt x="86" y="20"/>
                    <a:pt x="74" y="34"/>
                    <a:pt x="91" y="88"/>
                  </a:cubicBezTo>
                  <a:cubicBezTo>
                    <a:pt x="95" y="176"/>
                    <a:pt x="82" y="266"/>
                    <a:pt x="104" y="351"/>
                  </a:cubicBezTo>
                  <a:cubicBezTo>
                    <a:pt x="113" y="385"/>
                    <a:pt x="154" y="401"/>
                    <a:pt x="179" y="426"/>
                  </a:cubicBezTo>
                  <a:cubicBezTo>
                    <a:pt x="200" y="447"/>
                    <a:pt x="254" y="476"/>
                    <a:pt x="254" y="476"/>
                  </a:cubicBezTo>
                  <a:cubicBezTo>
                    <a:pt x="292" y="596"/>
                    <a:pt x="235" y="427"/>
                    <a:pt x="291" y="551"/>
                  </a:cubicBezTo>
                  <a:cubicBezTo>
                    <a:pt x="320" y="614"/>
                    <a:pt x="317" y="659"/>
                    <a:pt x="317" y="601"/>
                  </a:cubicBezTo>
                  <a:close/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94" name="Freeform 54"/>
            <p:cNvSpPr>
              <a:spLocks/>
            </p:cNvSpPr>
            <p:nvPr/>
          </p:nvSpPr>
          <p:spPr bwMode="auto">
            <a:xfrm>
              <a:off x="3137" y="3756"/>
              <a:ext cx="282" cy="551"/>
            </a:xfrm>
            <a:custGeom>
              <a:avLst/>
              <a:gdLst>
                <a:gd name="T0" fmla="*/ 44 w 282"/>
                <a:gd name="T1" fmla="*/ 551 h 551"/>
                <a:gd name="T2" fmla="*/ 119 w 282"/>
                <a:gd name="T3" fmla="*/ 263 h 551"/>
                <a:gd name="T4" fmla="*/ 156 w 282"/>
                <a:gd name="T5" fmla="*/ 251 h 551"/>
                <a:gd name="T6" fmla="*/ 194 w 282"/>
                <a:gd name="T7" fmla="*/ 226 h 551"/>
                <a:gd name="T8" fmla="*/ 244 w 282"/>
                <a:gd name="T9" fmla="*/ 151 h 551"/>
                <a:gd name="T10" fmla="*/ 281 w 282"/>
                <a:gd name="T11" fmla="*/ 126 h 551"/>
                <a:gd name="T12" fmla="*/ 269 w 282"/>
                <a:gd name="T13" fmla="*/ 213 h 551"/>
                <a:gd name="T14" fmla="*/ 231 w 282"/>
                <a:gd name="T15" fmla="*/ 226 h 551"/>
                <a:gd name="T16" fmla="*/ 144 w 282"/>
                <a:gd name="T17" fmla="*/ 263 h 551"/>
                <a:gd name="T18" fmla="*/ 44 w 282"/>
                <a:gd name="T1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551">
                  <a:moveTo>
                    <a:pt x="44" y="551"/>
                  </a:moveTo>
                  <a:cubicBezTo>
                    <a:pt x="56" y="447"/>
                    <a:pt x="86" y="362"/>
                    <a:pt x="119" y="263"/>
                  </a:cubicBezTo>
                  <a:cubicBezTo>
                    <a:pt x="123" y="251"/>
                    <a:pt x="144" y="255"/>
                    <a:pt x="156" y="251"/>
                  </a:cubicBezTo>
                  <a:cubicBezTo>
                    <a:pt x="169" y="243"/>
                    <a:pt x="184" y="237"/>
                    <a:pt x="194" y="226"/>
                  </a:cubicBezTo>
                  <a:cubicBezTo>
                    <a:pt x="214" y="203"/>
                    <a:pt x="244" y="151"/>
                    <a:pt x="244" y="151"/>
                  </a:cubicBezTo>
                  <a:cubicBezTo>
                    <a:pt x="262" y="0"/>
                    <a:pt x="256" y="46"/>
                    <a:pt x="281" y="126"/>
                  </a:cubicBezTo>
                  <a:cubicBezTo>
                    <a:pt x="277" y="155"/>
                    <a:pt x="282" y="187"/>
                    <a:pt x="269" y="213"/>
                  </a:cubicBezTo>
                  <a:cubicBezTo>
                    <a:pt x="263" y="225"/>
                    <a:pt x="243" y="220"/>
                    <a:pt x="231" y="226"/>
                  </a:cubicBezTo>
                  <a:cubicBezTo>
                    <a:pt x="147" y="268"/>
                    <a:pt x="246" y="239"/>
                    <a:pt x="144" y="263"/>
                  </a:cubicBezTo>
                  <a:cubicBezTo>
                    <a:pt x="0" y="366"/>
                    <a:pt x="44" y="329"/>
                    <a:pt x="44" y="551"/>
                  </a:cubicBezTo>
                  <a:close/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295" name="Freeform 55"/>
            <p:cNvSpPr>
              <a:spLocks/>
            </p:cNvSpPr>
            <p:nvPr/>
          </p:nvSpPr>
          <p:spPr bwMode="auto">
            <a:xfrm>
              <a:off x="3130" y="4032"/>
              <a:ext cx="318" cy="301"/>
            </a:xfrm>
            <a:custGeom>
              <a:avLst/>
              <a:gdLst>
                <a:gd name="T0" fmla="*/ 76 w 318"/>
                <a:gd name="T1" fmla="*/ 250 h 301"/>
                <a:gd name="T2" fmla="*/ 126 w 318"/>
                <a:gd name="T3" fmla="*/ 200 h 301"/>
                <a:gd name="T4" fmla="*/ 138 w 318"/>
                <a:gd name="T5" fmla="*/ 163 h 301"/>
                <a:gd name="T6" fmla="*/ 176 w 318"/>
                <a:gd name="T7" fmla="*/ 138 h 301"/>
                <a:gd name="T8" fmla="*/ 263 w 318"/>
                <a:gd name="T9" fmla="*/ 0 h 301"/>
                <a:gd name="T10" fmla="*/ 288 w 318"/>
                <a:gd name="T11" fmla="*/ 88 h 301"/>
                <a:gd name="T12" fmla="*/ 188 w 318"/>
                <a:gd name="T13" fmla="*/ 200 h 301"/>
                <a:gd name="T14" fmla="*/ 163 w 318"/>
                <a:gd name="T15" fmla="*/ 238 h 301"/>
                <a:gd name="T16" fmla="*/ 126 w 318"/>
                <a:gd name="T17" fmla="*/ 250 h 301"/>
                <a:gd name="T18" fmla="*/ 0 w 318"/>
                <a:gd name="T1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01">
                  <a:moveTo>
                    <a:pt x="76" y="250"/>
                  </a:moveTo>
                  <a:cubicBezTo>
                    <a:pt x="108" y="153"/>
                    <a:pt x="60" y="266"/>
                    <a:pt x="126" y="200"/>
                  </a:cubicBezTo>
                  <a:cubicBezTo>
                    <a:pt x="135" y="191"/>
                    <a:pt x="130" y="173"/>
                    <a:pt x="138" y="163"/>
                  </a:cubicBezTo>
                  <a:cubicBezTo>
                    <a:pt x="148" y="151"/>
                    <a:pt x="163" y="146"/>
                    <a:pt x="176" y="138"/>
                  </a:cubicBezTo>
                  <a:cubicBezTo>
                    <a:pt x="195" y="77"/>
                    <a:pt x="208" y="37"/>
                    <a:pt x="263" y="0"/>
                  </a:cubicBezTo>
                  <a:cubicBezTo>
                    <a:pt x="318" y="19"/>
                    <a:pt x="316" y="4"/>
                    <a:pt x="288" y="88"/>
                  </a:cubicBezTo>
                  <a:cubicBezTo>
                    <a:pt x="276" y="123"/>
                    <a:pt x="195" y="189"/>
                    <a:pt x="188" y="200"/>
                  </a:cubicBezTo>
                  <a:cubicBezTo>
                    <a:pt x="180" y="213"/>
                    <a:pt x="175" y="228"/>
                    <a:pt x="163" y="238"/>
                  </a:cubicBezTo>
                  <a:cubicBezTo>
                    <a:pt x="153" y="246"/>
                    <a:pt x="138" y="246"/>
                    <a:pt x="126" y="250"/>
                  </a:cubicBezTo>
                  <a:cubicBezTo>
                    <a:pt x="88" y="275"/>
                    <a:pt x="48" y="301"/>
                    <a:pt x="0" y="301"/>
                  </a:cubicBezTo>
                </a:path>
              </a:pathLst>
            </a:custGeom>
            <a:solidFill>
              <a:srgbClr val="0098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138296" name="Picture 56" descr="AN03686_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5888"/>
            <a:ext cx="690562" cy="9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97" name="Picture 57" descr="AN03690_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221413"/>
            <a:ext cx="704850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98" name="Picture 58" descr="AN01243_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58800"/>
            <a:ext cx="6477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99" name="Rectangle 59"/>
          <p:cNvSpPr>
            <a:spLocks noChangeArrowheads="1"/>
          </p:cNvSpPr>
          <p:nvPr/>
        </p:nvSpPr>
        <p:spPr bwMode="auto">
          <a:xfrm>
            <a:off x="7740650" y="4149725"/>
            <a:ext cx="287338" cy="142875"/>
          </a:xfrm>
          <a:prstGeom prst="rect">
            <a:avLst/>
          </a:prstGeom>
          <a:solidFill>
            <a:srgbClr val="11DCF1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301" name="Oval 61"/>
          <p:cNvSpPr>
            <a:spLocks noChangeArrowheads="1"/>
          </p:cNvSpPr>
          <p:nvPr/>
        </p:nvSpPr>
        <p:spPr bwMode="auto">
          <a:xfrm>
            <a:off x="-2052638" y="-1971675"/>
            <a:ext cx="4248151" cy="4033838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8302" name="Freeform 62"/>
          <p:cNvSpPr>
            <a:spLocks/>
          </p:cNvSpPr>
          <p:nvPr/>
        </p:nvSpPr>
        <p:spPr bwMode="auto">
          <a:xfrm>
            <a:off x="4784725" y="4605338"/>
            <a:ext cx="292100" cy="414337"/>
          </a:xfrm>
          <a:custGeom>
            <a:avLst/>
            <a:gdLst>
              <a:gd name="T0" fmla="*/ 13 w 184"/>
              <a:gd name="T1" fmla="*/ 220 h 261"/>
              <a:gd name="T2" fmla="*/ 54 w 184"/>
              <a:gd name="T3" fmla="*/ 193 h 261"/>
              <a:gd name="T4" fmla="*/ 94 w 184"/>
              <a:gd name="T5" fmla="*/ 180 h 261"/>
              <a:gd name="T6" fmla="*/ 107 w 184"/>
              <a:gd name="T7" fmla="*/ 140 h 261"/>
              <a:gd name="T8" fmla="*/ 80 w 184"/>
              <a:gd name="T9" fmla="*/ 180 h 261"/>
              <a:gd name="T10" fmla="*/ 40 w 184"/>
              <a:gd name="T11" fmla="*/ 207 h 261"/>
              <a:gd name="T12" fmla="*/ 67 w 184"/>
              <a:gd name="T13" fmla="*/ 113 h 261"/>
              <a:gd name="T14" fmla="*/ 54 w 184"/>
              <a:gd name="T15" fmla="*/ 153 h 261"/>
              <a:gd name="T16" fmla="*/ 40 w 184"/>
              <a:gd name="T17" fmla="*/ 193 h 261"/>
              <a:gd name="T18" fmla="*/ 27 w 184"/>
              <a:gd name="T19" fmla="*/ 153 h 261"/>
              <a:gd name="T20" fmla="*/ 13 w 184"/>
              <a:gd name="T21" fmla="*/ 234 h 261"/>
              <a:gd name="T22" fmla="*/ 54 w 184"/>
              <a:gd name="T23" fmla="*/ 220 h 261"/>
              <a:gd name="T24" fmla="*/ 147 w 184"/>
              <a:gd name="T25" fmla="*/ 100 h 261"/>
              <a:gd name="T26" fmla="*/ 107 w 184"/>
              <a:gd name="T27" fmla="*/ 140 h 261"/>
              <a:gd name="T28" fmla="*/ 67 w 184"/>
              <a:gd name="T29" fmla="*/ 167 h 261"/>
              <a:gd name="T30" fmla="*/ 40 w 184"/>
              <a:gd name="T31" fmla="*/ 207 h 261"/>
              <a:gd name="T32" fmla="*/ 0 w 184"/>
              <a:gd name="T33" fmla="*/ 247 h 261"/>
              <a:gd name="T34" fmla="*/ 40 w 184"/>
              <a:gd name="T35" fmla="*/ 260 h 261"/>
              <a:gd name="T36" fmla="*/ 94 w 184"/>
              <a:gd name="T37" fmla="*/ 234 h 261"/>
              <a:gd name="T38" fmla="*/ 161 w 184"/>
              <a:gd name="T39" fmla="*/ 180 h 261"/>
              <a:gd name="T40" fmla="*/ 174 w 184"/>
              <a:gd name="T41" fmla="*/ 140 h 261"/>
              <a:gd name="T42" fmla="*/ 134 w 184"/>
              <a:gd name="T43" fmla="*/ 153 h 261"/>
              <a:gd name="T44" fmla="*/ 94 w 184"/>
              <a:gd name="T45" fmla="*/ 193 h 261"/>
              <a:gd name="T46" fmla="*/ 13 w 184"/>
              <a:gd name="T47" fmla="*/ 247 h 261"/>
              <a:gd name="T48" fmla="*/ 67 w 184"/>
              <a:gd name="T49" fmla="*/ 86 h 261"/>
              <a:gd name="T50" fmla="*/ 107 w 184"/>
              <a:gd name="T51" fmla="*/ 59 h 261"/>
              <a:gd name="T52" fmla="*/ 67 w 184"/>
              <a:gd name="T53" fmla="*/ 140 h 261"/>
              <a:gd name="T54" fmla="*/ 80 w 184"/>
              <a:gd name="T55" fmla="*/ 193 h 261"/>
              <a:gd name="T56" fmla="*/ 134 w 184"/>
              <a:gd name="T57" fmla="*/ 113 h 261"/>
              <a:gd name="T58" fmla="*/ 161 w 184"/>
              <a:gd name="T59" fmla="*/ 73 h 261"/>
              <a:gd name="T60" fmla="*/ 13 w 184"/>
              <a:gd name="T61" fmla="*/ 220 h 261"/>
              <a:gd name="T62" fmla="*/ 27 w 184"/>
              <a:gd name="T63" fmla="*/ 180 h 261"/>
              <a:gd name="T64" fmla="*/ 13 w 184"/>
              <a:gd name="T65" fmla="*/ 220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4" h="261">
                <a:moveTo>
                  <a:pt x="13" y="220"/>
                </a:moveTo>
                <a:cubicBezTo>
                  <a:pt x="27" y="211"/>
                  <a:pt x="39" y="200"/>
                  <a:pt x="54" y="193"/>
                </a:cubicBezTo>
                <a:cubicBezTo>
                  <a:pt x="67" y="187"/>
                  <a:pt x="84" y="190"/>
                  <a:pt x="94" y="180"/>
                </a:cubicBezTo>
                <a:cubicBezTo>
                  <a:pt x="104" y="170"/>
                  <a:pt x="121" y="140"/>
                  <a:pt x="107" y="140"/>
                </a:cubicBezTo>
                <a:cubicBezTo>
                  <a:pt x="91" y="140"/>
                  <a:pt x="91" y="169"/>
                  <a:pt x="80" y="180"/>
                </a:cubicBezTo>
                <a:cubicBezTo>
                  <a:pt x="69" y="191"/>
                  <a:pt x="53" y="198"/>
                  <a:pt x="40" y="207"/>
                </a:cubicBezTo>
                <a:cubicBezTo>
                  <a:pt x="60" y="150"/>
                  <a:pt x="51" y="181"/>
                  <a:pt x="67" y="113"/>
                </a:cubicBezTo>
                <a:cubicBezTo>
                  <a:pt x="70" y="99"/>
                  <a:pt x="58" y="140"/>
                  <a:pt x="54" y="153"/>
                </a:cubicBezTo>
                <a:cubicBezTo>
                  <a:pt x="49" y="166"/>
                  <a:pt x="40" y="193"/>
                  <a:pt x="40" y="193"/>
                </a:cubicBezTo>
                <a:cubicBezTo>
                  <a:pt x="36" y="180"/>
                  <a:pt x="35" y="141"/>
                  <a:pt x="27" y="153"/>
                </a:cubicBezTo>
                <a:cubicBezTo>
                  <a:pt x="12" y="176"/>
                  <a:pt x="3" y="209"/>
                  <a:pt x="13" y="234"/>
                </a:cubicBezTo>
                <a:cubicBezTo>
                  <a:pt x="18" y="247"/>
                  <a:pt x="40" y="225"/>
                  <a:pt x="54" y="220"/>
                </a:cubicBezTo>
                <a:cubicBezTo>
                  <a:pt x="79" y="144"/>
                  <a:pt x="57" y="190"/>
                  <a:pt x="147" y="100"/>
                </a:cubicBezTo>
                <a:cubicBezTo>
                  <a:pt x="160" y="87"/>
                  <a:pt x="120" y="127"/>
                  <a:pt x="107" y="140"/>
                </a:cubicBezTo>
                <a:cubicBezTo>
                  <a:pt x="96" y="151"/>
                  <a:pt x="80" y="158"/>
                  <a:pt x="67" y="167"/>
                </a:cubicBezTo>
                <a:cubicBezTo>
                  <a:pt x="58" y="180"/>
                  <a:pt x="50" y="195"/>
                  <a:pt x="40" y="207"/>
                </a:cubicBezTo>
                <a:cubicBezTo>
                  <a:pt x="28" y="221"/>
                  <a:pt x="0" y="228"/>
                  <a:pt x="0" y="247"/>
                </a:cubicBezTo>
                <a:cubicBezTo>
                  <a:pt x="0" y="261"/>
                  <a:pt x="27" y="256"/>
                  <a:pt x="40" y="260"/>
                </a:cubicBezTo>
                <a:cubicBezTo>
                  <a:pt x="58" y="251"/>
                  <a:pt x="79" y="247"/>
                  <a:pt x="94" y="234"/>
                </a:cubicBezTo>
                <a:cubicBezTo>
                  <a:pt x="176" y="166"/>
                  <a:pt x="64" y="211"/>
                  <a:pt x="161" y="180"/>
                </a:cubicBezTo>
                <a:cubicBezTo>
                  <a:pt x="165" y="167"/>
                  <a:pt x="184" y="150"/>
                  <a:pt x="174" y="140"/>
                </a:cubicBezTo>
                <a:cubicBezTo>
                  <a:pt x="164" y="130"/>
                  <a:pt x="146" y="145"/>
                  <a:pt x="134" y="153"/>
                </a:cubicBezTo>
                <a:cubicBezTo>
                  <a:pt x="118" y="163"/>
                  <a:pt x="109" y="181"/>
                  <a:pt x="94" y="193"/>
                </a:cubicBezTo>
                <a:cubicBezTo>
                  <a:pt x="68" y="213"/>
                  <a:pt x="13" y="247"/>
                  <a:pt x="13" y="247"/>
                </a:cubicBezTo>
                <a:cubicBezTo>
                  <a:pt x="31" y="193"/>
                  <a:pt x="50" y="140"/>
                  <a:pt x="67" y="86"/>
                </a:cubicBezTo>
                <a:cubicBezTo>
                  <a:pt x="72" y="71"/>
                  <a:pt x="94" y="68"/>
                  <a:pt x="107" y="59"/>
                </a:cubicBezTo>
                <a:cubicBezTo>
                  <a:pt x="64" y="194"/>
                  <a:pt x="130" y="0"/>
                  <a:pt x="67" y="140"/>
                </a:cubicBezTo>
                <a:cubicBezTo>
                  <a:pt x="19" y="246"/>
                  <a:pt x="25" y="230"/>
                  <a:pt x="80" y="193"/>
                </a:cubicBezTo>
                <a:cubicBezTo>
                  <a:pt x="98" y="166"/>
                  <a:pt x="124" y="144"/>
                  <a:pt x="134" y="113"/>
                </a:cubicBezTo>
                <a:cubicBezTo>
                  <a:pt x="148" y="69"/>
                  <a:pt x="133" y="73"/>
                  <a:pt x="161" y="73"/>
                </a:cubicBezTo>
                <a:cubicBezTo>
                  <a:pt x="112" y="122"/>
                  <a:pt x="67" y="177"/>
                  <a:pt x="13" y="220"/>
                </a:cubicBezTo>
                <a:cubicBezTo>
                  <a:pt x="2" y="229"/>
                  <a:pt x="27" y="180"/>
                  <a:pt x="27" y="180"/>
                </a:cubicBezTo>
                <a:cubicBezTo>
                  <a:pt x="27" y="180"/>
                  <a:pt x="18" y="207"/>
                  <a:pt x="13" y="220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aphicFrame>
        <p:nvGraphicFramePr>
          <p:cNvPr id="138303" name="Object 63"/>
          <p:cNvGraphicFramePr>
            <a:graphicFrameLocks noChangeAspect="1"/>
          </p:cNvGraphicFramePr>
          <p:nvPr/>
        </p:nvGraphicFramePr>
        <p:xfrm>
          <a:off x="8459788" y="1773238"/>
          <a:ext cx="792162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4" name="Clip" r:id="rId32" imgW="1020536" imgH="1237570" progId="">
                  <p:embed/>
                </p:oleObj>
              </mc:Choice>
              <mc:Fallback>
                <p:oleObj name="Clip" r:id="rId32" imgW="1020536" imgH="12375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88" y="1773238"/>
                        <a:ext cx="792162" cy="173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304" name="Picture 64" descr="BL00335_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819400"/>
            <a:ext cx="140335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305" name="Picture 65" descr="BL00673_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3127375"/>
            <a:ext cx="1450975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306" name="Picture 66" descr="PE00001_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141663"/>
            <a:ext cx="323850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307" name="Picture 67" descr="TN00363_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57563"/>
            <a:ext cx="973138" cy="7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8308" name="Object 68"/>
          <p:cNvGraphicFramePr>
            <a:graphicFrameLocks noChangeAspect="1"/>
          </p:cNvGraphicFramePr>
          <p:nvPr/>
        </p:nvGraphicFramePr>
        <p:xfrm>
          <a:off x="8128000" y="2205038"/>
          <a:ext cx="858838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65" name="Clip" r:id="rId37" imgW="751916" imgH="1305314" progId="">
                  <p:embed/>
                </p:oleObj>
              </mc:Choice>
              <mc:Fallback>
                <p:oleObj name="Clip" r:id="rId37" imgW="751916" imgH="13053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2205038"/>
                        <a:ext cx="858838" cy="1223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64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0609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Los factores del ambiente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Se clasifican en:</a:t>
            </a:r>
          </a:p>
          <a:p>
            <a:r>
              <a:rPr lang="es-ES" b="1" dirty="0" smtClean="0"/>
              <a:t>Climáticos</a:t>
            </a:r>
            <a:r>
              <a:rPr lang="es-ES" dirty="0" smtClean="0"/>
              <a:t>: temperatura, humedad, luz y viento</a:t>
            </a:r>
          </a:p>
          <a:p>
            <a:r>
              <a:rPr lang="es-ES" b="1" dirty="0"/>
              <a:t>Topográficos</a:t>
            </a:r>
            <a:r>
              <a:rPr lang="es-ES" dirty="0"/>
              <a:t>: </a:t>
            </a:r>
            <a:r>
              <a:rPr lang="es-ES" dirty="0" smtClean="0"/>
              <a:t>relieve</a:t>
            </a:r>
          </a:p>
          <a:p>
            <a:r>
              <a:rPr lang="es-ES" b="1" dirty="0" smtClean="0"/>
              <a:t>Edáficos</a:t>
            </a:r>
            <a:r>
              <a:rPr lang="es-ES" dirty="0" smtClean="0"/>
              <a:t>: contenido de agua y elementos minerales en el suelo </a:t>
            </a:r>
          </a:p>
          <a:p>
            <a:r>
              <a:rPr lang="es-ES" b="1" dirty="0" smtClean="0"/>
              <a:t>Bióticos</a:t>
            </a:r>
            <a:r>
              <a:rPr lang="es-ES" dirty="0" smtClean="0"/>
              <a:t>: seres vivos entre los </a:t>
            </a:r>
            <a:r>
              <a:rPr lang="es-ES" dirty="0"/>
              <a:t>se establecen </a:t>
            </a:r>
            <a:r>
              <a:rPr lang="es-ES" dirty="0" smtClean="0"/>
              <a:t>relaciones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8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Autofit/>
          </a:bodyPr>
          <a:lstStyle/>
          <a:p>
            <a:r>
              <a:rPr lang="es-ES" sz="3600" dirty="0" smtClean="0"/>
              <a:t>Relaciones entre factores bióticos del ambiente 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2046</Words>
  <Application>Microsoft Office PowerPoint</Application>
  <PresentationFormat>Presentación en pantalla (4:3)</PresentationFormat>
  <Paragraphs>206</Paragraphs>
  <Slides>67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3" baseType="lpstr">
      <vt:lpstr>Arial</vt:lpstr>
      <vt:lpstr>Calibri</vt:lpstr>
      <vt:lpstr>Droid Sans Fallback</vt:lpstr>
      <vt:lpstr>Times New Roman</vt:lpstr>
      <vt:lpstr>Tema de Office</vt:lpstr>
      <vt:lpstr>Clip</vt:lpstr>
      <vt:lpstr>Tema: Biosfera Influencia de los factores ecológicos en la distribución de los seres vivos. Factores climáticos: temperatura y luz.</vt:lpstr>
      <vt:lpstr>Presentación de PowerPoint</vt:lpstr>
      <vt:lpstr>Presentación de PowerPoint</vt:lpstr>
      <vt:lpstr>El ambiente</vt:lpstr>
      <vt:lpstr>Presentación de PowerPoint</vt:lpstr>
      <vt:lpstr>Factores del ambiente</vt:lpstr>
      <vt:lpstr>Presentación de PowerPoint</vt:lpstr>
      <vt:lpstr>Los factores del ambiente</vt:lpstr>
      <vt:lpstr>Relaciones entre factores bióticos del ambiente </vt:lpstr>
      <vt:lpstr> Amplitud ecológica </vt:lpstr>
      <vt:lpstr> La amplitud ecológica depende de: </vt:lpstr>
      <vt:lpstr>Presentación de PowerPoint</vt:lpstr>
      <vt:lpstr>Presentación de PowerPoint</vt:lpstr>
      <vt:lpstr>Clasificación de organismos según su amplitud ecológica</vt:lpstr>
      <vt:lpstr>Ejemplos de la Ley de tolerancia</vt:lpstr>
      <vt:lpstr>Presentación de PowerPoint</vt:lpstr>
      <vt:lpstr>Influencia de la temperatura</vt:lpstr>
      <vt:lpstr>Presentación de PowerPoint</vt:lpstr>
      <vt:lpstr>Variación diaria de la temperatura del aire</vt:lpstr>
      <vt:lpstr>  Variación anual temperatura. mayor variación en el interior de los continentes de latitudes templadas influyen en los seres vivos  </vt:lpstr>
      <vt:lpstr>Presentación de PowerPoint</vt:lpstr>
      <vt:lpstr>Influencia de la temperatura</vt:lpstr>
      <vt:lpstr>Variación de la temperatura del agua de mar con  la  profundidad</vt:lpstr>
      <vt:lpstr>Presentación de PowerPoint</vt:lpstr>
      <vt:lpstr>Presentación de PowerPoint</vt:lpstr>
      <vt:lpstr> Temperatura media anual de la superficie del mar también influye en la distribución de los organismos marinos</vt:lpstr>
      <vt:lpstr>Adaptaciones de los organismos a la temperatura</vt:lpstr>
      <vt:lpstr>Presentación de PowerPoint</vt:lpstr>
      <vt:lpstr>Temperatura extremas</vt:lpstr>
      <vt:lpstr>Influencia de la temperatura en morfología de los organismos:</vt:lpstr>
      <vt:lpstr> Orejas de mamíferos son menores en climas fríos para no perder el calor y en cambio grandes en climas cálidos para perderlo . </vt:lpstr>
      <vt:lpstr>Adaptaciones ante temperaturas extremas:</vt:lpstr>
      <vt:lpstr>Bosques de latitudes templadas pierden hojas en otoño  y endurecen yemas ante temperaturas extremas  frías</vt:lpstr>
      <vt:lpstr>Bosque caducifolio templado en verano y otoño</vt:lpstr>
      <vt:lpstr>Bosque caducifolio templado a fines de otoño sin hojas y yemas endurecidas</vt:lpstr>
      <vt:lpstr>Bosque caducifolio templado en invierno sin hojas para resistir bajas temperaturas</vt:lpstr>
      <vt:lpstr>Primavera en latitudes templadas</vt:lpstr>
      <vt:lpstr>Taiga bosque templado frío no pierde las hojas (perennifolio),  en ellas concentran aceites ante temperaturas extremadamente   frías</vt:lpstr>
      <vt:lpstr>Bosque mixto en el límite del bosque templado y la taiga se combinan especies caducifolias y  perennifolias</vt:lpstr>
      <vt:lpstr>Adaptaciones ante temperaturas extremas:</vt:lpstr>
      <vt:lpstr>Gruesas pieles o tejido adiposo ante el frío </vt:lpstr>
      <vt:lpstr>Migraciones de animales</vt:lpstr>
      <vt:lpstr>Influencia de la temperatura en la distribución latitudinal y altitudinal de los organismos</vt:lpstr>
      <vt:lpstr>Presentación de PowerPoint</vt:lpstr>
      <vt:lpstr>Climas del mundo determinan la distribución de los seres vivos </vt:lpstr>
      <vt:lpstr> Formaciones vegetales del mundo dependen del clima</vt:lpstr>
      <vt:lpstr>La variación de la temperatura con la altura determina pisos de vegetación</vt:lpstr>
      <vt:lpstr>Límite de los árboles</vt:lpstr>
      <vt:lpstr>Formaciones vegetales latitudinales</vt:lpstr>
      <vt:lpstr>Vegetación del mundo</vt:lpstr>
      <vt:lpstr>Tundra, más allá del límite de los árboles</vt:lpstr>
      <vt:lpstr>Formaciones vegetales altitudinales por variación de la temperatura con la altura</vt:lpstr>
      <vt:lpstr>Formaciones vegetales latitudinales y altitudinales</vt:lpstr>
      <vt:lpstr>Influencia de la luz</vt:lpstr>
      <vt:lpstr>Influencia de la luz</vt:lpstr>
      <vt:lpstr>Influencia de la luz</vt:lpstr>
      <vt:lpstr>Adaptaciones a la luz</vt:lpstr>
      <vt:lpstr>Presentación de PowerPoint</vt:lpstr>
      <vt:lpstr>Influencia de la luz</vt:lpstr>
      <vt:lpstr>Influencia de la luz</vt:lpstr>
      <vt:lpstr>Influencia de la  luz</vt:lpstr>
      <vt:lpstr>Epifitas</vt:lpstr>
      <vt:lpstr>Trepadoras o lianas adaptación para alcanzar la luz</vt:lpstr>
      <vt:lpstr>Influencia de la luz</vt:lpstr>
      <vt:lpstr>Zonas en el mdio acuáticosegún condiciones de iluminación</vt:lpstr>
      <vt:lpstr>Distribución de la vida en el océano en función de la luz y la temperatura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PC 4</cp:lastModifiedBy>
  <cp:revision>188</cp:revision>
  <dcterms:created xsi:type="dcterms:W3CDTF">2002-01-01T07:00:59Z</dcterms:created>
  <dcterms:modified xsi:type="dcterms:W3CDTF">2026-01-30T18:19:10Z</dcterms:modified>
</cp:coreProperties>
</file>