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352" r:id="rId3"/>
    <p:sldId id="353" r:id="rId4"/>
    <p:sldId id="354" r:id="rId5"/>
    <p:sldId id="358" r:id="rId6"/>
    <p:sldId id="359" r:id="rId7"/>
    <p:sldId id="355" r:id="rId8"/>
    <p:sldId id="356" r:id="rId9"/>
    <p:sldId id="347" r:id="rId10"/>
    <p:sldId id="357" r:id="rId11"/>
    <p:sldId id="360" r:id="rId12"/>
    <p:sldId id="343" r:id="rId13"/>
    <p:sldId id="344" r:id="rId14"/>
    <p:sldId id="361" r:id="rId15"/>
    <p:sldId id="362" r:id="rId16"/>
    <p:sldId id="363" r:id="rId17"/>
    <p:sldId id="376" r:id="rId18"/>
    <p:sldId id="345" r:id="rId19"/>
    <p:sldId id="373" r:id="rId20"/>
    <p:sldId id="374" r:id="rId21"/>
    <p:sldId id="375" r:id="rId22"/>
    <p:sldId id="413" r:id="rId23"/>
    <p:sldId id="389" r:id="rId24"/>
    <p:sldId id="390" r:id="rId25"/>
    <p:sldId id="379" r:id="rId26"/>
    <p:sldId id="336" r:id="rId27"/>
    <p:sldId id="337" r:id="rId28"/>
    <p:sldId id="368" r:id="rId29"/>
    <p:sldId id="387" r:id="rId30"/>
    <p:sldId id="384" r:id="rId31"/>
    <p:sldId id="396" r:id="rId32"/>
    <p:sldId id="377" r:id="rId33"/>
    <p:sldId id="380" r:id="rId34"/>
    <p:sldId id="372" r:id="rId35"/>
    <p:sldId id="388" r:id="rId36"/>
    <p:sldId id="378" r:id="rId37"/>
    <p:sldId id="346" r:id="rId38"/>
    <p:sldId id="341" r:id="rId39"/>
    <p:sldId id="392" r:id="rId40"/>
    <p:sldId id="395" r:id="rId41"/>
    <p:sldId id="397" r:id="rId42"/>
    <p:sldId id="391" r:id="rId43"/>
    <p:sldId id="329" r:id="rId44"/>
    <p:sldId id="330" r:id="rId45"/>
    <p:sldId id="332" r:id="rId46"/>
    <p:sldId id="416" r:id="rId47"/>
    <p:sldId id="415" r:id="rId48"/>
    <p:sldId id="418" r:id="rId49"/>
    <p:sldId id="417" r:id="rId50"/>
    <p:sldId id="423" r:id="rId51"/>
    <p:sldId id="407" r:id="rId52"/>
    <p:sldId id="410" r:id="rId53"/>
    <p:sldId id="409" r:id="rId54"/>
    <p:sldId id="411" r:id="rId55"/>
    <p:sldId id="400" r:id="rId56"/>
    <p:sldId id="419" r:id="rId57"/>
    <p:sldId id="401" r:id="rId58"/>
    <p:sldId id="421" r:id="rId59"/>
    <p:sldId id="422" r:id="rId60"/>
    <p:sldId id="402" r:id="rId61"/>
    <p:sldId id="420" r:id="rId62"/>
    <p:sldId id="327" r:id="rId63"/>
    <p:sldId id="326" r:id="rId64"/>
    <p:sldId id="324" r:id="rId65"/>
    <p:sldId id="325" r:id="rId66"/>
    <p:sldId id="322" r:id="rId67"/>
    <p:sldId id="414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934-F48B-4800-B3FA-47D70DF65917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FCE6C-1738-4F8C-B8C3-11718C2C9E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88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emf"/><Relationship Id="rId5" Type="http://schemas.openxmlformats.org/officeDocument/2006/relationships/oleObject" Target="../embeddings/Hoja_de_c_lculo_de_Microsoft_Excel_97-20032.xls"/><Relationship Id="rId4" Type="http://schemas.openxmlformats.org/officeDocument/2006/relationships/image" Target="../media/image66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rimed.cu/images/stories/asig/ciencias_naturales/nuevas/esquema-biologico.jpg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6864" cy="2160240"/>
          </a:xfrm>
        </p:spPr>
        <p:txBody>
          <a:bodyPr>
            <a:normAutofit fontScale="90000"/>
          </a:bodyPr>
          <a:lstStyle/>
          <a:p>
            <a:r>
              <a:rPr lang="es-ES" dirty="0"/>
              <a:t>Tema: Biosfera</a:t>
            </a:r>
            <a:br>
              <a:rPr lang="es-ES" dirty="0"/>
            </a:br>
            <a:r>
              <a:rPr lang="es-ES" dirty="0"/>
              <a:t>Influencia de los factores climáticos </a:t>
            </a:r>
            <a:r>
              <a:rPr lang="es-ES" dirty="0" smtClean="0"/>
              <a:t>en </a:t>
            </a:r>
            <a:r>
              <a:rPr lang="es-ES" dirty="0"/>
              <a:t>la distribución de los seres </a:t>
            </a:r>
            <a:r>
              <a:rPr lang="es-ES" dirty="0" smtClean="0"/>
              <a:t>vivos: factor hídrico y viento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Autora: M. Sc. Yolanda Sosa </a:t>
            </a:r>
            <a:r>
              <a:rPr lang="es-ES" dirty="0" smtClean="0">
                <a:solidFill>
                  <a:schemeClr val="tx1"/>
                </a:solidFill>
              </a:rPr>
              <a:t>García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               </a:t>
            </a:r>
            <a:r>
              <a:rPr lang="es-ES" dirty="0" err="1" smtClean="0">
                <a:solidFill>
                  <a:schemeClr val="tx1"/>
                </a:solidFill>
              </a:rPr>
              <a:t>MS.c</a:t>
            </a:r>
            <a:r>
              <a:rPr lang="es-ES" dirty="0" smtClean="0">
                <a:solidFill>
                  <a:schemeClr val="tx1"/>
                </a:solidFill>
              </a:rPr>
              <a:t> Cristina Iglesias Reyes</a:t>
            </a:r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Universidad de Artemisa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Picture 22" descr="Melocactus_s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192" y="4753201"/>
            <a:ext cx="2520280" cy="200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37065"/>
            <a:ext cx="3039023" cy="195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8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4638"/>
            <a:ext cx="8820472" cy="634082"/>
          </a:xfrm>
        </p:spPr>
        <p:txBody>
          <a:bodyPr>
            <a:noAutofit/>
          </a:bodyPr>
          <a:lstStyle/>
          <a:p>
            <a:r>
              <a:rPr lang="es-ES" sz="3200" dirty="0" smtClean="0"/>
              <a:t>Adaptaciones de los organismos ante el factor agua</a:t>
            </a:r>
            <a:endParaRPr lang="es-ES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5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Adaptaciones de las plantas  xerófilas </a:t>
            </a:r>
            <a:endParaRPr lang="es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4" y="1268760"/>
            <a:ext cx="914790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3844"/>
            <a:ext cx="8748464" cy="89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856895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9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563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/>
              <a:t>Adaptaciones de las xerófilas en las  raíces </a:t>
            </a:r>
            <a:endParaRPr lang="es-E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8" y="1526679"/>
            <a:ext cx="4111561" cy="323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94" y="1526679"/>
            <a:ext cx="2376264" cy="211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9" y="4941168"/>
            <a:ext cx="8640961" cy="1759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6"/>
            <a:ext cx="1896111" cy="73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03039" y="1526679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A</a:t>
            </a:r>
            <a:endParaRPr lang="es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277194" y="1679078"/>
            <a:ext cx="45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B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347864" y="5821023"/>
            <a:ext cx="2952328" cy="34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2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Adaptaciones morfológicas</a:t>
            </a:r>
            <a:endParaRPr lang="es-E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82047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54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dirty="0"/>
              <a:t>Adaptaciones morfológicas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6895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0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Adaptaciones </a:t>
            </a:r>
            <a:r>
              <a:rPr lang="es-ES" dirty="0" smtClean="0"/>
              <a:t>morfológicas de las plantas a la escasez de agua  </a:t>
            </a:r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2555776" y="4525720"/>
            <a:ext cx="3259719" cy="1927616"/>
          </a:xfrm>
        </p:spPr>
        <p:txBody>
          <a:bodyPr>
            <a:normAutofit/>
          </a:bodyPr>
          <a:lstStyle/>
          <a:p>
            <a:r>
              <a:rPr lang="es-ES" sz="2800" dirty="0" smtClean="0"/>
              <a:t>Espinas por hojas</a:t>
            </a:r>
          </a:p>
          <a:p>
            <a:r>
              <a:rPr lang="es-ES" sz="2800" dirty="0" smtClean="0"/>
              <a:t>Costillas</a:t>
            </a:r>
          </a:p>
          <a:p>
            <a:r>
              <a:rPr lang="es-ES" sz="2800" dirty="0" err="1" smtClean="0"/>
              <a:t>Microfilia</a:t>
            </a:r>
            <a:endParaRPr lang="es-ES" sz="2800" dirty="0" smtClean="0"/>
          </a:p>
        </p:txBody>
      </p:sp>
      <p:pic>
        <p:nvPicPr>
          <p:cNvPr id="4" name="Picture 22" descr="Melocactus_s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1643196"/>
            <a:ext cx="3547751" cy="26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1867289" cy="417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74535"/>
            <a:ext cx="2664296" cy="270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97" y="4444088"/>
            <a:ext cx="3403735" cy="215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7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matorra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8" y="1916832"/>
            <a:ext cx="3600400" cy="425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/>
              <a:t>Adaptaciones morfológicas de las plantas a la escasez de </a:t>
            </a:r>
            <a:r>
              <a:rPr lang="es-ES" sz="3600" dirty="0" smtClean="0"/>
              <a:t>agua: </a:t>
            </a:r>
            <a:r>
              <a:rPr lang="es-ES" sz="3600" dirty="0" err="1" smtClean="0"/>
              <a:t>microfilia</a:t>
            </a:r>
            <a:r>
              <a:rPr lang="es-ES" sz="3600" dirty="0" smtClean="0"/>
              <a:t> y espinas  </a:t>
            </a:r>
            <a:endParaRPr lang="es-ES" sz="36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45706"/>
            <a:ext cx="3600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3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Adaptaciones fisiológicas de las plantas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604"/>
            <a:ext cx="8748464" cy="516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7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5061" y="274638"/>
            <a:ext cx="8577419" cy="994122"/>
          </a:xfrm>
        </p:spPr>
        <p:txBody>
          <a:bodyPr>
            <a:noAutofit/>
          </a:bodyPr>
          <a:lstStyle/>
          <a:p>
            <a:r>
              <a:rPr lang="es-ES" sz="3600" dirty="0"/>
              <a:t>Adaptaciones fisiológicas  de las plantas a la escasez  de </a:t>
            </a:r>
            <a:r>
              <a:rPr lang="es-ES" sz="3600" dirty="0" smtClean="0"/>
              <a:t>agua: suculencia  </a:t>
            </a:r>
            <a:endParaRPr lang="es-ES" sz="3600" dirty="0"/>
          </a:p>
        </p:txBody>
      </p:sp>
      <p:pic>
        <p:nvPicPr>
          <p:cNvPr id="4" name="Picture 24" descr="Ritterocer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950" y="1268760"/>
            <a:ext cx="2590800" cy="218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Mammillaria prolif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3635375"/>
            <a:ext cx="2376264" cy="259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1" descr="Agave_albescen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1628800"/>
            <a:ext cx="2916238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1" y="3635375"/>
            <a:ext cx="1867289" cy="26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04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organismos vivos y el agua</a:t>
            </a: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9" y="1268760"/>
            <a:ext cx="8673371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127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Cayos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5"/>
          <p:cNvSpPr txBox="1">
            <a:spLocks noChangeArrowheads="1"/>
          </p:cNvSpPr>
          <p:nvPr/>
        </p:nvSpPr>
        <p:spPr bwMode="auto">
          <a:xfrm>
            <a:off x="533401" y="381000"/>
            <a:ext cx="82150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2800" b="1" dirty="0"/>
              <a:t>Matorral xeromorfo </a:t>
            </a:r>
            <a:r>
              <a:rPr lang="es-ES" sz="2800" b="1" dirty="0" smtClean="0"/>
              <a:t>costero con diversas adaptaciones a la escasez de agua</a:t>
            </a:r>
            <a:endParaRPr lang="es-ES" sz="2800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ub025'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2" y="1515274"/>
            <a:ext cx="4694450" cy="436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098366" y="304800"/>
            <a:ext cx="298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3200" b="1" dirty="0" smtClean="0">
                <a:solidFill>
                  <a:srgbClr val="336600"/>
                </a:solidFill>
              </a:rPr>
              <a:t> </a:t>
            </a:r>
            <a:endParaRPr lang="es-ES" sz="3200" b="1" dirty="0">
              <a:solidFill>
                <a:srgbClr val="336600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850106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336600"/>
                </a:solidFill>
              </a:rPr>
              <a:t/>
            </a:r>
            <a:br>
              <a:rPr lang="es-ES" b="1" dirty="0" smtClean="0">
                <a:solidFill>
                  <a:srgbClr val="336600"/>
                </a:solidFill>
              </a:rPr>
            </a:br>
            <a:r>
              <a:rPr lang="es-ES" sz="4000" dirty="0" smtClean="0"/>
              <a:t>Matorral </a:t>
            </a:r>
            <a:r>
              <a:rPr lang="es-ES" sz="4000" dirty="0"/>
              <a:t>xeromorfo </a:t>
            </a:r>
            <a:r>
              <a:rPr lang="es-ES" sz="4000" dirty="0" smtClean="0"/>
              <a:t>costero costa sur de la Región Oriental  de Cuba</a:t>
            </a:r>
            <a:r>
              <a:rPr lang="es-ES" sz="4000" dirty="0"/>
              <a:t/>
            </a:r>
            <a:br>
              <a:rPr lang="es-ES" sz="4000" dirty="0"/>
            </a:br>
            <a:endParaRPr lang="es-ES" sz="4000" dirty="0"/>
          </a:p>
        </p:txBody>
      </p:sp>
      <p:pic>
        <p:nvPicPr>
          <p:cNvPr id="6" name="Picture 6" descr="Matorral espinoso semidesértico costero (Melocactus harlow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28878"/>
            <a:ext cx="3821370" cy="434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1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475" cy="780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1043608" y="236801"/>
            <a:ext cx="87585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2800" b="1" dirty="0">
                <a:solidFill>
                  <a:srgbClr val="FFFF00"/>
                </a:solidFill>
              </a:rPr>
              <a:t>Vegetación de costas </a:t>
            </a:r>
            <a:r>
              <a:rPr lang="es-ES" sz="2800" b="1" dirty="0" smtClean="0">
                <a:solidFill>
                  <a:srgbClr val="FFFF00"/>
                </a:solidFill>
              </a:rPr>
              <a:t>arenosas con </a:t>
            </a:r>
            <a:r>
              <a:rPr lang="es-ES" sz="2800" b="1" dirty="0" err="1" smtClean="0">
                <a:solidFill>
                  <a:srgbClr val="FFFF00"/>
                </a:solidFill>
              </a:rPr>
              <a:t>xeromorfismo</a:t>
            </a:r>
            <a:endParaRPr lang="es-E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Alelopatía: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8424936" cy="5001419"/>
          </a:xfrm>
        </p:spPr>
        <p:txBody>
          <a:bodyPr/>
          <a:lstStyle/>
          <a:p>
            <a:r>
              <a:rPr lang="es-ES" dirty="0"/>
              <a:t>Distancia </a:t>
            </a:r>
            <a:r>
              <a:rPr lang="es-ES" dirty="0" smtClean="0"/>
              <a:t>25 m </a:t>
            </a:r>
            <a:r>
              <a:rPr lang="es-ES" dirty="0"/>
              <a:t>crecimiento exitoso, </a:t>
            </a:r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16 m </a:t>
            </a:r>
            <a:r>
              <a:rPr lang="es-ES" dirty="0"/>
              <a:t>muerte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448319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16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b="1" dirty="0"/>
              <a:t>Alelopatía: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s-ES" dirty="0" err="1" smtClean="0"/>
              <a:t>Pteridium</a:t>
            </a:r>
            <a:r>
              <a:rPr lang="es-ES" dirty="0" smtClean="0"/>
              <a:t>: Inhibe </a:t>
            </a:r>
            <a:r>
              <a:rPr lang="es-ES" dirty="0"/>
              <a:t>el crecimiento de plántulas de Pino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46404"/>
            <a:ext cx="3024241" cy="27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24847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17822"/>
            <a:ext cx="2257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044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sz="3600" b="1" dirty="0"/>
              <a:t>Adaptaciones fisiológicas de las </a:t>
            </a:r>
            <a:r>
              <a:rPr lang="es-ES" sz="3600" b="1" dirty="0" smtClean="0"/>
              <a:t>plantas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dirty="0"/>
              <a:t>A</a:t>
            </a:r>
            <a:r>
              <a:rPr lang="es-ES" dirty="0" smtClean="0"/>
              <a:t>lgunas </a:t>
            </a:r>
            <a:r>
              <a:rPr lang="es-ES" dirty="0"/>
              <a:t>plantas concentran su actividad vital (germinación, crecimiento, </a:t>
            </a:r>
            <a:r>
              <a:rPr lang="es-ES" dirty="0" smtClean="0"/>
              <a:t>floración) </a:t>
            </a:r>
            <a:r>
              <a:rPr lang="es-ES" dirty="0"/>
              <a:t>en los momentos con más lluvia del año, y reducen su crecimiento en las épocas de sequía. </a:t>
            </a:r>
            <a:endParaRPr lang="es-ES" dirty="0" smtClean="0"/>
          </a:p>
          <a:p>
            <a:pPr algn="just"/>
            <a:r>
              <a:rPr lang="es-ES" dirty="0" smtClean="0"/>
              <a:t>Otras </a:t>
            </a:r>
            <a:r>
              <a:rPr lang="es-ES" dirty="0"/>
              <a:t>plantas directamente concentran todo su ciclo vital, desde la germinación a la fructificación, en un periodo muy corto de tiempo, desarrollándose </a:t>
            </a:r>
            <a:r>
              <a:rPr lang="es-ES" dirty="0" smtClean="0"/>
              <a:t>rápidamente</a:t>
            </a:r>
          </a:p>
          <a:p>
            <a:pPr algn="just"/>
            <a:r>
              <a:rPr lang="es-ES" dirty="0" smtClean="0"/>
              <a:t>Plantas efímeras de ciclo vegetativo en estación de lluvias en la seca dejan semillas o yemas en las raíces. Hay plantas que sus semillas esperan hasta 50 años</a:t>
            </a:r>
          </a:p>
          <a:p>
            <a:pPr algn="just"/>
            <a:r>
              <a:rPr lang="es-ES" dirty="0" smtClean="0"/>
              <a:t>Caducidad del follaje en estación seca en clima tropicales  y hacen fotosíntesis por el tallo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6282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Adaptaciones fisiológicas  de las plantas a la escasez  de agua 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9684"/>
            <a:ext cx="8604448" cy="314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6" y="5013176"/>
            <a:ext cx="792707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6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1891"/>
            <a:ext cx="889248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64096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4" descr="Ritterocer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112" y="3645024"/>
            <a:ext cx="3022848" cy="29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1" descr="Agave_albescen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3922904"/>
            <a:ext cx="3870176" cy="262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7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3200" dirty="0" smtClean="0"/>
              <a:t>Bosque semidecíduo tropical y matorral micrófilo con adaptaciones estacionales a la escasez de agua</a:t>
            </a:r>
          </a:p>
        </p:txBody>
      </p:sp>
      <p:pic>
        <p:nvPicPr>
          <p:cNvPr id="6147" name="Picture 12" descr="ceiba con epifit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25" y="134076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16" descr="bobacopsis cubensis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9831" y="134076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HPIM36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7" y="4602279"/>
            <a:ext cx="27908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707904" y="4602279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E</a:t>
            </a:r>
            <a:r>
              <a:rPr lang="es-ES" sz="2400" dirty="0" smtClean="0"/>
              <a:t>species </a:t>
            </a:r>
            <a:r>
              <a:rPr lang="es-ES" sz="2400" dirty="0"/>
              <a:t>de árboles y arbustos </a:t>
            </a:r>
            <a:r>
              <a:rPr lang="es-ES" sz="2400" dirty="0" smtClean="0"/>
              <a:t>pierden </a:t>
            </a:r>
            <a:r>
              <a:rPr lang="es-ES" sz="2400" dirty="0"/>
              <a:t>sus hojas durante la época seca y cuando vuelven las lluvias puede generar </a:t>
            </a:r>
            <a:r>
              <a:rPr lang="es-ES" sz="2400"/>
              <a:t>nuevas </a:t>
            </a:r>
            <a:r>
              <a:rPr lang="es-ES" sz="2400" smtClean="0"/>
              <a:t>hojas.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5639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Vegetación del desierto  con adaptaciones </a:t>
            </a:r>
            <a:endParaRPr lang="es-E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6391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19279"/>
              </p:ext>
            </p:extLst>
          </p:nvPr>
        </p:nvGraphicFramePr>
        <p:xfrm>
          <a:off x="4912865" y="1772816"/>
          <a:ext cx="4248150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Fotografía de Photo Editor" r:id="rId4" imgW="4761905" imgH="3533333" progId="">
                  <p:embed/>
                </p:oleObj>
              </mc:Choice>
              <mc:Fallback>
                <p:oleObj name="Fotografía de Photo Editor" r:id="rId4" imgW="4761905" imgH="353333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2865" y="1772816"/>
                        <a:ext cx="4248150" cy="439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8712968" cy="385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813690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863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55563" y="-11113"/>
            <a:ext cx="9163050" cy="6858001"/>
            <a:chOff x="89694" y="481757"/>
            <a:chExt cx="9162306" cy="6858000"/>
          </a:xfrm>
        </p:grpSpPr>
        <p:pic>
          <p:nvPicPr>
            <p:cNvPr id="53255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00" y="481757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7 CuadroTexto"/>
            <p:cNvSpPr txBox="1">
              <a:spLocks noChangeArrowheads="1"/>
            </p:cNvSpPr>
            <p:nvPr/>
          </p:nvSpPr>
          <p:spPr bwMode="auto">
            <a:xfrm>
              <a:off x="89694" y="543670"/>
              <a:ext cx="2393756" cy="4000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sz="2000" dirty="0" smtClean="0">
                  <a:cs typeface="Arial" panose="020B0604020202020204" pitchFamily="34" charset="0"/>
                </a:rPr>
                <a:t>Desierto de Sahara</a:t>
              </a:r>
            </a:p>
          </p:txBody>
        </p:sp>
      </p:grpSp>
      <p:pic>
        <p:nvPicPr>
          <p:cNvPr id="9" name="Picture 4" descr="C:\Users\Amparo\Desktop\Sin tít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44450"/>
            <a:ext cx="917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7"/>
          <p:cNvGrpSpPr>
            <a:grpSpLocks/>
          </p:cNvGrpSpPr>
          <p:nvPr/>
        </p:nvGrpSpPr>
        <p:grpSpPr bwMode="auto">
          <a:xfrm>
            <a:off x="-60325" y="0"/>
            <a:ext cx="9278938" cy="6858000"/>
            <a:chOff x="4731085" y="-713449"/>
            <a:chExt cx="4080629" cy="6858000"/>
          </a:xfrm>
        </p:grpSpPr>
        <p:pic>
          <p:nvPicPr>
            <p:cNvPr id="53253" name="Picture 6" descr="C:\Users\Amparo\Desktop\Sin títul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085" y="-713449"/>
              <a:ext cx="408062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0 CuadroTexto"/>
            <p:cNvSpPr txBox="1">
              <a:spLocks noChangeArrowheads="1"/>
            </p:cNvSpPr>
            <p:nvPr/>
          </p:nvSpPr>
          <p:spPr bwMode="auto">
            <a:xfrm>
              <a:off x="4742953" y="-653124"/>
              <a:ext cx="1298541" cy="4000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s-ES" sz="2000" dirty="0" smtClean="0">
                  <a:cs typeface="Arial" panose="020B0604020202020204" pitchFamily="34" charset="0"/>
                </a:rPr>
                <a:t>  Desierto de Kalahari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35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matorral xero costa su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71064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3200" b="1" dirty="0">
                <a:solidFill>
                  <a:srgbClr val="FFFF00"/>
                </a:solidFill>
              </a:rPr>
              <a:t>Matorral xeromorfo </a:t>
            </a:r>
            <a:r>
              <a:rPr lang="es-ES" sz="3200" b="1" dirty="0" smtClean="0">
                <a:solidFill>
                  <a:srgbClr val="FFFF00"/>
                </a:solidFill>
              </a:rPr>
              <a:t>costero cubano</a:t>
            </a:r>
            <a:endParaRPr lang="es-E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Adaptaciones de los animales 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7129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99592" y="6124654"/>
            <a:ext cx="3518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Letargo en los animales (estivación)</a:t>
            </a:r>
          </a:p>
        </p:txBody>
      </p:sp>
    </p:spTree>
    <p:extLst>
      <p:ext uri="{BB962C8B-B14F-4D97-AF65-F5344CB8AC3E}">
        <p14:creationId xmlns:p14="http://schemas.microsoft.com/office/powerpoint/2010/main" val="3814000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Lagartos de desiertos de Australia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08721"/>
            <a:ext cx="8229600" cy="5370508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960440" cy="377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5"/>
            <a:ext cx="3657980" cy="377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18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620688"/>
            <a:ext cx="8640960" cy="6237312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En </a:t>
            </a:r>
            <a:r>
              <a:rPr lang="es-ES" b="1" dirty="0"/>
              <a:t>climas muy húmedos</a:t>
            </a:r>
            <a:r>
              <a:rPr lang="es-ES" dirty="0"/>
              <a:t>, áreas con suelos encharcados o con alta humedad ambiental, las plantas a veces tienen que aumentar su transpiración o realizar procesos que ayuden a combatir el exceso de agua: </a:t>
            </a:r>
          </a:p>
          <a:p>
            <a:r>
              <a:rPr lang="es-ES" dirty="0" smtClean="0"/>
              <a:t>las </a:t>
            </a:r>
            <a:r>
              <a:rPr lang="es-ES" dirty="0"/>
              <a:t>plantas de lugares húmedos tienen una punta larga, formas en uve o están provistas de una especie de canal que ayuda a eliminar el agua que se posa encima de las hojas. </a:t>
            </a:r>
          </a:p>
          <a:p>
            <a:r>
              <a:rPr lang="es-ES" dirty="0" smtClean="0"/>
              <a:t> </a:t>
            </a:r>
            <a:r>
              <a:rPr lang="es-ES" dirty="0"/>
              <a:t>las hojas generalmente son grandes o alargadas, para tener una gran superficie por la que poder transpirar. </a:t>
            </a:r>
            <a:endParaRPr lang="es-ES" dirty="0" smtClean="0"/>
          </a:p>
          <a:p>
            <a:r>
              <a:rPr lang="es-ES" dirty="0"/>
              <a:t>las especies que viven sobre el agua o en suelos saturados de agua no pueden tomar el oxígeno a través de sus órganos subterráneos, por ello algunas plantas acuáticas tienen raíces aéreas o </a:t>
            </a:r>
            <a:r>
              <a:rPr lang="es-ES" dirty="0" smtClean="0"/>
              <a:t>neumatóforos Ej. mangle. 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strichodendron_Cedrelletum_mexicana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5" y="1124744"/>
            <a:ext cx="8676456" cy="55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4894" y="274638"/>
            <a:ext cx="8411906" cy="778098"/>
          </a:xfrm>
        </p:spPr>
        <p:txBody>
          <a:bodyPr>
            <a:normAutofit/>
          </a:bodyPr>
          <a:lstStyle/>
          <a:p>
            <a:r>
              <a:rPr lang="es-ES" sz="3200" dirty="0"/>
              <a:t>A</a:t>
            </a:r>
            <a:r>
              <a:rPr lang="es-ES" sz="3200" dirty="0" smtClean="0"/>
              <a:t>daptaciones de plantas en climas muy húmedos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5895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AvicenniaGerminans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96" y="1556792"/>
            <a:ext cx="453455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85916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800" dirty="0"/>
              <a:t>Mangle prieto (</a:t>
            </a:r>
            <a:r>
              <a:rPr lang="es-ES" sz="2800" i="1" dirty="0" err="1"/>
              <a:t>Avicennia</a:t>
            </a:r>
            <a:r>
              <a:rPr lang="es-ES" sz="2800" i="1" dirty="0"/>
              <a:t> </a:t>
            </a:r>
            <a:r>
              <a:rPr lang="es-ES" sz="2800" i="1" dirty="0" err="1"/>
              <a:t>germinans</a:t>
            </a:r>
            <a:r>
              <a:rPr lang="es-ES" sz="2800" dirty="0"/>
              <a:t>) presenta raíces respiratorias o neumatóforos</a:t>
            </a:r>
          </a:p>
        </p:txBody>
      </p:sp>
      <p:sp>
        <p:nvSpPr>
          <p:cNvPr id="83972" name="Line 6"/>
          <p:cNvSpPr>
            <a:spLocks noChangeShapeType="1"/>
          </p:cNvSpPr>
          <p:nvPr/>
        </p:nvSpPr>
        <p:spPr bwMode="auto">
          <a:xfrm flipH="1" flipV="1">
            <a:off x="2814239" y="2671820"/>
            <a:ext cx="2458481" cy="14992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694749" y="2210155"/>
            <a:ext cx="21194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 smtClean="0"/>
              <a:t>Neumatóforos</a:t>
            </a:r>
            <a:endParaRPr lang="es-ES" sz="2400" dirty="0"/>
          </a:p>
        </p:txBody>
      </p:sp>
      <p:pic>
        <p:nvPicPr>
          <p:cNvPr id="6" name="Picture 4" descr="AvicenniaGerminans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8" y="4149080"/>
            <a:ext cx="3221934" cy="241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808905" y="2671820"/>
            <a:ext cx="1239095" cy="35654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2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Factores climáticos 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2" y="1124744"/>
            <a:ext cx="837606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501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Distribución geográfica de las precipitaciones </a:t>
            </a:r>
            <a:endParaRPr lang="es-ES" sz="3600" dirty="0"/>
          </a:p>
        </p:txBody>
      </p:sp>
      <p:pic>
        <p:nvPicPr>
          <p:cNvPr id="6146" name="Picture 2" descr="E:\Yola\DOCENCIA\GF PLAN  E\Atmósfera\imag diciembre\índice lluvi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1601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1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s-ES" sz="3600" dirty="0" smtClean="0"/>
              <a:t>Influencia de las precipitaciones en la distribución de los seres vivos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340768"/>
            <a:ext cx="8640960" cy="5328592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 smtClean="0"/>
              <a:t>La distribución anual de la precipitación es muy importante</a:t>
            </a:r>
          </a:p>
          <a:p>
            <a:pPr algn="just"/>
            <a:r>
              <a:rPr lang="es-ES" dirty="0"/>
              <a:t>E</a:t>
            </a:r>
            <a:r>
              <a:rPr lang="es-ES" dirty="0" smtClean="0"/>
              <a:t>stán limitados en su hábitat los que requieren gran cantidad de agua regiones de abundantes precipitaciones todo el año.</a:t>
            </a:r>
          </a:p>
          <a:p>
            <a:pPr algn="just"/>
            <a:r>
              <a:rPr lang="es-ES" dirty="0" smtClean="0"/>
              <a:t>La capacidad de hacer frente a la sequía estacional es importante en la distribución geográfica.</a:t>
            </a:r>
          </a:p>
          <a:p>
            <a:pPr algn="just"/>
            <a:r>
              <a:rPr lang="es-ES" dirty="0" smtClean="0"/>
              <a:t>El rocío porta agua en especial en climas secos y la niebla en los desiertos Ejemplo  en Atacama desierto costero nieblas procedentes del mar</a:t>
            </a:r>
          </a:p>
        </p:txBody>
      </p:sp>
    </p:spTree>
    <p:extLst>
      <p:ext uri="{BB962C8B-B14F-4D97-AF65-F5344CB8AC3E}">
        <p14:creationId xmlns:p14="http://schemas.microsoft.com/office/powerpoint/2010/main" val="36406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39611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919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s-ES" sz="3600" dirty="0"/>
              <a:t>Influencia de las precipitaciones en la distribución de los seres vivos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4713387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La distribución de los seres vivos no solo depende del valor anual de precipitación sino de la distribución estacional, requieren adaptaciones para hacer frente a la sequía.</a:t>
            </a:r>
          </a:p>
          <a:p>
            <a:r>
              <a:rPr lang="es-ES" dirty="0" smtClean="0"/>
              <a:t>Cuanto más larga e intensa es la estación seca tanto mayor es la tendencia a completar su ciclo vital en la estación lluviosa.</a:t>
            </a:r>
          </a:p>
          <a:p>
            <a:r>
              <a:rPr lang="es-ES" dirty="0" smtClean="0"/>
              <a:t>Climas tropicales la estación seca es en invierno cuando la evaporación es menor por baja temperatura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1151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PIM36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818"/>
            <a:ext cx="9144000" cy="561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23528" y="228600"/>
            <a:ext cx="88204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3200" b="1" dirty="0"/>
              <a:t>Bosque </a:t>
            </a:r>
            <a:r>
              <a:rPr lang="es-ES" sz="3200" b="1" dirty="0" err="1" smtClean="0"/>
              <a:t>semideciduo</a:t>
            </a:r>
            <a:r>
              <a:rPr lang="es-ES" sz="3200" b="1" dirty="0" smtClean="0"/>
              <a:t> cubano las plantas pierden las hojas en estación seca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6758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340768"/>
            <a:ext cx="9140825" cy="542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272060" y="6301085"/>
            <a:ext cx="287194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latin typeface="Arial" panose="020B0604020202020204" pitchFamily="34" charset="0"/>
              </a:rPr>
              <a:t>Las </a:t>
            </a:r>
            <a:r>
              <a:rPr lang="es-ES" sz="2400" dirty="0" smtClean="0">
                <a:latin typeface="Arial" panose="020B0604020202020204" pitchFamily="34" charset="0"/>
              </a:rPr>
              <a:t>sabanas  </a:t>
            </a:r>
            <a:r>
              <a:rPr lang="es-ES" sz="2400" dirty="0" err="1" smtClean="0">
                <a:latin typeface="Arial" panose="020B0604020202020204" pitchFamily="34" charset="0"/>
              </a:rPr>
              <a:t>Africa</a:t>
            </a:r>
            <a:endParaRPr lang="es-ES" sz="2400" dirty="0">
              <a:latin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75" y="274638"/>
            <a:ext cx="8683625" cy="706090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/>
              <a:t>La vegetación con adaptaciones a la estación seca en climas tropicales  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4658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s-ES" dirty="0"/>
              <a:t>Influencia de las precipitaciones en la distribución de los seres vivos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484784"/>
            <a:ext cx="8147248" cy="4392489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En clima mediterráneo</a:t>
            </a:r>
            <a:endParaRPr lang="es-ES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9928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9551" y="4581128"/>
            <a:ext cx="8208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La vegetación posee adaptaciones a la escasa agua en la estación de verano que cuando la evaporación es más intensa. Ej. </a:t>
            </a:r>
            <a:r>
              <a:rPr lang="es-ES" sz="2400" dirty="0"/>
              <a:t> </a:t>
            </a:r>
            <a:r>
              <a:rPr lang="es-ES" sz="2400" dirty="0" smtClean="0"/>
              <a:t>las </a:t>
            </a:r>
            <a:r>
              <a:rPr lang="es-ES" sz="2400" dirty="0"/>
              <a:t>plantas esclerófilas como la encina (</a:t>
            </a:r>
            <a:r>
              <a:rPr lang="es-ES" sz="2400" i="1" dirty="0" err="1"/>
              <a:t>Quercus</a:t>
            </a:r>
            <a:r>
              <a:rPr lang="es-ES" sz="2400" i="1" dirty="0"/>
              <a:t> </a:t>
            </a:r>
            <a:r>
              <a:rPr lang="es-ES" sz="2400" i="1" dirty="0" err="1"/>
              <a:t>ilex</a:t>
            </a:r>
            <a:r>
              <a:rPr lang="es-ES" sz="2400" dirty="0"/>
              <a:t>) tienen hojas pequeñas, duras, con estomas poco numerosos y hundidos en la superficie de la hoja, y a veces protegidos con pilosidades</a:t>
            </a:r>
          </a:p>
        </p:txBody>
      </p:sp>
    </p:spTree>
    <p:extLst>
      <p:ext uri="{BB962C8B-B14F-4D97-AF65-F5344CB8AC3E}">
        <p14:creationId xmlns:p14="http://schemas.microsoft.com/office/powerpoint/2010/main" val="5160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1608" cy="93610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Clima mediterráneo con verano </a:t>
            </a:r>
            <a:r>
              <a:rPr lang="es-ES" dirty="0"/>
              <a:t>seco</a:t>
            </a:r>
            <a:br>
              <a:rPr lang="es-ES" dirty="0"/>
            </a:br>
            <a:r>
              <a:rPr lang="es-ES" dirty="0"/>
              <a:t>impone </a:t>
            </a:r>
            <a:r>
              <a:rPr lang="es-ES" dirty="0" smtClean="0"/>
              <a:t>adaptaciones en los seres vivos </a:t>
            </a:r>
            <a:endParaRPr lang="es-ES" dirty="0"/>
          </a:p>
        </p:txBody>
      </p:sp>
      <p:pic>
        <p:nvPicPr>
          <p:cNvPr id="5" name="Picture 2" descr="E:\Yola\DOCENCIA\GF PLAN  E\Atmósfera\imag diciembre\Climograma-mediterrán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91276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4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628800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Comparación del clima mediterráneo con verano seco (Cs) y el tropical con precipitaciones  en verano (</a:t>
            </a:r>
            <a:r>
              <a:rPr lang="es-ES" sz="3600" b="1" dirty="0" err="1" smtClean="0"/>
              <a:t>Aw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446566"/>
              </p:ext>
            </p:extLst>
          </p:nvPr>
        </p:nvGraphicFramePr>
        <p:xfrm>
          <a:off x="22292" y="1628800"/>
          <a:ext cx="5341795" cy="4609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9" name="Gráfico" r:id="rId3" imgW="6057900" imgH="3438525" progId="Excel.Chart.8">
                  <p:embed/>
                </p:oleObj>
              </mc:Choice>
              <mc:Fallback>
                <p:oleObj name="Gráfico" r:id="rId3" imgW="6057900" imgH="3438525" progId="Excel.Chart.8">
                  <p:embed/>
                  <p:pic>
                    <p:nvPicPr>
                      <p:cNvPr id="0" name="3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92" y="1628800"/>
                        <a:ext cx="5341795" cy="4609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33847472"/>
              </p:ext>
            </p:extLst>
          </p:nvPr>
        </p:nvGraphicFramePr>
        <p:xfrm>
          <a:off x="5188099" y="1628800"/>
          <a:ext cx="3925834" cy="482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" name="Gráfico" r:id="rId5" imgW="5295900" imgH="2943225" progId="Excel.Sheet.8">
                  <p:embed/>
                </p:oleObj>
              </mc:Choice>
              <mc:Fallback>
                <p:oleObj name="Gráfico" r:id="rId5" imgW="5295900" imgH="2943225" progId="Excel.Sheet.8">
                  <p:embed/>
                  <p:pic>
                    <p:nvPicPr>
                      <p:cNvPr id="0" name="4 Objet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8099" y="1628800"/>
                        <a:ext cx="3925834" cy="482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0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648072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Conclusiones sobre  la influencia   de factores climáticos en la distribución de los seres vivos  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25144"/>
          </a:xfrm>
        </p:spPr>
        <p:txBody>
          <a:bodyPr>
            <a:normAutofit/>
          </a:bodyPr>
          <a:lstStyle/>
          <a:p>
            <a:r>
              <a:rPr lang="es-ES" dirty="0"/>
              <a:t>En climas cálidos la distribución de la vegetación depende de la </a:t>
            </a:r>
            <a:r>
              <a:rPr lang="es-ES" dirty="0" smtClean="0"/>
              <a:t>precipitación por eso tiene distribución latitudinal y en el sentido de los meridianos (</a:t>
            </a:r>
            <a:r>
              <a:rPr lang="es-ES" dirty="0" err="1" smtClean="0"/>
              <a:t>continentalidad</a:t>
            </a:r>
            <a:r>
              <a:rPr lang="es-ES" dirty="0" smtClean="0"/>
              <a:t>)</a:t>
            </a:r>
          </a:p>
          <a:p>
            <a:r>
              <a:rPr lang="es-ES" dirty="0" smtClean="0"/>
              <a:t>En climas fríos la temperatura es el factor determinante en la distribución de la vegetación por eso es latitudinal .</a:t>
            </a:r>
          </a:p>
          <a:p>
            <a:r>
              <a:rPr lang="es-ES" dirty="0" smtClean="0"/>
              <a:t>La vegetación a su vez rige la distribución de la fauna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8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Climas del mundo determinan la distribución de los seres vivos </a:t>
            </a:r>
            <a:endParaRPr lang="es-ES" dirty="0"/>
          </a:p>
        </p:txBody>
      </p:sp>
      <p:pic>
        <p:nvPicPr>
          <p:cNvPr id="4" name="Picture 3" descr="E:\Yola\DOCENCIA\GF PLAN  E\Atmósfera\imag diciembre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2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862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3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3" name="Picture 3" descr="E:\Yola\DOCENCIA\GF PLAN  E\Atmósfera\imag diciembre\global_annual_average_precipi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8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Clasificación de seres vivos  según agua en su hábitat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44825"/>
            <a:ext cx="8568952" cy="502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5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Vegetación del mundo</a:t>
            </a:r>
            <a:endParaRPr lang="es-ES" dirty="0"/>
          </a:p>
        </p:txBody>
      </p:sp>
      <p:sp>
        <p:nvSpPr>
          <p:cNvPr id="12" name="1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Figura 5-5 &gt; Principales bio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66788"/>
            <a:ext cx="9144000" cy="58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941293" y="1043622"/>
            <a:ext cx="339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Límite de los árboles</a:t>
            </a:r>
            <a:endParaRPr lang="es-ES" sz="2400" b="1" dirty="0"/>
          </a:p>
        </p:txBody>
      </p:sp>
      <p:cxnSp>
        <p:nvCxnSpPr>
          <p:cNvPr id="6" name="5 Conector recto de flecha"/>
          <p:cNvCxnSpPr/>
          <p:nvPr/>
        </p:nvCxnSpPr>
        <p:spPr>
          <a:xfrm flipH="1">
            <a:off x="1763688" y="1274454"/>
            <a:ext cx="1056332" cy="278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5724128" y="1225261"/>
            <a:ext cx="1440160" cy="2242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Imagen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484784"/>
            <a:ext cx="8615362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4788" y="0"/>
            <a:ext cx="8615362" cy="1268760"/>
          </a:xfrm>
        </p:spPr>
        <p:txBody>
          <a:bodyPr>
            <a:noAutofit/>
          </a:bodyPr>
          <a:lstStyle/>
          <a:p>
            <a:r>
              <a:rPr lang="es-ES" sz="3200" dirty="0" smtClean="0"/>
              <a:t>Contraste en entre climas tropicales de desierto en el Sahara y con precipitaciones en verano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7030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 smtClean="0"/>
              <a:t/>
            </a:r>
            <a:br>
              <a:rPr lang="es-ES" sz="3200" b="1" dirty="0" smtClean="0"/>
            </a:br>
            <a:r>
              <a:rPr lang="es-ES" sz="3200" b="1" dirty="0" smtClean="0"/>
              <a:t>Clima desértico (BW) la escasa precipitación limita la supervivencia de los seres vivos a aquello con adaptaciones para enfrentar la escasez de agua</a:t>
            </a:r>
            <a:endParaRPr lang="es-ES" sz="32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301102"/>
              </p:ext>
            </p:extLst>
          </p:nvPr>
        </p:nvGraphicFramePr>
        <p:xfrm>
          <a:off x="1259632" y="1916832"/>
          <a:ext cx="6624736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Gráfico" r:id="rId3" imgW="5400675" imgH="3352800" progId="Excel.Chart.8">
                  <p:embed/>
                </p:oleObj>
              </mc:Choice>
              <mc:Fallback>
                <p:oleObj name="Gráfico" r:id="rId3" imgW="5400675" imgH="33528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916832"/>
                        <a:ext cx="6624736" cy="45365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0350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dirty="0" smtClean="0"/>
              <a:t>Desierto de </a:t>
            </a:r>
            <a:r>
              <a:rPr lang="es-ES_tradnl" dirty="0" err="1" smtClean="0"/>
              <a:t>Namib</a:t>
            </a:r>
            <a:r>
              <a:rPr lang="es-ES_tradnl" dirty="0" smtClean="0"/>
              <a:t> y Sahara</a:t>
            </a:r>
          </a:p>
        </p:txBody>
      </p:sp>
      <p:pic>
        <p:nvPicPr>
          <p:cNvPr id="7172" name="Picture 4" descr="SAM_4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53650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unas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374441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Principales desiertos del mundo</a:t>
            </a:r>
          </a:p>
        </p:txBody>
      </p:sp>
      <p:pic>
        <p:nvPicPr>
          <p:cNvPr id="8195" name="Picture 2" descr="F:\principales desiertos del mund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8610600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22162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Clima ecuatorial (</a:t>
            </a:r>
            <a:r>
              <a:rPr lang="es-ES" dirty="0" err="1" smtClean="0"/>
              <a:t>Af</a:t>
            </a:r>
            <a:r>
              <a:rPr lang="es-ES" dirty="0" smtClean="0"/>
              <a:t>) </a:t>
            </a:r>
            <a:endParaRPr lang="es-ES" dirty="0"/>
          </a:p>
        </p:txBody>
      </p:sp>
      <p:pic>
        <p:nvPicPr>
          <p:cNvPr id="4098" name="Picture 2" descr="E:\Yola\DOCENCIA\GF PLAN  E\Atmósfera\imag diciembre\250px-Koppen_World_Map_A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03" y="3417127"/>
            <a:ext cx="28019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Yola\DOCENCIA\GF PLAN  E\Atmósfera\imag diciembre\climograma ecuat7d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" y="908720"/>
            <a:ext cx="629611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465162" y="1093386"/>
            <a:ext cx="2678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L</a:t>
            </a:r>
            <a:r>
              <a:rPr lang="es-ES" sz="2800" b="1" dirty="0" smtClean="0"/>
              <a:t>luvia todo el año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8390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upo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5299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uadroTexto 4"/>
            <p:cNvSpPr txBox="1"/>
            <p:nvPr/>
          </p:nvSpPr>
          <p:spPr>
            <a:xfrm flipH="1">
              <a:off x="179388" y="188913"/>
              <a:ext cx="1970087" cy="3683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s-ES" dirty="0"/>
                <a:t>Selva del Congo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00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Clima tropical lluvioso en verano </a:t>
            </a:r>
            <a:r>
              <a:rPr lang="es-ES" dirty="0"/>
              <a:t>(</a:t>
            </a:r>
            <a:r>
              <a:rPr lang="es-ES" dirty="0" err="1" smtClean="0"/>
              <a:t>Aw</a:t>
            </a:r>
            <a:r>
              <a:rPr lang="es-ES" dirty="0" smtClean="0"/>
              <a:t>) </a:t>
            </a:r>
            <a:r>
              <a:rPr lang="es-ES" dirty="0"/>
              <a:t>del </a:t>
            </a:r>
            <a:r>
              <a:rPr lang="es-ES" dirty="0" smtClean="0"/>
              <a:t>hemisferio sur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47596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153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663"/>
            <a:ext cx="9296400" cy="562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1625600" y="258597"/>
            <a:ext cx="58977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3200" b="1" dirty="0"/>
              <a:t>Bosque </a:t>
            </a:r>
            <a:r>
              <a:rPr lang="es-ES" sz="3200" b="1" dirty="0" err="1" smtClean="0"/>
              <a:t>semideciduo</a:t>
            </a:r>
            <a:r>
              <a:rPr lang="es-ES" sz="3200" b="1" dirty="0" smtClean="0"/>
              <a:t> tropical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2159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bana de Copernicia Las Tu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17646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Sabanas tropicales</a:t>
            </a:r>
            <a:endParaRPr lang="es-E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13601"/>
            <a:ext cx="3642345" cy="450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7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lagu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1" y="914400"/>
            <a:ext cx="475565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Line 3"/>
          <p:cNvSpPr>
            <a:spLocks noChangeShapeType="1"/>
          </p:cNvSpPr>
          <p:nvPr/>
        </p:nvSpPr>
        <p:spPr bwMode="auto">
          <a:xfrm>
            <a:off x="4911725" y="5029200"/>
            <a:ext cx="1184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6080125" y="4860925"/>
            <a:ext cx="1909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dirty="0"/>
              <a:t>Plantas enraizadas</a:t>
            </a:r>
          </a:p>
        </p:txBody>
      </p:sp>
      <p:sp>
        <p:nvSpPr>
          <p:cNvPr id="148485" name="Line 5"/>
          <p:cNvSpPr>
            <a:spLocks noChangeShapeType="1"/>
          </p:cNvSpPr>
          <p:nvPr/>
        </p:nvSpPr>
        <p:spPr bwMode="auto">
          <a:xfrm>
            <a:off x="4911725" y="4221088"/>
            <a:ext cx="1460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6372200" y="4052813"/>
            <a:ext cx="1809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dirty="0"/>
              <a:t>Plantas flotadoras</a:t>
            </a:r>
          </a:p>
        </p:txBody>
      </p:sp>
      <p:sp>
        <p:nvSpPr>
          <p:cNvPr id="148487" name="Line 7"/>
          <p:cNvSpPr>
            <a:spLocks noChangeShapeType="1"/>
          </p:cNvSpPr>
          <p:nvPr/>
        </p:nvSpPr>
        <p:spPr bwMode="auto">
          <a:xfrm>
            <a:off x="4829452" y="1693022"/>
            <a:ext cx="1526977" cy="17040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6246454" y="3197006"/>
            <a:ext cx="23983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000" b="1" dirty="0">
                <a:solidFill>
                  <a:srgbClr val="00B050"/>
                </a:solidFill>
              </a:rPr>
              <a:t>Plantas terrestres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246454" y="3652703"/>
            <a:ext cx="25202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000" b="1" dirty="0" smtClean="0">
                <a:solidFill>
                  <a:srgbClr val="00B0F0"/>
                </a:solidFill>
              </a:rPr>
              <a:t>Plantas acuáticas</a:t>
            </a:r>
            <a:endParaRPr lang="es-ES" sz="2000" b="1" dirty="0">
              <a:solidFill>
                <a:srgbClr val="00B0F0"/>
              </a:solidFill>
            </a:endParaRPr>
          </a:p>
        </p:txBody>
      </p:sp>
      <p:pic>
        <p:nvPicPr>
          <p:cNvPr id="11" name="Picture 4" descr="esquema-biologico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67" y="308139"/>
            <a:ext cx="3346816" cy="240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56071" y="308139"/>
            <a:ext cx="8610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Vegetación en lagunas </a:t>
            </a:r>
            <a:r>
              <a:rPr lang="es-ES" sz="3200" b="1" dirty="0" smtClean="0"/>
              <a:t>interiores y su alrededor 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2470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Clima Polar Tundra (ET)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68144" y="1600200"/>
            <a:ext cx="3024336" cy="4853136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El factor determinante es la baja temperatura no la precipitación que se distribuye todo el año mayormente en forma de nieve. </a:t>
            </a:r>
            <a:endParaRPr lang="es-ES" dirty="0"/>
          </a:p>
        </p:txBody>
      </p:sp>
      <p:pic>
        <p:nvPicPr>
          <p:cNvPr id="13314" name="Picture 2" descr="E:\Yola\DOCENCIA\GF PLAN  E\Atmósfera\imag diciembre\Clima-pol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smtClean="0"/>
              <a:t>Tundra de latas latitudes</a:t>
            </a:r>
            <a:br>
              <a:rPr lang="es-ES" sz="3600" smtClean="0"/>
            </a:br>
            <a:r>
              <a:rPr lang="es-ES" sz="3600" smtClean="0"/>
              <a:t> (más allá del límite de los árboles)</a:t>
            </a:r>
          </a:p>
        </p:txBody>
      </p:sp>
      <p:pic>
        <p:nvPicPr>
          <p:cNvPr id="20483" name="Picture 2" descr="D:\YOLA\GF 3\PW Geo fisica y Biogeog Rene\PW  biosfera\fotos cell\20210721_1008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918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/>
              <a:t>Acción del viento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71296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1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Pino doblado por el viento</a:t>
            </a:r>
            <a:endParaRPr lang="es-ES" dirty="0"/>
          </a:p>
        </p:txBody>
      </p:sp>
      <p:pic>
        <p:nvPicPr>
          <p:cNvPr id="4098" name="Picture 2" descr="D:\YOLA\GF 3\PW\nuevos internet\pino doblado vient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82296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709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yunque c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5" y="1268760"/>
            <a:ext cx="835292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5"/>
          <p:cNvSpPr txBox="1">
            <a:spLocks noChangeArrowheads="1"/>
          </p:cNvSpPr>
          <p:nvPr/>
        </p:nvSpPr>
        <p:spPr bwMode="auto">
          <a:xfrm>
            <a:off x="466165" y="0"/>
            <a:ext cx="83529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3200" b="1" dirty="0" smtClean="0"/>
              <a:t>Aspecto que adopta la vegetación por acción directa del viento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3491941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9" y="871265"/>
            <a:ext cx="8783959" cy="569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08730" y="33265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/>
              <a:t>Aspecto que adopta la vegetación por acción directa del viento</a:t>
            </a:r>
          </a:p>
        </p:txBody>
      </p:sp>
    </p:spTree>
    <p:extLst>
      <p:ext uri="{BB962C8B-B14F-4D97-AF65-F5344CB8AC3E}">
        <p14:creationId xmlns:p14="http://schemas.microsoft.com/office/powerpoint/2010/main" val="15254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9890"/>
            <a:ext cx="8820472" cy="116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7" y="2499471"/>
            <a:ext cx="8640959" cy="272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Acción del viento</a:t>
            </a:r>
          </a:p>
        </p:txBody>
      </p:sp>
    </p:spTree>
    <p:extLst>
      <p:ext uri="{BB962C8B-B14F-4D97-AF65-F5344CB8AC3E}">
        <p14:creationId xmlns:p14="http://schemas.microsoft.com/office/powerpoint/2010/main" val="35950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Arial" pitchFamily="34" charset="0"/>
                <a:cs typeface="Arial" pitchFamily="34" charset="0"/>
              </a:rPr>
              <a:t>Colectivo de autores: Geografía Física. Volumen II. Editorial Universitaria Félix Varela. La Habana.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2018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Ferrari J. Yolanda Sosa y Caridad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Masot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  Biogeografía. Editorial Pueblo y Educación. La Habana. 1988.</a:t>
            </a:r>
          </a:p>
          <a:p>
            <a:pPr algn="just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Berazaín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Rosalina.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Diversidad de las Comunidades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Vegetales de Cuba.</a:t>
            </a:r>
            <a:r>
              <a:rPr lang="es-E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Jardín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Botánico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Nacional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La Habana.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Presentación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electrónica.</a:t>
            </a:r>
          </a:p>
          <a:p>
            <a:pPr algn="just"/>
            <a:r>
              <a:rPr lang="es-ES" sz="2400" smtClean="0"/>
              <a:t>Factores </a:t>
            </a:r>
            <a:r>
              <a:rPr lang="es-ES" sz="2400" dirty="0"/>
              <a:t>y formas de expansión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s-ES" sz="2400" dirty="0"/>
              <a:t>www.biogeografia.net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499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Las plantas pierden agua por</a:t>
            </a: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0" y="3501008"/>
            <a:ext cx="8280920" cy="316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3690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9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6" y="1556792"/>
            <a:ext cx="85611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6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endParaRPr lang="es-E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3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1065</Words>
  <Application>Microsoft Office PowerPoint</Application>
  <PresentationFormat>Presentación en pantalla (4:3)</PresentationFormat>
  <Paragraphs>106</Paragraphs>
  <Slides>67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67</vt:i4>
      </vt:variant>
    </vt:vector>
  </HeadingPairs>
  <TitlesOfParts>
    <vt:vector size="72" baseType="lpstr">
      <vt:lpstr>Arial</vt:lpstr>
      <vt:lpstr>Calibri</vt:lpstr>
      <vt:lpstr>Tema de Office</vt:lpstr>
      <vt:lpstr>Fotografía de Photo Editor</vt:lpstr>
      <vt:lpstr>Gráfico</vt:lpstr>
      <vt:lpstr>Tema: Biosfera Influencia de los factores climáticos en la distribución de los seres vivos: factor hídrico y viento</vt:lpstr>
      <vt:lpstr>Los organismos vivos y el agua</vt:lpstr>
      <vt:lpstr>Presentación de PowerPoint</vt:lpstr>
      <vt:lpstr>Presentación de PowerPoint</vt:lpstr>
      <vt:lpstr>Clasificación de seres vivos  según agua en su hábitat</vt:lpstr>
      <vt:lpstr>Presentación de PowerPoint</vt:lpstr>
      <vt:lpstr>Las plantas pierden agua por</vt:lpstr>
      <vt:lpstr>Presentación de PowerPoint</vt:lpstr>
      <vt:lpstr>Presentación de PowerPoint</vt:lpstr>
      <vt:lpstr>Adaptaciones de los organismos ante el factor agua</vt:lpstr>
      <vt:lpstr>Adaptaciones de las plantas  xerófilas </vt:lpstr>
      <vt:lpstr>Presentación de PowerPoint</vt:lpstr>
      <vt:lpstr>Adaptaciones de las xerófilas en las  raíces </vt:lpstr>
      <vt:lpstr>Adaptaciones morfológicas</vt:lpstr>
      <vt:lpstr>Adaptaciones morfológicas</vt:lpstr>
      <vt:lpstr>Adaptaciones morfológicas de las plantas a la escasez de agua  </vt:lpstr>
      <vt:lpstr>Adaptaciones morfológicas de las plantas a la escasez de agua: microfilia y espinas  </vt:lpstr>
      <vt:lpstr>Adaptaciones fisiológicas de las plantas</vt:lpstr>
      <vt:lpstr>Adaptaciones fisiológicas  de las plantas a la escasez  de agua: suculencia  </vt:lpstr>
      <vt:lpstr>Presentación de PowerPoint</vt:lpstr>
      <vt:lpstr> Matorral xeromorfo costero costa sur de la Región Oriental  de Cuba </vt:lpstr>
      <vt:lpstr>Presentación de PowerPoint</vt:lpstr>
      <vt:lpstr>Alelopatía:</vt:lpstr>
      <vt:lpstr>Alelopatía:</vt:lpstr>
      <vt:lpstr>Adaptaciones fisiológicas de las plantas</vt:lpstr>
      <vt:lpstr>Adaptaciones fisiológicas  de las plantas a la escasez  de agua </vt:lpstr>
      <vt:lpstr>Presentación de PowerPoint</vt:lpstr>
      <vt:lpstr>Bosque semidecíduo tropical y matorral micrófilo con adaptaciones estacionales a la escasez de agua</vt:lpstr>
      <vt:lpstr>Vegetación del desierto  con adaptaciones </vt:lpstr>
      <vt:lpstr>Presentación de PowerPoint</vt:lpstr>
      <vt:lpstr>Presentación de PowerPoint</vt:lpstr>
      <vt:lpstr>Adaptaciones de los animales </vt:lpstr>
      <vt:lpstr>Lagartos de desiertos de Australia</vt:lpstr>
      <vt:lpstr>Presentación de PowerPoint</vt:lpstr>
      <vt:lpstr>Adaptaciones de plantas en climas muy húmedos</vt:lpstr>
      <vt:lpstr>Presentación de PowerPoint</vt:lpstr>
      <vt:lpstr>Factores climáticos </vt:lpstr>
      <vt:lpstr>Distribución geográfica de las precipitaciones </vt:lpstr>
      <vt:lpstr>Influencia de las precipitaciones en la distribución de los seres vivos</vt:lpstr>
      <vt:lpstr>Influencia de las precipitaciones en la distribución de los seres vivos</vt:lpstr>
      <vt:lpstr>Presentación de PowerPoint</vt:lpstr>
      <vt:lpstr>La vegetación con adaptaciones a la estación seca en climas tropicales  </vt:lpstr>
      <vt:lpstr>Influencia de las precipitaciones en la distribución de los seres vivos</vt:lpstr>
      <vt:lpstr>Clima mediterráneo con verano seco impone adaptaciones en los seres vivos </vt:lpstr>
      <vt:lpstr>Comparación del clima mediterráneo con verano seco (Cs) y el tropical con precipitaciones  en verano (Aw)</vt:lpstr>
      <vt:lpstr>Conclusiones sobre  la influencia   de factores climáticos en la distribución de los seres vivos  </vt:lpstr>
      <vt:lpstr>Climas del mundo determinan la distribución de los seres vivos </vt:lpstr>
      <vt:lpstr>Presentación de PowerPoint</vt:lpstr>
      <vt:lpstr>Presentación de PowerPoint</vt:lpstr>
      <vt:lpstr>Vegetación del mundo</vt:lpstr>
      <vt:lpstr>Contraste en entre climas tropicales de desierto en el Sahara y con precipitaciones en verano</vt:lpstr>
      <vt:lpstr> Clima desértico (BW) la escasa precipitación limita la supervivencia de los seres vivos a aquello con adaptaciones para enfrentar la escasez de agua</vt:lpstr>
      <vt:lpstr>Desierto de Namib y Sahara</vt:lpstr>
      <vt:lpstr>Principales desiertos del mundo</vt:lpstr>
      <vt:lpstr>Clima ecuatorial (Af) </vt:lpstr>
      <vt:lpstr>Presentación de PowerPoint</vt:lpstr>
      <vt:lpstr>Clima tropical lluvioso en verano (Aw) del hemisferio sur</vt:lpstr>
      <vt:lpstr>Presentación de PowerPoint</vt:lpstr>
      <vt:lpstr>Sabanas tropicales</vt:lpstr>
      <vt:lpstr>Clima Polar Tundra (ET)</vt:lpstr>
      <vt:lpstr>Tundra de latas latitudes  (más allá del límite de los árboles)</vt:lpstr>
      <vt:lpstr>Acción del viento</vt:lpstr>
      <vt:lpstr>Pino doblado por el viento</vt:lpstr>
      <vt:lpstr>Presentación de PowerPoint</vt:lpstr>
      <vt:lpstr>Presentación de PowerPoint</vt:lpstr>
      <vt:lpstr>Acción del viento</vt:lpstr>
      <vt:lpstr>Bibliografía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Agua y viento</dc:title>
  <dc:creator>Equipo</dc:creator>
  <cp:lastModifiedBy>CASA</cp:lastModifiedBy>
  <cp:revision>78</cp:revision>
  <dcterms:created xsi:type="dcterms:W3CDTF">2002-01-01T07:41:26Z</dcterms:created>
  <dcterms:modified xsi:type="dcterms:W3CDTF">2026-02-06T19:15:13Z</dcterms:modified>
</cp:coreProperties>
</file>