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80" r:id="rId3"/>
    <p:sldId id="258" r:id="rId4"/>
    <p:sldId id="259" r:id="rId5"/>
    <p:sldId id="260" r:id="rId6"/>
    <p:sldId id="298" r:id="rId7"/>
    <p:sldId id="300" r:id="rId8"/>
    <p:sldId id="301" r:id="rId9"/>
    <p:sldId id="302" r:id="rId10"/>
    <p:sldId id="303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97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1" r:id="rId28"/>
    <p:sldId id="282" r:id="rId29"/>
    <p:sldId id="283" r:id="rId30"/>
    <p:sldId id="286" r:id="rId31"/>
    <p:sldId id="289" r:id="rId32"/>
    <p:sldId id="284" r:id="rId33"/>
    <p:sldId id="285" r:id="rId34"/>
    <p:sldId id="299" r:id="rId35"/>
    <p:sldId id="287" r:id="rId36"/>
    <p:sldId id="308" r:id="rId37"/>
    <p:sldId id="291" r:id="rId38"/>
    <p:sldId id="292" r:id="rId39"/>
    <p:sldId id="293" r:id="rId40"/>
    <p:sldId id="294" r:id="rId41"/>
    <p:sldId id="296" r:id="rId42"/>
    <p:sldId id="307" r:id="rId43"/>
    <p:sldId id="305" r:id="rId44"/>
    <p:sldId id="306" r:id="rId45"/>
    <p:sldId id="304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79661-EC44-4107-8B02-E30E149A54F9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EA0B-B90D-4099-B0B9-2D6F6EB1A5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5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01/01/2002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8892480" cy="2304255"/>
          </a:xfrm>
        </p:spPr>
        <p:txBody>
          <a:bodyPr>
            <a:normAutofit fontScale="90000"/>
          </a:bodyPr>
          <a:lstStyle/>
          <a:p>
            <a:r>
              <a:rPr lang="es-ES" dirty="0"/>
              <a:t>Tema: Biosfera</a:t>
            </a:r>
            <a:br>
              <a:rPr lang="es-ES" dirty="0"/>
            </a:br>
            <a:r>
              <a:rPr lang="es-ES" dirty="0"/>
              <a:t>Influencia de los factores </a:t>
            </a:r>
            <a:r>
              <a:rPr lang="es-ES" dirty="0" smtClean="0"/>
              <a:t>topográfico y edáfico en </a:t>
            </a:r>
            <a:r>
              <a:rPr lang="es-ES" dirty="0"/>
              <a:t>la distribución de los seres </a:t>
            </a:r>
            <a:r>
              <a:rPr lang="es-ES" dirty="0" smtClean="0"/>
              <a:t>vivos.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17526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Autora: M. Sc. Yolanda Sosa García</a:t>
            </a:r>
          </a:p>
          <a:p>
            <a:r>
              <a:rPr lang="es-ES" dirty="0">
                <a:solidFill>
                  <a:schemeClr val="tx1"/>
                </a:solidFill>
              </a:rPr>
              <a:t>Universidad de Artemisa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10316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02 charrascos de la Bander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9049"/>
            <a:ext cx="2771800" cy="207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8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Cara N-S de Pico Joaqu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73224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153224" y="241610"/>
            <a:ext cx="89460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b="1" dirty="0"/>
              <a:t>Matorral </a:t>
            </a:r>
            <a:r>
              <a:rPr lang="es-ES" sz="2800" b="1" dirty="0" smtClean="0"/>
              <a:t>montano (</a:t>
            </a:r>
            <a:r>
              <a:rPr lang="es-ES" sz="2800" b="1" dirty="0" err="1" smtClean="0"/>
              <a:t>subparámo</a:t>
            </a:r>
            <a:r>
              <a:rPr lang="es-ES" sz="2800" b="1" dirty="0" smtClean="0"/>
              <a:t>). Se </a:t>
            </a:r>
            <a:r>
              <a:rPr lang="es-ES" sz="2800" b="1" dirty="0"/>
              <a:t>encuentran en las cumbres </a:t>
            </a:r>
            <a:r>
              <a:rPr lang="es-ES" sz="2800" b="1" dirty="0" smtClean="0"/>
              <a:t>de </a:t>
            </a:r>
            <a:r>
              <a:rPr lang="es-ES" sz="2800" b="1" dirty="0"/>
              <a:t>las altas montañas de Cuba oriental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02" y="1196752"/>
            <a:ext cx="3054361" cy="20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Laderas de solana y umbría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3604"/>
            <a:ext cx="9495184" cy="14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5" y="3034329"/>
            <a:ext cx="8767915" cy="34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112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3600" dirty="0" smtClean="0"/>
              <a:t>Influencia del relieve en la temperatura</a:t>
            </a:r>
            <a:endParaRPr lang="es-ES" sz="3600" dirty="0"/>
          </a:p>
        </p:txBody>
      </p:sp>
      <p:pic>
        <p:nvPicPr>
          <p:cNvPr id="27651" name="Picture 3" descr="E:\Yola\DOCENCIA\GF PLAN  E\Atmósfera\imagen atmosfera nov 2\relie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9755"/>
            <a:ext cx="44279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Yola\DOCENCIA\GF PLAN  E\Atmósfera\imagen atmosfera nov 2\factores-geomorfolgicos-sobre-la-vegetacin-4-7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2" y="3068960"/>
            <a:ext cx="5958408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Laderas de solana y umbría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08912" cy="47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1" y="709799"/>
            <a:ext cx="8677763" cy="19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Yola\DOCENCIA\GF PLAN  E\Atmósfera\imagen atmosfera nov 2\Cliserie_5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4" y="3212014"/>
            <a:ext cx="549068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300191" y="3212976"/>
            <a:ext cx="2304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Estas laderas también determinan diferencias en la altura de los pisos de vegetación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196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Autofit/>
          </a:bodyPr>
          <a:lstStyle/>
          <a:p>
            <a:r>
              <a:rPr lang="es-ES" sz="3600" dirty="0" smtClean="0"/>
              <a:t>Relieve diferencia climas en laderas de barlovento y sotavento </a:t>
            </a:r>
          </a:p>
        </p:txBody>
      </p:sp>
      <p:pic>
        <p:nvPicPr>
          <p:cNvPr id="44036" name="Picture 2" descr="E:\Yola\DOCENCIA\GF PLAN  E\Atmósfera\imagen atmosfera nov 2\efecto-foeh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6640"/>
            <a:ext cx="4608512" cy="50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Yola\DOCENCIA\GF PLAN  E\Atmósfera\imagen atmosfera nov 2\relieve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2" y="1844824"/>
            <a:ext cx="39438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Relieve</a:t>
            </a:r>
          </a:p>
        </p:txBody>
      </p:sp>
      <p:sp>
        <p:nvSpPr>
          <p:cNvPr id="808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" y="897959"/>
            <a:ext cx="895826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Tipos genéticos de precipitación</a:t>
            </a:r>
            <a:br>
              <a:rPr lang="es-ES" dirty="0"/>
            </a:br>
            <a:r>
              <a:rPr lang="es-ES" dirty="0" smtClean="0"/>
              <a:t>Orográfica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929411"/>
          </a:xfrm>
        </p:spPr>
        <p:txBody>
          <a:bodyPr/>
          <a:lstStyle/>
          <a:p>
            <a:r>
              <a:rPr lang="es-ES" sz="2800" dirty="0" smtClean="0"/>
              <a:t>Asociada a montañas.</a:t>
            </a:r>
          </a:p>
          <a:p>
            <a:r>
              <a:rPr lang="es-ES" sz="2800" dirty="0" smtClean="0"/>
              <a:t>Las masas de aire </a:t>
            </a:r>
            <a:r>
              <a:rPr lang="es-ES" sz="2800" dirty="0"/>
              <a:t>forzadas por las cordilleras </a:t>
            </a:r>
            <a:r>
              <a:rPr lang="es-ES" sz="2800" dirty="0">
                <a:solidFill>
                  <a:srgbClr val="FF0000"/>
                </a:solidFill>
              </a:rPr>
              <a:t>se elevan</a:t>
            </a:r>
            <a:r>
              <a:rPr lang="es-ES" sz="2800" dirty="0"/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en </a:t>
            </a:r>
            <a:r>
              <a:rPr lang="es-ES" sz="2800" dirty="0">
                <a:solidFill>
                  <a:srgbClr val="FF0000"/>
                </a:solidFill>
              </a:rPr>
              <a:t>la ladera de barlovento </a:t>
            </a:r>
            <a:r>
              <a:rPr lang="es-ES" sz="2800" dirty="0" smtClean="0"/>
              <a:t>y </a:t>
            </a:r>
            <a:r>
              <a:rPr lang="es-ES" sz="2800" dirty="0" smtClean="0">
                <a:solidFill>
                  <a:srgbClr val="FF0000"/>
                </a:solidFill>
              </a:rPr>
              <a:t>se enfrían adiabáticamente, se forman nubes y precipita</a:t>
            </a:r>
          </a:p>
          <a:p>
            <a:r>
              <a:rPr lang="es-ES" sz="2800" dirty="0" smtClean="0"/>
              <a:t>Al sobrepasar la cima el aire </a:t>
            </a:r>
            <a:r>
              <a:rPr lang="es-ES" sz="2800" dirty="0" smtClean="0">
                <a:solidFill>
                  <a:srgbClr val="FF0000"/>
                </a:solidFill>
              </a:rPr>
              <a:t>desciende por la ladera de sotavento, se calienta 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   adiabáticamente 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    y no precipita </a:t>
            </a:r>
            <a:r>
              <a:rPr lang="es-ES" sz="2800" dirty="0" smtClean="0"/>
              <a:t>y se </a:t>
            </a:r>
          </a:p>
          <a:p>
            <a:pPr marL="0" indent="0">
              <a:buNone/>
            </a:pPr>
            <a:r>
              <a:rPr lang="es-ES" sz="2800" dirty="0"/>
              <a:t> </a:t>
            </a:r>
            <a:r>
              <a:rPr lang="es-ES" sz="2800" dirty="0" smtClean="0"/>
              <a:t>     forman desiertos </a:t>
            </a:r>
            <a:endParaRPr lang="es-ES" sz="2800" dirty="0"/>
          </a:p>
        </p:txBody>
      </p:sp>
      <p:pic>
        <p:nvPicPr>
          <p:cNvPr id="6" name="Picture 3" descr="E:\Yola\DOCENCIA\GF PLAN  E\Atmósfera\imagen atmosfera nov 2\orograf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62" y="3573016"/>
            <a:ext cx="456582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6191672" y="1412776"/>
            <a:ext cx="2952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Da lugar a las laderas de: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u="sng" dirty="0" smtClean="0"/>
              <a:t>barlovento</a:t>
            </a:r>
            <a:r>
              <a:rPr lang="es-ES" sz="2800" dirty="0" smtClean="0"/>
              <a:t>, la que recibe el viento es la húmeda, por lluvia orográfica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/>
              <a:t>   </a:t>
            </a:r>
            <a:r>
              <a:rPr lang="es-ES" sz="2800" u="sng" dirty="0" smtClean="0"/>
              <a:t>sotavento</a:t>
            </a:r>
            <a:r>
              <a:rPr lang="es-ES" sz="2800" dirty="0" smtClean="0"/>
              <a:t> ladera seca con desiertos </a:t>
            </a:r>
            <a:endParaRPr lang="es-ES" sz="2800" dirty="0"/>
          </a:p>
        </p:txBody>
      </p:sp>
      <p:pic>
        <p:nvPicPr>
          <p:cNvPr id="6" name="Picture 2" descr="E:\Yola\DOCENCIA\GF PLAN  E\Atmósfera\imagen atmosfera nov 2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7241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vegetación varía entre laderas de barlovento y sotavento</a:t>
            </a:r>
            <a:endParaRPr lang="es-ES" dirty="0"/>
          </a:p>
        </p:txBody>
      </p:sp>
      <p:pic>
        <p:nvPicPr>
          <p:cNvPr id="5" name="Picture 2" descr="E:\Yola\DOCENCIA\GF PLAN  E\Atmósfera\imagen atmosfera nov 2\8f12a84a5f793f3fdfbdca7bc176fb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15634"/>
            <a:ext cx="4067871" cy="2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Yola\DOCENCIA\GF PLAN  E\Atmósfera\imagen atmosfera nov 2\Precipitaciones-advectiv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39" y="2996952"/>
            <a:ext cx="44970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6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/>
              <a:t>F</a:t>
            </a:r>
            <a:r>
              <a:rPr lang="es-ES" dirty="0" smtClean="0"/>
              <a:t>actores del </a:t>
            </a:r>
            <a:r>
              <a:rPr lang="es-ES" dirty="0"/>
              <a:t>ambiente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Factores climáticos, topográfico y edáfico. </a:t>
            </a:r>
          </a:p>
          <a:p>
            <a:pPr marL="0" indent="0">
              <a:buNone/>
            </a:pPr>
            <a:r>
              <a:rPr lang="es-ES" sz="2800" dirty="0" smtClean="0"/>
              <a:t>Son los factores </a:t>
            </a:r>
            <a:r>
              <a:rPr lang="es-ES" sz="2800" dirty="0"/>
              <a:t>físicos </a:t>
            </a:r>
            <a:r>
              <a:rPr lang="es-ES" sz="2800" dirty="0" smtClean="0"/>
              <a:t>o condiciones abióticas:</a:t>
            </a:r>
            <a:endParaRPr lang="es-ES" sz="2800" dirty="0"/>
          </a:p>
          <a:p>
            <a:r>
              <a:rPr lang="es-ES" sz="2800" dirty="0"/>
              <a:t>Temperatura, luz etc.</a:t>
            </a:r>
          </a:p>
          <a:p>
            <a:r>
              <a:rPr lang="es-ES" sz="2800" dirty="0" smtClean="0"/>
              <a:t>Agua</a:t>
            </a:r>
          </a:p>
          <a:p>
            <a:r>
              <a:rPr lang="es-ES" sz="2800" dirty="0" smtClean="0"/>
              <a:t>Rocas,  suelo</a:t>
            </a:r>
          </a:p>
          <a:p>
            <a:r>
              <a:rPr lang="es-ES" sz="2800" dirty="0" smtClean="0"/>
              <a:t>Relieve</a:t>
            </a:r>
          </a:p>
        </p:txBody>
      </p:sp>
    </p:spTree>
    <p:extLst>
      <p:ext uri="{BB962C8B-B14F-4D97-AF65-F5344CB8AC3E}">
        <p14:creationId xmlns:p14="http://schemas.microsoft.com/office/powerpoint/2010/main" val="135131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Montanas del Noreste de </a:t>
            </a:r>
            <a:r>
              <a:rPr lang="es-ES_tradnl" dirty="0" err="1" smtClean="0"/>
              <a:t>Sagua</a:t>
            </a:r>
            <a:r>
              <a:rPr lang="es-ES_tradnl" dirty="0" smtClean="0"/>
              <a:t> Baracoa </a:t>
            </a:r>
            <a:r>
              <a:rPr lang="es-ES_tradnl" dirty="0"/>
              <a:t>e</a:t>
            </a:r>
            <a:r>
              <a:rPr lang="es-ES_tradnl" dirty="0" smtClean="0"/>
              <a:t>n ladera de barlovento y umbría</a:t>
            </a:r>
          </a:p>
        </p:txBody>
      </p:sp>
      <p:pic>
        <p:nvPicPr>
          <p:cNvPr id="29700" name="Picture 4" descr="turquino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>
          <a:xfrm>
            <a:off x="323850" y="1700212"/>
            <a:ext cx="4248150" cy="4321075"/>
          </a:xfrm>
          <a:noFill/>
          <a:ln/>
        </p:spPr>
      </p:pic>
      <p:pic>
        <p:nvPicPr>
          <p:cNvPr id="1740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808"/>
            <a:ext cx="3995737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7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ub025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4473678" cy="222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Ladera sur del sistema montañoso y la costa al pie es de sotavento y solana  </a:t>
            </a:r>
            <a:endParaRPr lang="es-ES" dirty="0"/>
          </a:p>
        </p:txBody>
      </p:sp>
      <p:pic>
        <p:nvPicPr>
          <p:cNvPr id="6" name="Picture 4" descr="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6439"/>
            <a:ext cx="3888432" cy="484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ayos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6439"/>
            <a:ext cx="4473678" cy="25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r>
              <a:rPr lang="es-ES" sz="3600" dirty="0" smtClean="0"/>
              <a:t>Comunidades relacionadas con la topografía</a:t>
            </a:r>
            <a:endParaRPr lang="es-ES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acuatica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713508" y="278594"/>
            <a:ext cx="7716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b="1" dirty="0"/>
              <a:t>Vegetación de </a:t>
            </a:r>
            <a:r>
              <a:rPr lang="es-ES" sz="3200" b="1" dirty="0" smtClean="0"/>
              <a:t>lagunas en depresiones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51730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Plantas </a:t>
            </a:r>
            <a:r>
              <a:rPr lang="es-ES" dirty="0" err="1" smtClean="0"/>
              <a:t>rúpicolas</a:t>
            </a:r>
            <a:r>
              <a:rPr lang="es-ES" dirty="0" smtClean="0"/>
              <a:t> en pendientes desnudas</a:t>
            </a:r>
            <a:endParaRPr lang="es-ES" dirty="0"/>
          </a:p>
        </p:txBody>
      </p:sp>
      <p:pic>
        <p:nvPicPr>
          <p:cNvPr id="1026" name="Picture 2" descr="D:\YOLA\GF 3\PW\nuevos internet\rupico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0" y="1556792"/>
            <a:ext cx="83193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2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smtClean="0"/>
              <a:t>Especies en las pendientes </a:t>
            </a:r>
          </a:p>
        </p:txBody>
      </p:sp>
      <p:pic>
        <p:nvPicPr>
          <p:cNvPr id="6148" name="Picture 16" descr="bobacopsis cubensis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12776"/>
            <a:ext cx="4038600" cy="4149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5220072" y="5579442"/>
            <a:ext cx="35978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600" b="1" i="1" dirty="0" err="1"/>
              <a:t>Bombacopsis</a:t>
            </a:r>
            <a:r>
              <a:rPr lang="es-ES" sz="1600" b="1" i="1" dirty="0"/>
              <a:t> </a:t>
            </a:r>
            <a:r>
              <a:rPr lang="es-ES" sz="1600" b="1" i="1" dirty="0" err="1" smtClean="0"/>
              <a:t>cubensis</a:t>
            </a:r>
            <a:r>
              <a:rPr lang="es-ES" sz="1600" b="1" i="1" dirty="0" smtClean="0"/>
              <a:t> endémico del Occidente de Cuba </a:t>
            </a:r>
            <a:endParaRPr lang="es-ES" sz="1600" b="1" i="1" dirty="0"/>
          </a:p>
        </p:txBody>
      </p:sp>
      <p:pic>
        <p:nvPicPr>
          <p:cNvPr id="6" name="Picture 6" descr="salto rio guayab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3244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ogote comp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Line 3"/>
          <p:cNvSpPr>
            <a:spLocks noChangeShapeType="1"/>
          </p:cNvSpPr>
          <p:nvPr/>
        </p:nvSpPr>
        <p:spPr bwMode="auto">
          <a:xfrm flipV="1">
            <a:off x="2133600" y="15240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029200" y="129540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336600"/>
                </a:solidFill>
              </a:rPr>
              <a:t>Bosque bajo de la cima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flipV="1">
            <a:off x="5029200" y="28194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324600" y="251460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>
                <a:solidFill>
                  <a:srgbClr val="336600"/>
                </a:solidFill>
              </a:rPr>
              <a:t>Vegetación abierta </a:t>
            </a:r>
          </a:p>
          <a:p>
            <a:pPr algn="ctr" eaLnBrk="1" hangingPunct="1"/>
            <a:r>
              <a:rPr lang="es-ES">
                <a:solidFill>
                  <a:srgbClr val="336600"/>
                </a:solidFill>
              </a:rPr>
              <a:t>de las laderas</a:t>
            </a:r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 flipV="1">
            <a:off x="4953000" y="44196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559550" y="4267200"/>
            <a:ext cx="258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>
                <a:solidFill>
                  <a:srgbClr val="336600"/>
                </a:solidFill>
              </a:rPr>
              <a:t>Bosque semicaducifolio</a:t>
            </a:r>
          </a:p>
          <a:p>
            <a:pPr algn="ctr" eaLnBrk="1" hangingPunct="1"/>
            <a:r>
              <a:rPr lang="es-ES">
                <a:solidFill>
                  <a:srgbClr val="336600"/>
                </a:solidFill>
              </a:rPr>
              <a:t>de la base</a:t>
            </a:r>
          </a:p>
        </p:txBody>
      </p:sp>
    </p:spTree>
    <p:extLst>
      <p:ext uri="{BB962C8B-B14F-4D97-AF65-F5344CB8AC3E}">
        <p14:creationId xmlns:p14="http://schemas.microsoft.com/office/powerpoint/2010/main" val="5931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 edáfico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950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smtClean="0"/>
              <a:t>Factor edáfico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43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6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Zonación en los alrededores de un estanque en función del agua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1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 topográfico 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68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1" y="802541"/>
            <a:ext cx="851530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1" name="1 CuadroTexto"/>
          <p:cNvSpPr txBox="1">
            <a:spLocks noChangeArrowheads="1"/>
          </p:cNvSpPr>
          <p:nvPr/>
        </p:nvSpPr>
        <p:spPr bwMode="auto">
          <a:xfrm>
            <a:off x="1222959" y="271790"/>
            <a:ext cx="655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b="1" dirty="0" smtClean="0"/>
              <a:t>Vegetación alrededor de un estanque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20874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5957"/>
            <a:ext cx="8298263" cy="56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Vegetación alrededor de un estanque</a:t>
            </a:r>
            <a:br>
              <a:rPr lang="es-ES" b="1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096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Factor edáfico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3" y="1196752"/>
            <a:ext cx="84065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40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 edáfico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652828" cy="33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57394"/>
            <a:ext cx="7776864" cy="4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7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/>
              <a:t>Factor </a:t>
            </a:r>
            <a:r>
              <a:rPr lang="es-ES" dirty="0" smtClean="0"/>
              <a:t>edáfico contenido de sal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1" y="908720"/>
            <a:ext cx="849694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40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Manglar posee zonación en función del contenido de sal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9722"/>
            <a:ext cx="8534370" cy="298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ibujo mamg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69895"/>
            <a:ext cx="6624736" cy="24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DR_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85720" y="500042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/>
              <a:t>Manglares el factor limitante es la sal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8298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mangl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556792"/>
            <a:ext cx="4086200" cy="51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0" y="228600"/>
            <a:ext cx="9018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 Mangle </a:t>
            </a:r>
            <a:r>
              <a:rPr lang="en-US" sz="3200" dirty="0" err="1" smtClean="0"/>
              <a:t>rojo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Rhizophora</a:t>
            </a:r>
            <a:r>
              <a:rPr lang="en-US" sz="3200" i="1" dirty="0" smtClean="0"/>
              <a:t> mangle)  </a:t>
            </a:r>
          </a:p>
          <a:p>
            <a:pPr algn="ctr" eaLnBrk="1" hangingPunct="1"/>
            <a:r>
              <a:rPr lang="es-ES" sz="3200" dirty="0" smtClean="0"/>
              <a:t>Raíces zancudas y mayor tolerancia a la sal</a:t>
            </a:r>
            <a:endParaRPr lang="es-ES" sz="3200" dirty="0"/>
          </a:p>
          <a:p>
            <a:pPr eaLnBrk="1" hangingPunct="1"/>
            <a:endParaRPr lang="es-ES" sz="3200" b="1" i="1" dirty="0"/>
          </a:p>
        </p:txBody>
      </p:sp>
      <p:pic>
        <p:nvPicPr>
          <p:cNvPr id="4" name="Picture 17" descr="DSC04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1971" y="1556792"/>
            <a:ext cx="4526269" cy="5095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AvicenniaGerminans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246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467545" y="322203"/>
            <a:ext cx="86764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dirty="0" smtClean="0"/>
              <a:t>Manglar: Mangle prieto  (</a:t>
            </a:r>
            <a:r>
              <a:rPr lang="es-ES" sz="2800" i="1" dirty="0" err="1" smtClean="0"/>
              <a:t>Avicennia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germinans</a:t>
            </a:r>
            <a:r>
              <a:rPr lang="es-ES" sz="2800" i="1" dirty="0" smtClean="0"/>
              <a:t>) con </a:t>
            </a:r>
          </a:p>
          <a:p>
            <a:pPr eaLnBrk="1" hangingPunct="1"/>
            <a:r>
              <a:rPr lang="es-ES" sz="2800" dirty="0"/>
              <a:t>neumatóforos</a:t>
            </a:r>
            <a:endParaRPr lang="es-ES" sz="2800" i="1" dirty="0"/>
          </a:p>
        </p:txBody>
      </p:sp>
    </p:spTree>
    <p:extLst>
      <p:ext uri="{BB962C8B-B14F-4D97-AF65-F5344CB8AC3E}">
        <p14:creationId xmlns:p14="http://schemas.microsoft.com/office/powerpoint/2010/main" val="25765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 edáfico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99592" y="537321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 adaptación principal es el </a:t>
            </a:r>
            <a:r>
              <a:rPr lang="es-ES" sz="2400" dirty="0" err="1" smtClean="0"/>
              <a:t>xeromorfismo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257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Relieve: Influencia indirecta </a:t>
            </a:r>
            <a:endParaRPr lang="es-ES" dirty="0"/>
          </a:p>
        </p:txBody>
      </p:sp>
      <p:pic>
        <p:nvPicPr>
          <p:cNvPr id="4" name="Picture 2" descr="E:\Yola\DOCENCIA\GF PLAN  E\Atmósfera\imagen atmosfera nov 2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9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0609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Matorral </a:t>
            </a:r>
            <a:r>
              <a:rPr lang="es-ES" sz="4000" dirty="0" err="1" smtClean="0"/>
              <a:t>xeromorfo</a:t>
            </a:r>
            <a:r>
              <a:rPr lang="es-ES" sz="4000" dirty="0" smtClean="0"/>
              <a:t> sobre serpentinita(cuabal)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6" name="Picture 4" descr="13 charrascal3 n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" y="1124742"/>
            <a:ext cx="4685819" cy="547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2 charrascos de la Bander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01" y="1124742"/>
            <a:ext cx="3923928" cy="525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 descr="matorral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0" y="1772816"/>
            <a:ext cx="4123220" cy="45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739948" y="381000"/>
            <a:ext cx="7864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800" dirty="0"/>
              <a:t>Matorral </a:t>
            </a:r>
            <a:r>
              <a:rPr lang="es-ES" sz="2800" dirty="0" err="1"/>
              <a:t>xeromorfo</a:t>
            </a:r>
            <a:r>
              <a:rPr lang="es-ES" sz="2800" dirty="0"/>
              <a:t> sobre </a:t>
            </a:r>
            <a:r>
              <a:rPr lang="es-ES" sz="2800" dirty="0" smtClean="0"/>
              <a:t>serpentinita(cuabal) adaptación al exceso de Mg en el suelo</a:t>
            </a:r>
            <a:endParaRPr lang="es-ES" sz="2800" dirty="0"/>
          </a:p>
        </p:txBody>
      </p:sp>
      <p:pic>
        <p:nvPicPr>
          <p:cNvPr id="4" name="Picture 4" descr="matorral 9 can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87" y="1772816"/>
            <a:ext cx="4499992" cy="45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Suelo como sustrato con alto contenido de hierro</a:t>
            </a:r>
            <a:endParaRPr lang="es-ES" dirty="0"/>
          </a:p>
        </p:txBody>
      </p:sp>
      <p:pic>
        <p:nvPicPr>
          <p:cNvPr id="4" name="Picture 4" descr="Pizarra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484784"/>
            <a:ext cx="626469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380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b="1" dirty="0" smtClean="0"/>
              <a:t>Sustrato rocoso.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Factor limitante para el desarrollo de la vegetación</a:t>
            </a:r>
            <a:br>
              <a:rPr lang="es-ES" sz="3600" dirty="0" smtClean="0"/>
            </a:br>
            <a:endParaRPr lang="es-PE" sz="3600" dirty="0" smtClean="0"/>
          </a:p>
        </p:txBody>
      </p:sp>
      <p:pic>
        <p:nvPicPr>
          <p:cNvPr id="14338" name="Picture 4" descr="Carso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2" y="1772816"/>
            <a:ext cx="7992888" cy="4752528"/>
          </a:xfrm>
        </p:spPr>
      </p:pic>
    </p:spTree>
    <p:extLst>
      <p:ext uri="{BB962C8B-B14F-4D97-AF65-F5344CB8AC3E}">
        <p14:creationId xmlns:p14="http://schemas.microsoft.com/office/powerpoint/2010/main" val="679049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Semideciduo</a:t>
            </a:r>
            <a:r>
              <a:rPr lang="es-ES" dirty="0" smtClean="0"/>
              <a:t> </a:t>
            </a:r>
            <a:r>
              <a:rPr lang="es-ES" dirty="0" err="1" smtClean="0"/>
              <a:t>micrófilo</a:t>
            </a:r>
            <a:r>
              <a:rPr lang="es-ES" dirty="0" smtClean="0"/>
              <a:t> en </a:t>
            </a:r>
            <a:br>
              <a:rPr lang="es-ES" dirty="0" smtClean="0"/>
            </a:br>
            <a:r>
              <a:rPr lang="es-ES" dirty="0" smtClean="0"/>
              <a:t>sustrato rocoso</a:t>
            </a:r>
            <a:endParaRPr lang="es-PE" dirty="0"/>
          </a:p>
        </p:txBody>
      </p:sp>
      <p:pic>
        <p:nvPicPr>
          <p:cNvPr id="25602" name="Picture 2" descr="E:\Yoli\Cuba\Cuba 2016\biota\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8239"/>
            <a:ext cx="6624736" cy="50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itchFamily="34" charset="0"/>
                <a:cs typeface="Arial" pitchFamily="34" charset="0"/>
              </a:rPr>
              <a:t>Colectivo de autores: Geografía Física. Volumen II. Editorial Universitaria Félix Varela. La Habana.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Ferrari J. Yolanda Sosa y Caridad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Masot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 Biogeografía. Editorial Pueblo y Educación. La Habana. 1988.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Berazaín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Rosalina.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Diversidad de las Comunidades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Vegetales de Cuba.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Jardín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Botánico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Habana.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Presentación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electrónica.</a:t>
            </a:r>
          </a:p>
          <a:p>
            <a:pPr algn="just"/>
            <a:r>
              <a:rPr lang="es-ES" sz="2400" smtClean="0"/>
              <a:t>Factores </a:t>
            </a:r>
            <a:r>
              <a:rPr lang="es-ES" sz="2400" dirty="0"/>
              <a:t>y formas de expansión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/>
              <a:t>www.biogeografia.net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19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 topográfico: relieve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35280" cy="764704"/>
          </a:xfrm>
        </p:spPr>
        <p:txBody>
          <a:bodyPr>
            <a:normAutofit fontScale="90000"/>
          </a:bodyPr>
          <a:lstStyle/>
          <a:p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err="1" smtClean="0"/>
              <a:t>Zonalidad</a:t>
            </a:r>
            <a:r>
              <a:rPr lang="es-ES_tradnl" sz="3200" dirty="0" smtClean="0"/>
              <a:t> vertical </a:t>
            </a:r>
            <a:r>
              <a:rPr lang="es-ES_tradnl" sz="3200" dirty="0"/>
              <a:t>de la </a:t>
            </a:r>
            <a:r>
              <a:rPr lang="es-ES_tradnl" sz="3200" dirty="0" smtClean="0"/>
              <a:t>vegetación por variación de la temperatura con la altura</a:t>
            </a:r>
            <a:endParaRPr lang="es-ES" sz="3200" dirty="0" smtClean="0"/>
          </a:p>
        </p:txBody>
      </p:sp>
      <p:pic>
        <p:nvPicPr>
          <p:cNvPr id="16387" name="Picture 3" descr="pisos ve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250847"/>
            <a:ext cx="3874368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43800" y="121330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Límite de los árboles</a:t>
            </a:r>
            <a:endParaRPr lang="es-ES" sz="2400" b="1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7020272" y="2044298"/>
            <a:ext cx="540060" cy="565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0" y="1404463"/>
            <a:ext cx="38164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Factor relieve 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s-ES" sz="2600" dirty="0" smtClean="0"/>
              <a:t>Los climas de montaña por lo general dependen de dos factores: la latitud en que se encuentre la misma y la elevación que alcance.</a:t>
            </a:r>
          </a:p>
          <a:p>
            <a:r>
              <a:rPr lang="es-ES" sz="2600" dirty="0" smtClean="0"/>
              <a:t> </a:t>
            </a:r>
            <a:r>
              <a:rPr lang="es-ES" sz="2600" dirty="0"/>
              <a:t>C</a:t>
            </a:r>
            <a:r>
              <a:rPr lang="es-ES" sz="2600" dirty="0" smtClean="0"/>
              <a:t>uando hay mayor altitud, hay también menor temperatura y menor presión atmosférica.</a:t>
            </a:r>
          </a:p>
          <a:p>
            <a:r>
              <a:rPr lang="es-ES" sz="2600" dirty="0"/>
              <a:t>Algo semejante ocurre con las </a:t>
            </a:r>
            <a:r>
              <a:rPr lang="es-ES" sz="2600" dirty="0" smtClean="0"/>
              <a:t>lluvias que son </a:t>
            </a:r>
            <a:r>
              <a:rPr lang="es-ES" sz="2600" dirty="0"/>
              <a:t>más frecuentes a mayor </a:t>
            </a:r>
            <a:r>
              <a:rPr lang="es-ES" sz="2600" dirty="0" smtClean="0"/>
              <a:t>altura. A </a:t>
            </a:r>
            <a:r>
              <a:rPr lang="es-ES" sz="2600" dirty="0"/>
              <a:t>mayor altura, el </a:t>
            </a:r>
            <a:r>
              <a:rPr lang="es-ES" sz="2600" dirty="0" smtClean="0"/>
              <a:t>agua se congela</a:t>
            </a:r>
            <a:r>
              <a:rPr lang="es-ES" sz="2600" dirty="0"/>
              <a:t> </a:t>
            </a:r>
            <a:r>
              <a:rPr lang="es-ES" sz="2600" dirty="0" smtClean="0"/>
              <a:t>y </a:t>
            </a:r>
            <a:r>
              <a:rPr lang="es-ES" sz="2600" dirty="0"/>
              <a:t>el aire pasa a </a:t>
            </a:r>
            <a:r>
              <a:rPr lang="es-ES" sz="2600" dirty="0" smtClean="0"/>
              <a:t>ser más </a:t>
            </a:r>
            <a:r>
              <a:rPr lang="es-ES" sz="2600" dirty="0"/>
              <a:t>seco, con escasas precipitaciones</a:t>
            </a:r>
            <a:r>
              <a:rPr lang="es-ES" sz="2600" dirty="0" smtClean="0"/>
              <a:t>.</a:t>
            </a:r>
          </a:p>
          <a:p>
            <a:r>
              <a:rPr lang="es-ES" sz="2600" dirty="0">
                <a:cs typeface="Arial" pitchFamily="34" charset="0"/>
              </a:rPr>
              <a:t>La vegetación de las montañas</a:t>
            </a:r>
            <a:r>
              <a:rPr lang="es-ES" sz="2600" b="1" dirty="0">
                <a:cs typeface="Arial" pitchFamily="34" charset="0"/>
              </a:rPr>
              <a:t> </a:t>
            </a:r>
            <a:r>
              <a:rPr lang="es-ES" sz="2600" dirty="0">
                <a:cs typeface="Arial" pitchFamily="34" charset="0"/>
              </a:rPr>
              <a:t>varía según el clima y la ubicación geográfica de la montaña, pero suele presentarse de manera escalonada, </a:t>
            </a:r>
            <a:r>
              <a:rPr lang="es-ES" sz="2600" dirty="0" smtClean="0">
                <a:cs typeface="Arial" pitchFamily="34" charset="0"/>
              </a:rPr>
              <a:t>a </a:t>
            </a:r>
            <a:r>
              <a:rPr lang="es-ES" sz="2600" dirty="0">
                <a:cs typeface="Arial" pitchFamily="34" charset="0"/>
              </a:rPr>
              <a:t>medida que se asciende</a:t>
            </a:r>
            <a:r>
              <a:rPr lang="es-ES" sz="2600" dirty="0" smtClean="0">
                <a:cs typeface="Arial" pitchFamily="34" charset="0"/>
              </a:rPr>
              <a:t>. La fauna también varía en función de la vegetación.</a:t>
            </a:r>
            <a:endParaRPr lang="es-ES" sz="2600" dirty="0">
              <a:cs typeface="Arial" pitchFamily="34" charset="0"/>
            </a:endParaRPr>
          </a:p>
          <a:p>
            <a:endParaRPr lang="es-ES" sz="2800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5800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74042"/>
          </a:xfrm>
        </p:spPr>
        <p:txBody>
          <a:bodyPr>
            <a:noAutofit/>
          </a:bodyPr>
          <a:lstStyle/>
          <a:p>
            <a:r>
              <a:rPr lang="es-ES" sz="3200" b="1" dirty="0"/>
              <a:t>Factor </a:t>
            </a:r>
            <a:r>
              <a:rPr lang="es-ES" sz="3200" b="1" dirty="0" smtClean="0"/>
              <a:t>relieve en la distribución de los seres vivos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600" dirty="0">
                <a:cs typeface="Arial" pitchFamily="34" charset="0"/>
              </a:rPr>
              <a:t>La </a:t>
            </a:r>
            <a:r>
              <a:rPr lang="es-ES" sz="2600" dirty="0" smtClean="0">
                <a:cs typeface="Arial" pitchFamily="34" charset="0"/>
              </a:rPr>
              <a:t>vegetación de </a:t>
            </a:r>
            <a:r>
              <a:rPr lang="es-ES" sz="2600" dirty="0">
                <a:cs typeface="Arial" pitchFamily="34" charset="0"/>
              </a:rPr>
              <a:t>las montañas </a:t>
            </a:r>
            <a:r>
              <a:rPr lang="es-ES" sz="2600" dirty="0" smtClean="0">
                <a:cs typeface="Arial" pitchFamily="34" charset="0"/>
              </a:rPr>
              <a:t>es por </a:t>
            </a:r>
            <a:r>
              <a:rPr lang="es-ES" sz="2600" dirty="0">
                <a:cs typeface="Arial" pitchFamily="34" charset="0"/>
              </a:rPr>
              <a:t>peldaños </a:t>
            </a:r>
            <a:r>
              <a:rPr lang="es-ES" sz="2600" dirty="0" smtClean="0">
                <a:cs typeface="Arial" pitchFamily="34" charset="0"/>
              </a:rPr>
              <a:t>a </a:t>
            </a:r>
            <a:r>
              <a:rPr lang="es-ES" sz="2600" dirty="0">
                <a:cs typeface="Arial" pitchFamily="34" charset="0"/>
              </a:rPr>
              <a:t>medida que se asciende.</a:t>
            </a:r>
          </a:p>
          <a:p>
            <a:pPr algn="just"/>
            <a:r>
              <a:rPr lang="es-ES" sz="2600" dirty="0">
                <a:cs typeface="Arial" pitchFamily="34" charset="0"/>
              </a:rPr>
              <a:t>En los pisos cercanos al pie abunda la vegetación de los llanos </a:t>
            </a:r>
            <a:r>
              <a:rPr lang="es-ES" sz="2600" dirty="0" smtClean="0">
                <a:cs typeface="Arial" pitchFamily="34" charset="0"/>
              </a:rPr>
              <a:t>circundantes o bosques de </a:t>
            </a:r>
            <a:r>
              <a:rPr lang="es-ES" sz="2600" dirty="0">
                <a:cs typeface="Arial" pitchFamily="34" charset="0"/>
              </a:rPr>
              <a:t>montaña con árboles frondosos y de </a:t>
            </a:r>
            <a:r>
              <a:rPr lang="es-ES" sz="2600" dirty="0" smtClean="0">
                <a:cs typeface="Arial" pitchFamily="34" charset="0"/>
              </a:rPr>
              <a:t>altura (en correspondencia con su latitud)</a:t>
            </a:r>
            <a:endParaRPr lang="es-ES" sz="2600" dirty="0">
              <a:cs typeface="Arial" pitchFamily="34" charset="0"/>
            </a:endParaRPr>
          </a:p>
          <a:p>
            <a:pPr algn="just"/>
            <a:r>
              <a:rPr lang="es-ES" sz="2600" dirty="0">
                <a:cs typeface="Arial" pitchFamily="34" charset="0"/>
              </a:rPr>
              <a:t>A medida que se gana altura, predominan las especies vegetales más resistentes al frío. Por encima </a:t>
            </a:r>
            <a:r>
              <a:rPr lang="es-ES" sz="2600" dirty="0" smtClean="0">
                <a:cs typeface="Arial" pitchFamily="34" charset="0"/>
              </a:rPr>
              <a:t>del límite de los  árboles</a:t>
            </a:r>
            <a:r>
              <a:rPr lang="es-ES" sz="2600" dirty="0">
                <a:cs typeface="Arial" pitchFamily="34" charset="0"/>
              </a:rPr>
              <a:t>, </a:t>
            </a:r>
            <a:r>
              <a:rPr lang="es-ES" sz="2600" dirty="0" smtClean="0">
                <a:cs typeface="Arial" pitchFamily="34" charset="0"/>
              </a:rPr>
              <a:t>hay disminución </a:t>
            </a:r>
            <a:r>
              <a:rPr lang="es-ES" sz="2600" dirty="0">
                <a:cs typeface="Arial" pitchFamily="34" charset="0"/>
              </a:rPr>
              <a:t>de la </a:t>
            </a:r>
            <a:r>
              <a:rPr lang="es-ES" sz="2600" dirty="0" smtClean="0">
                <a:cs typeface="Arial" pitchFamily="34" charset="0"/>
              </a:rPr>
              <a:t>humedad y la </a:t>
            </a:r>
            <a:r>
              <a:rPr lang="es-ES" sz="2600" dirty="0">
                <a:cs typeface="Arial" pitchFamily="34" charset="0"/>
              </a:rPr>
              <a:t>vegetación pierde tamaño, </a:t>
            </a:r>
            <a:r>
              <a:rPr lang="es-ES" sz="2600" dirty="0" smtClean="0">
                <a:cs typeface="Arial" pitchFamily="34" charset="0"/>
              </a:rPr>
              <a:t>es un matorral (arbustos </a:t>
            </a:r>
            <a:r>
              <a:rPr lang="es-ES" sz="2600" dirty="0">
                <a:cs typeface="Arial" pitchFamily="34" charset="0"/>
              </a:rPr>
              <a:t>y gramíneas de poco </a:t>
            </a:r>
            <a:r>
              <a:rPr lang="es-ES" sz="2600" dirty="0" smtClean="0">
                <a:cs typeface="Arial" pitchFamily="34" charset="0"/>
              </a:rPr>
              <a:t>tamaño).</a:t>
            </a:r>
            <a:endParaRPr lang="es-ES" sz="2600" dirty="0">
              <a:cs typeface="Arial" pitchFamily="34" charset="0"/>
            </a:endParaRPr>
          </a:p>
          <a:p>
            <a:pPr algn="just"/>
            <a:r>
              <a:rPr lang="es-ES" sz="2600" dirty="0">
                <a:cs typeface="Arial" pitchFamily="34" charset="0"/>
              </a:rPr>
              <a:t>Las cimas de las montañas suelen ser más </a:t>
            </a:r>
            <a:r>
              <a:rPr lang="es-ES" sz="2600" dirty="0" smtClean="0">
                <a:cs typeface="Arial" pitchFamily="34" charset="0"/>
              </a:rPr>
              <a:t>áridas, </a:t>
            </a:r>
            <a:r>
              <a:rPr lang="es-ES" sz="2600" dirty="0">
                <a:cs typeface="Arial" pitchFamily="34" charset="0"/>
              </a:rPr>
              <a:t>en especial aquellas cubiertas de hielo y nieve</a:t>
            </a:r>
            <a:r>
              <a:rPr lang="es-ES" sz="2600" dirty="0" smtClean="0">
                <a:cs typeface="Arial" pitchFamily="34" charset="0"/>
              </a:rPr>
              <a:t>.</a:t>
            </a:r>
          </a:p>
          <a:p>
            <a:pPr algn="just"/>
            <a:r>
              <a:rPr lang="es-ES" sz="2600" dirty="0">
                <a:cs typeface="Arial" pitchFamily="34" charset="0"/>
              </a:rPr>
              <a:t>La fauna de montaña también obedece a la altura, concentrándose mayormente en las porciones de baja y media elevación, en las que predomina la vegetación (para darle cobijo y sustento) y el </a:t>
            </a:r>
            <a:r>
              <a:rPr lang="es-ES" sz="2600" dirty="0" smtClean="0">
                <a:cs typeface="Arial" pitchFamily="34" charset="0"/>
              </a:rPr>
              <a:t>oxígeno</a:t>
            </a:r>
            <a:r>
              <a:rPr lang="es-ES" sz="3000" dirty="0" smtClean="0">
                <a:cs typeface="Arial" pitchFamily="34" charset="0"/>
              </a:rPr>
              <a:t>.</a:t>
            </a:r>
            <a:endParaRPr lang="es-ES" sz="3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9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14369" y="257901"/>
            <a:ext cx="8686800" cy="1010859"/>
          </a:xfrm>
        </p:spPr>
        <p:txBody>
          <a:bodyPr>
            <a:noAutofit/>
          </a:bodyPr>
          <a:lstStyle/>
          <a:p>
            <a:r>
              <a:rPr lang="es-ES" sz="3600" dirty="0" smtClean="0"/>
              <a:t>Influencia del </a:t>
            </a:r>
            <a:r>
              <a:rPr lang="es-ES" sz="3600" dirty="0"/>
              <a:t>relieve </a:t>
            </a:r>
            <a:r>
              <a:rPr lang="es-ES" sz="3600" dirty="0" smtClean="0"/>
              <a:t>origina zonas biogeográficas  altitudinales</a:t>
            </a:r>
          </a:p>
        </p:txBody>
      </p:sp>
      <p:pic>
        <p:nvPicPr>
          <p:cNvPr id="5" name="Picture 2" descr="E:\Yola\DOCENCIA\GF PLAN  E\Atmósfera\imag diciembre\27a78899efb2cad87784fdc4746cc8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5085"/>
            <a:ext cx="5544616" cy="51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Yola\DOCENCIA\GF PLAN  E\Atmósfera\imag diciembre\mont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9" y="2243330"/>
            <a:ext cx="237023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734</Words>
  <Application>Microsoft Office PowerPoint</Application>
  <PresentationFormat>Presentación en pantalla (4:3)</PresentationFormat>
  <Paragraphs>83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Tema: Biosfera Influencia de los factores topográfico y edáfico en la distribución de los seres vivos. </vt:lpstr>
      <vt:lpstr>Factores del ambiente</vt:lpstr>
      <vt:lpstr>Factor topográfico </vt:lpstr>
      <vt:lpstr>Relieve: Influencia indirecta </vt:lpstr>
      <vt:lpstr>Factor topográfico: relieve</vt:lpstr>
      <vt:lpstr> Zonalidad vertical de la vegetación por variación de la temperatura con la altura</vt:lpstr>
      <vt:lpstr>Factor relieve </vt:lpstr>
      <vt:lpstr>Factor relieve en la distribución de los seres vivos </vt:lpstr>
      <vt:lpstr>Influencia del relieve origina zonas biogeográficas  altitudinales</vt:lpstr>
      <vt:lpstr>Presentación de PowerPoint</vt:lpstr>
      <vt:lpstr>Laderas de solana y umbría</vt:lpstr>
      <vt:lpstr>Influencia del relieve en la temperatura</vt:lpstr>
      <vt:lpstr>Laderas de solana y umbría</vt:lpstr>
      <vt:lpstr>Presentación de PowerPoint</vt:lpstr>
      <vt:lpstr>Relieve diferencia climas en laderas de barlovento y sotavento </vt:lpstr>
      <vt:lpstr>Relieve</vt:lpstr>
      <vt:lpstr>Tipos genéticos de precipitación Orográfica</vt:lpstr>
      <vt:lpstr>Presentación de PowerPoint</vt:lpstr>
      <vt:lpstr>La vegetación varía entre laderas de barlovento y sotavento</vt:lpstr>
      <vt:lpstr>Montanas del Noreste de Sagua Baracoa en ladera de barlovento y umbría</vt:lpstr>
      <vt:lpstr>Ladera sur del sistema montañoso y la costa al pie es de sotavento y solana  </vt:lpstr>
      <vt:lpstr>Comunidades relacionadas con la topografía</vt:lpstr>
      <vt:lpstr>Presentación de PowerPoint</vt:lpstr>
      <vt:lpstr>Plantas rúpicolas en pendientes desnudas</vt:lpstr>
      <vt:lpstr>Especies en las pendientes </vt:lpstr>
      <vt:lpstr>Presentación de PowerPoint</vt:lpstr>
      <vt:lpstr>Factor edáfico</vt:lpstr>
      <vt:lpstr>Factor edáfico</vt:lpstr>
      <vt:lpstr>Zonación en los alrededores de un estanque en función del agua</vt:lpstr>
      <vt:lpstr>Presentación de PowerPoint</vt:lpstr>
      <vt:lpstr>Vegetación alrededor de un estanque </vt:lpstr>
      <vt:lpstr>Factor edáfico</vt:lpstr>
      <vt:lpstr>Factor edáfico</vt:lpstr>
      <vt:lpstr>Factor edáfico contenido de sal</vt:lpstr>
      <vt:lpstr>Manglar posee zonación en función del contenido de sal</vt:lpstr>
      <vt:lpstr>Presentación de PowerPoint</vt:lpstr>
      <vt:lpstr>Presentación de PowerPoint</vt:lpstr>
      <vt:lpstr>Presentación de PowerPoint</vt:lpstr>
      <vt:lpstr>Factor edáfico</vt:lpstr>
      <vt:lpstr> Matorral xeromorfo sobre serpentinita(cuabal) </vt:lpstr>
      <vt:lpstr>Presentación de PowerPoint</vt:lpstr>
      <vt:lpstr>Suelo como sustrato con alto contenido de hierro</vt:lpstr>
      <vt:lpstr> Sustrato rocoso.  Factor limitante para el desarrollo de la vegetación </vt:lpstr>
      <vt:lpstr>Semideciduo micrófilo en  sustrato rocoso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Biosfera Influencia de los factores topográficos  y edáficos en la distribución de los seres vivos. </dc:title>
  <dc:creator>Equipo</dc:creator>
  <cp:lastModifiedBy>Equipo</cp:lastModifiedBy>
  <cp:revision>40</cp:revision>
  <dcterms:created xsi:type="dcterms:W3CDTF">2002-01-01T05:50:37Z</dcterms:created>
  <dcterms:modified xsi:type="dcterms:W3CDTF">2002-01-01T08:35:03Z</dcterms:modified>
</cp:coreProperties>
</file>