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323" r:id="rId4"/>
    <p:sldId id="306" r:id="rId5"/>
    <p:sldId id="301" r:id="rId6"/>
    <p:sldId id="284" r:id="rId7"/>
    <p:sldId id="324" r:id="rId8"/>
    <p:sldId id="311" r:id="rId9"/>
    <p:sldId id="312" r:id="rId10"/>
    <p:sldId id="325" r:id="rId11"/>
    <p:sldId id="326" r:id="rId12"/>
    <p:sldId id="327" r:id="rId13"/>
    <p:sldId id="314" r:id="rId14"/>
    <p:sldId id="315" r:id="rId15"/>
    <p:sldId id="316" r:id="rId16"/>
    <p:sldId id="266" r:id="rId17"/>
    <p:sldId id="318" r:id="rId18"/>
    <p:sldId id="317" r:id="rId19"/>
    <p:sldId id="319" r:id="rId20"/>
    <p:sldId id="322" r:id="rId21"/>
    <p:sldId id="321" r:id="rId22"/>
    <p:sldId id="294" r:id="rId23"/>
    <p:sldId id="295" r:id="rId24"/>
    <p:sldId id="296" r:id="rId25"/>
    <p:sldId id="297" r:id="rId26"/>
    <p:sldId id="298" r:id="rId27"/>
    <p:sldId id="328" r:id="rId28"/>
    <p:sldId id="308"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52" autoAdjust="0"/>
    <p:restoredTop sz="94660"/>
  </p:normalViewPr>
  <p:slideViewPr>
    <p:cSldViewPr>
      <p:cViewPr varScale="1">
        <p:scale>
          <a:sx n="45" d="100"/>
          <a:sy n="45" d="100"/>
        </p:scale>
        <p:origin x="-480"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01/01/2002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01/01/2002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01/01/2002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01/01/2002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01/01/2002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01/01/2002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01/01/2002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01/01/2002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01/01/2002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01/01/2002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01/01/2002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01/01/2002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124745"/>
            <a:ext cx="7772400" cy="2475706"/>
          </a:xfrm>
        </p:spPr>
        <p:txBody>
          <a:bodyPr>
            <a:normAutofit fontScale="90000"/>
          </a:bodyPr>
          <a:lstStyle/>
          <a:p>
            <a:r>
              <a:rPr lang="es-ES" dirty="0" smtClean="0"/>
              <a:t>Tema: Biosfera</a:t>
            </a:r>
            <a:br>
              <a:rPr lang="es-ES" dirty="0" smtClean="0"/>
            </a:br>
            <a:r>
              <a:rPr lang="es-ES" dirty="0" smtClean="0"/>
              <a:t>Influencia de los factores ecológicos en la distribución de los seres vivos. Factores internos</a:t>
            </a:r>
            <a:endParaRPr lang="es-ES" dirty="0"/>
          </a:p>
        </p:txBody>
      </p:sp>
      <p:sp>
        <p:nvSpPr>
          <p:cNvPr id="3" name="2 Subtítulo"/>
          <p:cNvSpPr>
            <a:spLocks noGrp="1"/>
          </p:cNvSpPr>
          <p:nvPr>
            <p:ph type="subTitle" idx="1"/>
          </p:nvPr>
        </p:nvSpPr>
        <p:spPr/>
        <p:txBody>
          <a:bodyPr/>
          <a:lstStyle/>
          <a:p>
            <a:r>
              <a:rPr lang="es-ES" dirty="0" smtClean="0">
                <a:solidFill>
                  <a:schemeClr val="tx1"/>
                </a:solidFill>
              </a:rPr>
              <a:t>Autora: M. Sc. Yolanda Sosa García</a:t>
            </a:r>
          </a:p>
          <a:p>
            <a:r>
              <a:rPr lang="es-ES" dirty="0" smtClean="0">
                <a:solidFill>
                  <a:schemeClr val="tx1"/>
                </a:solidFill>
              </a:rPr>
              <a:t>Universidad de Artemisa</a:t>
            </a:r>
            <a:endParaRPr lang="es-ES" dirty="0">
              <a:solidFill>
                <a:schemeClr val="tx1"/>
              </a:solidFill>
            </a:endParaRPr>
          </a:p>
        </p:txBody>
      </p:sp>
      <p:pic>
        <p:nvPicPr>
          <p:cNvPr id="4" name="Picture 7" descr="Epifito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1520" y="4653136"/>
            <a:ext cx="1697038" cy="21127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descr="paisaje baraco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502890"/>
            <a:ext cx="1795711" cy="2262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938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Capacidad de reproducción </a:t>
            </a:r>
          </a:p>
        </p:txBody>
      </p:sp>
      <p:sp>
        <p:nvSpPr>
          <p:cNvPr id="3" name="2 Marcador de contenido"/>
          <p:cNvSpPr>
            <a:spLocks noGrp="1"/>
          </p:cNvSpPr>
          <p:nvPr>
            <p:ph idx="1"/>
          </p:nvPr>
        </p:nvSpPr>
        <p:spPr>
          <a:xfrm>
            <a:off x="457200" y="1340768"/>
            <a:ext cx="8229600" cy="4785395"/>
          </a:xfrm>
        </p:spPr>
        <p:txBody>
          <a:bodyPr/>
          <a:lstStyle/>
          <a:p>
            <a:r>
              <a:rPr lang="es-ES" dirty="0"/>
              <a:t>En las plantas ocurre lo mismo y las especies que presen tan semillas </a:t>
            </a:r>
            <a:r>
              <a:rPr lang="es-ES" dirty="0" smtClean="0"/>
              <a:t>grandes o </a:t>
            </a:r>
            <a:r>
              <a:rPr lang="es-ES" dirty="0"/>
              <a:t>resistentes no las producen en grandes cantidades, mientras que otras, </a:t>
            </a:r>
            <a:r>
              <a:rPr lang="es-ES" dirty="0" smtClean="0"/>
              <a:t>como las </a:t>
            </a:r>
            <a:r>
              <a:rPr lang="es-ES" dirty="0"/>
              <a:t>orquídeas, que necesitan de condiciones excepcionales para la </a:t>
            </a:r>
            <a:r>
              <a:rPr lang="es-ES" dirty="0" smtClean="0"/>
              <a:t>germinación, producen </a:t>
            </a:r>
            <a:r>
              <a:rPr lang="es-ES" dirty="0"/>
              <a:t>miles de semillas en cada cápsula.</a:t>
            </a:r>
            <a:endParaRPr lang="es-ES" dirty="0"/>
          </a:p>
        </p:txBody>
      </p:sp>
    </p:spTree>
    <p:extLst>
      <p:ext uri="{BB962C8B-B14F-4D97-AF65-F5344CB8AC3E}">
        <p14:creationId xmlns:p14="http://schemas.microsoft.com/office/powerpoint/2010/main" val="1599978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sz="3600" b="1" dirty="0"/>
              <a:t>Capacidad </a:t>
            </a:r>
            <a:r>
              <a:rPr lang="es-ES" sz="3600" b="1" dirty="0" smtClean="0"/>
              <a:t>de diseminación</a:t>
            </a:r>
            <a:endParaRPr lang="es-ES" sz="3600" b="1" dirty="0"/>
          </a:p>
        </p:txBody>
      </p:sp>
      <p:sp>
        <p:nvSpPr>
          <p:cNvPr id="3" name="2 Marcador de contenido"/>
          <p:cNvSpPr>
            <a:spLocks noGrp="1"/>
          </p:cNvSpPr>
          <p:nvPr>
            <p:ph idx="1"/>
          </p:nvPr>
        </p:nvSpPr>
        <p:spPr>
          <a:xfrm>
            <a:off x="0" y="1052736"/>
            <a:ext cx="8964488" cy="5805264"/>
          </a:xfrm>
        </p:spPr>
        <p:txBody>
          <a:bodyPr>
            <a:normAutofit/>
          </a:bodyPr>
          <a:lstStyle/>
          <a:p>
            <a:r>
              <a:rPr lang="es-ES" sz="3000" dirty="0"/>
              <a:t>La diseminación no es más que el traslado de las </a:t>
            </a:r>
            <a:r>
              <a:rPr lang="es-ES" sz="3000" dirty="0" err="1" smtClean="0"/>
              <a:t>diasporas</a:t>
            </a:r>
            <a:r>
              <a:rPr lang="es-ES" sz="3000" b="1" dirty="0" smtClean="0"/>
              <a:t> </a:t>
            </a:r>
            <a:r>
              <a:rPr lang="es-ES" sz="3000" dirty="0"/>
              <a:t>(órganos de diseminación como </a:t>
            </a:r>
            <a:r>
              <a:rPr lang="es-ES" sz="3000" dirty="0" smtClean="0"/>
              <a:t>semillas </a:t>
            </a:r>
            <a:r>
              <a:rPr lang="es-ES" sz="3000" dirty="0"/>
              <a:t>frutos, </a:t>
            </a:r>
            <a:r>
              <a:rPr lang="es-ES" sz="3000" dirty="0" smtClean="0"/>
              <a:t>yemas ramas) plantas enteras </a:t>
            </a:r>
            <a:r>
              <a:rPr lang="es-ES" sz="3000" dirty="0"/>
              <a:t>y </a:t>
            </a:r>
            <a:r>
              <a:rPr lang="es-ES" sz="3000" dirty="0" smtClean="0"/>
              <a:t>otras partes  </a:t>
            </a:r>
            <a:r>
              <a:rPr lang="es-ES" sz="3000" dirty="0"/>
              <a:t>de la planta que originará un nuevo ejemplo hacia otro lugar </a:t>
            </a:r>
            <a:r>
              <a:rPr lang="es-ES" sz="3000" dirty="0" smtClean="0"/>
              <a:t>más o </a:t>
            </a:r>
            <a:r>
              <a:rPr lang="es-ES" sz="3000" dirty="0"/>
              <a:t>menos cercano.</a:t>
            </a:r>
          </a:p>
          <a:p>
            <a:r>
              <a:rPr lang="es-ES" sz="3000" dirty="0"/>
              <a:t>Es importante destacar que en la diseminación </a:t>
            </a:r>
            <a:r>
              <a:rPr lang="es-ES" sz="3000" dirty="0" smtClean="0"/>
              <a:t>los </a:t>
            </a:r>
            <a:r>
              <a:rPr lang="es-ES" sz="3000" dirty="0"/>
              <a:t>organismos pueden jugar </a:t>
            </a:r>
            <a:r>
              <a:rPr lang="es-ES" sz="3000" dirty="0" smtClean="0"/>
              <a:t>un papel </a:t>
            </a:r>
            <a:r>
              <a:rPr lang="es-ES" sz="3000" dirty="0"/>
              <a:t>activo o pasivo en función de su propia participación en la ocurrencia </a:t>
            </a:r>
            <a:r>
              <a:rPr lang="es-ES" sz="3000" dirty="0" smtClean="0"/>
              <a:t>del proceso.</a:t>
            </a:r>
          </a:p>
          <a:p>
            <a:r>
              <a:rPr lang="es-ES" sz="3000" dirty="0"/>
              <a:t>El principal factor que influye en la expansión de una planta suele ser su </a:t>
            </a:r>
            <a:r>
              <a:rPr lang="es-ES" sz="3000" b="1" dirty="0"/>
              <a:t>capacidad para diseminarse</a:t>
            </a:r>
            <a:r>
              <a:rPr lang="es-ES" sz="3000" dirty="0"/>
              <a:t>, de </a:t>
            </a:r>
            <a:r>
              <a:rPr lang="es-ES" sz="3000" b="1" dirty="0"/>
              <a:t>forma activa o pasiva.</a:t>
            </a:r>
          </a:p>
          <a:p>
            <a:endParaRPr lang="es-ES" dirty="0"/>
          </a:p>
        </p:txBody>
      </p:sp>
    </p:spTree>
    <p:extLst>
      <p:ext uri="{BB962C8B-B14F-4D97-AF65-F5344CB8AC3E}">
        <p14:creationId xmlns:p14="http://schemas.microsoft.com/office/powerpoint/2010/main" val="403784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noAutofit/>
          </a:bodyPr>
          <a:lstStyle/>
          <a:p>
            <a:r>
              <a:rPr lang="es-ES" sz="3600" b="1" dirty="0"/>
              <a:t>Capacidad de </a:t>
            </a:r>
            <a:r>
              <a:rPr lang="es-ES" sz="3600" b="1" dirty="0" smtClean="0"/>
              <a:t>diseminación</a:t>
            </a:r>
            <a:endParaRPr lang="es-ES" sz="3600" b="1" dirty="0"/>
          </a:p>
        </p:txBody>
      </p:sp>
      <p:sp>
        <p:nvSpPr>
          <p:cNvPr id="3" name="2 Marcador de contenido"/>
          <p:cNvSpPr>
            <a:spLocks noGrp="1"/>
          </p:cNvSpPr>
          <p:nvPr>
            <p:ph idx="1"/>
          </p:nvPr>
        </p:nvSpPr>
        <p:spPr>
          <a:xfrm>
            <a:off x="179512" y="980728"/>
            <a:ext cx="8784976" cy="6624736"/>
          </a:xfrm>
        </p:spPr>
        <p:txBody>
          <a:bodyPr>
            <a:normAutofit fontScale="85000" lnSpcReduction="20000"/>
          </a:bodyPr>
          <a:lstStyle/>
          <a:p>
            <a:pPr algn="just"/>
            <a:r>
              <a:rPr lang="es-ES" sz="3300" dirty="0" smtClean="0"/>
              <a:t>La </a:t>
            </a:r>
            <a:r>
              <a:rPr lang="es-ES" sz="3300" b="1" dirty="0"/>
              <a:t>diseminación activa</a:t>
            </a:r>
            <a:r>
              <a:rPr lang="es-ES" sz="3300" dirty="0"/>
              <a:t> o </a:t>
            </a:r>
            <a:r>
              <a:rPr lang="es-ES" sz="3300" b="1" dirty="0" err="1"/>
              <a:t>autocoría</a:t>
            </a:r>
            <a:r>
              <a:rPr lang="es-ES" sz="3300" dirty="0"/>
              <a:t> </a:t>
            </a:r>
            <a:r>
              <a:rPr lang="es-ES" sz="3300" dirty="0" smtClean="0"/>
              <a:t>la </a:t>
            </a:r>
            <a:r>
              <a:rPr lang="es-ES" sz="3300" dirty="0"/>
              <a:t>diseminación la realiza el organismo en si mismo, de forma autónoma. </a:t>
            </a:r>
            <a:endParaRPr lang="es-ES" sz="3300" dirty="0" smtClean="0"/>
          </a:p>
          <a:p>
            <a:pPr marL="0" indent="0" algn="just">
              <a:buNone/>
            </a:pPr>
            <a:r>
              <a:rPr lang="es-ES" sz="3300" dirty="0" smtClean="0"/>
              <a:t>El </a:t>
            </a:r>
            <a:r>
              <a:rPr lang="es-ES" sz="3300" dirty="0"/>
              <a:t>ser vivo en cuestión, utiliza sus propios medios y no necesita un agente externo para su difusión. </a:t>
            </a:r>
            <a:endParaRPr lang="es-ES" sz="3300" dirty="0" smtClean="0"/>
          </a:p>
          <a:p>
            <a:pPr marL="0" indent="0" algn="just">
              <a:buNone/>
            </a:pPr>
            <a:r>
              <a:rPr lang="es-ES" sz="3300" dirty="0" smtClean="0"/>
              <a:t>Es </a:t>
            </a:r>
            <a:r>
              <a:rPr lang="es-ES" sz="3300" dirty="0"/>
              <a:t>el caso de la mayoría de los animales, y de </a:t>
            </a:r>
            <a:r>
              <a:rPr lang="es-ES" sz="3300" dirty="0" smtClean="0"/>
              <a:t>algunas plantas</a:t>
            </a:r>
            <a:r>
              <a:rPr lang="es-ES" sz="3300" dirty="0" smtClean="0"/>
              <a:t>.</a:t>
            </a:r>
          </a:p>
          <a:p>
            <a:pPr marL="0" indent="0" algn="just">
              <a:buNone/>
            </a:pPr>
            <a:endParaRPr lang="es-ES" sz="3300" dirty="0" smtClean="0"/>
          </a:p>
          <a:p>
            <a:pPr algn="just"/>
            <a:r>
              <a:rPr lang="es-ES" sz="3300" dirty="0"/>
              <a:t>La </a:t>
            </a:r>
            <a:r>
              <a:rPr lang="es-ES" sz="3300" b="1" dirty="0"/>
              <a:t>diseminación pasiva</a:t>
            </a:r>
            <a:r>
              <a:rPr lang="es-ES" sz="3300" dirty="0"/>
              <a:t> </a:t>
            </a:r>
            <a:r>
              <a:rPr lang="es-ES" sz="3300" dirty="0" smtClean="0"/>
              <a:t>las </a:t>
            </a:r>
            <a:r>
              <a:rPr lang="es-ES" sz="3300" dirty="0"/>
              <a:t>plantas necesitan la ayuda de otros medios (biológicos o físicos) para propagarse</a:t>
            </a:r>
            <a:r>
              <a:rPr lang="es-ES" sz="3300" dirty="0" smtClean="0"/>
              <a:t>.</a:t>
            </a:r>
          </a:p>
          <a:p>
            <a:pPr marL="0" indent="0" algn="just">
              <a:buNone/>
            </a:pPr>
            <a:r>
              <a:rPr lang="es-ES" sz="3300" dirty="0" smtClean="0"/>
              <a:t> </a:t>
            </a:r>
            <a:r>
              <a:rPr lang="es-ES" sz="3300" dirty="0"/>
              <a:t>Aunque existen varios tipos, en general suele producirse una </a:t>
            </a:r>
            <a:r>
              <a:rPr lang="es-ES" sz="3300" b="1" dirty="0" err="1"/>
              <a:t>policoría</a:t>
            </a:r>
            <a:r>
              <a:rPr lang="es-ES" sz="3300" dirty="0"/>
              <a:t>, es decir, en la dispersión de una especie suelen actuar varios agentes </a:t>
            </a:r>
            <a:r>
              <a:rPr lang="es-ES" sz="3300" dirty="0" err="1"/>
              <a:t>dispersadores</a:t>
            </a:r>
            <a:r>
              <a:rPr lang="es-ES" sz="3300" dirty="0"/>
              <a:t> a la vez, de manera </a:t>
            </a:r>
            <a:r>
              <a:rPr lang="es-ES" sz="3300" dirty="0" smtClean="0"/>
              <a:t>combinada.</a:t>
            </a:r>
            <a:endParaRPr lang="es-ES" sz="3300" dirty="0" smtClean="0"/>
          </a:p>
          <a:p>
            <a:pPr marL="0" indent="0" algn="just">
              <a:buNone/>
            </a:pPr>
            <a:r>
              <a:rPr lang="es-ES" dirty="0"/>
              <a:t/>
            </a:r>
            <a:br>
              <a:rPr lang="es-ES" dirty="0"/>
            </a:br>
            <a:r>
              <a:rPr lang="es-ES" dirty="0"/>
              <a:t/>
            </a:r>
            <a:br>
              <a:rPr lang="es-ES" dirty="0"/>
            </a:br>
            <a:endParaRPr lang="es-ES" dirty="0"/>
          </a:p>
        </p:txBody>
      </p:sp>
    </p:spTree>
    <p:extLst>
      <p:ext uri="{BB962C8B-B14F-4D97-AF65-F5344CB8AC3E}">
        <p14:creationId xmlns:p14="http://schemas.microsoft.com/office/powerpoint/2010/main" val="3093372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Autofit/>
          </a:bodyPr>
          <a:lstStyle/>
          <a:p>
            <a:r>
              <a:rPr lang="es-ES" sz="3600" b="1" dirty="0" smtClean="0"/>
              <a:t>Tipos de diseminación pasiva</a:t>
            </a:r>
            <a:endParaRPr lang="es-ES" sz="3600" b="1" dirty="0"/>
          </a:p>
        </p:txBody>
      </p:sp>
      <p:sp>
        <p:nvSpPr>
          <p:cNvPr id="3" name="2 Marcador de contenido"/>
          <p:cNvSpPr>
            <a:spLocks noGrp="1"/>
          </p:cNvSpPr>
          <p:nvPr>
            <p:ph idx="1"/>
          </p:nvPr>
        </p:nvSpPr>
        <p:spPr>
          <a:xfrm>
            <a:off x="457200" y="980728"/>
            <a:ext cx="8867328" cy="6408712"/>
          </a:xfrm>
        </p:spPr>
        <p:txBody>
          <a:bodyPr>
            <a:normAutofit fontScale="85000" lnSpcReduction="20000"/>
          </a:bodyPr>
          <a:lstStyle/>
          <a:p>
            <a:pPr marL="0" indent="0">
              <a:buNone/>
            </a:pPr>
            <a:r>
              <a:rPr lang="es-ES" dirty="0"/>
              <a:t>E</a:t>
            </a:r>
            <a:r>
              <a:rPr lang="es-ES" dirty="0" smtClean="0"/>
              <a:t>n </a:t>
            </a:r>
            <a:r>
              <a:rPr lang="es-ES" dirty="0"/>
              <a:t>función del tipo de agente </a:t>
            </a:r>
            <a:r>
              <a:rPr lang="es-ES" dirty="0" err="1"/>
              <a:t>dispersador</a:t>
            </a:r>
            <a:r>
              <a:rPr lang="es-ES" dirty="0"/>
              <a:t> principal se distinguen los siguientes </a:t>
            </a:r>
            <a:r>
              <a:rPr lang="es-ES" dirty="0" smtClean="0"/>
              <a:t>tipos:</a:t>
            </a:r>
          </a:p>
          <a:p>
            <a:r>
              <a:rPr lang="es-ES" b="1" dirty="0" err="1" smtClean="0"/>
              <a:t>Anemocoría</a:t>
            </a:r>
            <a:r>
              <a:rPr lang="es-ES" b="1" dirty="0" smtClean="0"/>
              <a:t> </a:t>
            </a:r>
            <a:r>
              <a:rPr lang="es-ES" b="1" dirty="0"/>
              <a:t>(o </a:t>
            </a:r>
            <a:r>
              <a:rPr lang="es-ES" b="1" dirty="0" err="1"/>
              <a:t>anemocoria</a:t>
            </a:r>
            <a:r>
              <a:rPr lang="es-ES" b="1" dirty="0"/>
              <a:t>)</a:t>
            </a:r>
            <a:r>
              <a:rPr lang="es-ES" dirty="0"/>
              <a:t>: </a:t>
            </a:r>
            <a:r>
              <a:rPr lang="es-ES" dirty="0" smtClean="0"/>
              <a:t>es </a:t>
            </a:r>
            <a:r>
              <a:rPr lang="es-ES" dirty="0"/>
              <a:t>el viento. Es el medio usado por muchas plantas </a:t>
            </a:r>
            <a:r>
              <a:rPr lang="es-ES" dirty="0" smtClean="0"/>
              <a:t>a </a:t>
            </a:r>
            <a:r>
              <a:rPr lang="es-ES" dirty="0"/>
              <a:t>través de las </a:t>
            </a:r>
            <a:r>
              <a:rPr lang="es-ES" dirty="0" smtClean="0"/>
              <a:t>semillas, </a:t>
            </a:r>
            <a:r>
              <a:rPr lang="es-ES" dirty="0"/>
              <a:t>aunque también por organismos pequeños como insectos, algas, bacterias, </a:t>
            </a:r>
            <a:r>
              <a:rPr lang="es-ES" dirty="0" smtClean="0"/>
              <a:t>virus.</a:t>
            </a:r>
          </a:p>
          <a:p>
            <a:pPr marL="0" indent="0">
              <a:buNone/>
            </a:pPr>
            <a:r>
              <a:rPr lang="es-ES" dirty="0" smtClean="0"/>
              <a:t>El </a:t>
            </a:r>
            <a:r>
              <a:rPr lang="es-ES" dirty="0"/>
              <a:t>viento es un factor muy importante, capaz de mover las diásporas desde unos metros hasta decenas de </a:t>
            </a:r>
            <a:r>
              <a:rPr lang="es-ES" dirty="0" smtClean="0"/>
              <a:t>km. Adaptaciones:</a:t>
            </a:r>
          </a:p>
          <a:p>
            <a:pPr marL="0" indent="0">
              <a:buNone/>
            </a:pPr>
            <a:r>
              <a:rPr lang="es-ES" dirty="0" smtClean="0"/>
              <a:t>   - Producir </a:t>
            </a:r>
            <a:r>
              <a:rPr lang="es-ES" dirty="0"/>
              <a:t>muchas semillas, muy pequeñas y ligeras, para que puedan volar fácilmente, como las ericáceas o las orquídeas. </a:t>
            </a:r>
            <a:endParaRPr lang="es-ES" dirty="0" smtClean="0"/>
          </a:p>
          <a:p>
            <a:pPr marL="0" indent="0">
              <a:buNone/>
            </a:pPr>
            <a:r>
              <a:rPr lang="es-ES" dirty="0"/>
              <a:t> </a:t>
            </a:r>
            <a:r>
              <a:rPr lang="es-ES" dirty="0" smtClean="0"/>
              <a:t>  - Plantas </a:t>
            </a:r>
            <a:r>
              <a:rPr lang="es-ES" dirty="0"/>
              <a:t>que han diseñado semillas </a:t>
            </a:r>
            <a:r>
              <a:rPr lang="es-ES" dirty="0" smtClean="0"/>
              <a:t>capaces </a:t>
            </a:r>
            <a:r>
              <a:rPr lang="es-ES" dirty="0"/>
              <a:t>de volar: con elementos de </a:t>
            </a:r>
            <a:r>
              <a:rPr lang="es-ES" dirty="0" smtClean="0"/>
              <a:t>flotación; </a:t>
            </a:r>
            <a:r>
              <a:rPr lang="es-ES" dirty="0"/>
              <a:t>cálices </a:t>
            </a:r>
            <a:r>
              <a:rPr lang="es-ES" dirty="0" smtClean="0"/>
              <a:t>hinchados; </a:t>
            </a:r>
            <a:r>
              <a:rPr lang="es-ES" dirty="0"/>
              <a:t>órganos </a:t>
            </a:r>
            <a:r>
              <a:rPr lang="es-ES" dirty="0" smtClean="0"/>
              <a:t>plumosos; </a:t>
            </a:r>
            <a:r>
              <a:rPr lang="es-ES" dirty="0"/>
              <a:t>diásporas </a:t>
            </a:r>
            <a:r>
              <a:rPr lang="es-ES" dirty="0" smtClean="0"/>
              <a:t>aladas;  </a:t>
            </a:r>
            <a:r>
              <a:rPr lang="es-ES" dirty="0"/>
              <a:t>formando un ala que vuela a modo de </a:t>
            </a:r>
            <a:r>
              <a:rPr lang="es-ES" dirty="0" smtClean="0"/>
              <a:t>helicóptero.  </a:t>
            </a:r>
            <a:r>
              <a:rPr lang="es-ES" dirty="0"/>
              <a:t/>
            </a:r>
            <a:br>
              <a:rPr lang="es-ES" dirty="0"/>
            </a:br>
            <a:endParaRPr lang="es-ES" dirty="0"/>
          </a:p>
        </p:txBody>
      </p:sp>
    </p:spTree>
    <p:extLst>
      <p:ext uri="{BB962C8B-B14F-4D97-AF65-F5344CB8AC3E}">
        <p14:creationId xmlns:p14="http://schemas.microsoft.com/office/powerpoint/2010/main" val="103515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Tipos de </a:t>
            </a:r>
            <a:r>
              <a:rPr lang="es-ES" dirty="0" smtClean="0"/>
              <a:t>diseminación pasiva</a:t>
            </a:r>
            <a:endParaRPr lang="es-ES" dirty="0"/>
          </a:p>
        </p:txBody>
      </p:sp>
      <p:pic>
        <p:nvPicPr>
          <p:cNvPr id="7170" name="Picture 2" descr="D:\YOLA\GF 3\PW\nuevos internet\anemocoria_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8" y="1412776"/>
            <a:ext cx="912420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891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90066"/>
          </a:xfrm>
        </p:spPr>
        <p:txBody>
          <a:bodyPr>
            <a:normAutofit fontScale="90000"/>
          </a:bodyPr>
          <a:lstStyle/>
          <a:p>
            <a:r>
              <a:rPr lang="es-ES" sz="3600" b="1" dirty="0"/>
              <a:t>Tipos de diseminación pasiva</a:t>
            </a:r>
            <a:endParaRPr lang="es-ES" sz="3600" dirty="0"/>
          </a:p>
        </p:txBody>
      </p:sp>
      <p:sp>
        <p:nvSpPr>
          <p:cNvPr id="3" name="2 Marcador de contenido"/>
          <p:cNvSpPr>
            <a:spLocks noGrp="1"/>
          </p:cNvSpPr>
          <p:nvPr>
            <p:ph idx="1"/>
          </p:nvPr>
        </p:nvSpPr>
        <p:spPr>
          <a:xfrm>
            <a:off x="457200" y="980728"/>
            <a:ext cx="8686800" cy="6048672"/>
          </a:xfrm>
        </p:spPr>
        <p:txBody>
          <a:bodyPr>
            <a:normAutofit fontScale="85000" lnSpcReduction="20000"/>
          </a:bodyPr>
          <a:lstStyle/>
          <a:p>
            <a:r>
              <a:rPr lang="es-ES" dirty="0" smtClean="0"/>
              <a:t> </a:t>
            </a:r>
            <a:r>
              <a:rPr lang="es-ES" b="1" dirty="0" err="1"/>
              <a:t>Hidrocoría</a:t>
            </a:r>
            <a:r>
              <a:rPr lang="es-ES" b="1" dirty="0"/>
              <a:t> (o </a:t>
            </a:r>
            <a:r>
              <a:rPr lang="es-ES" b="1" dirty="0" err="1"/>
              <a:t>hidrocoria</a:t>
            </a:r>
            <a:r>
              <a:rPr lang="es-ES" b="1" dirty="0"/>
              <a:t>)</a:t>
            </a:r>
            <a:r>
              <a:rPr lang="es-ES" dirty="0"/>
              <a:t>: es cuando la dispersión se realiza por el agua. </a:t>
            </a:r>
            <a:endParaRPr lang="es-ES" dirty="0" smtClean="0"/>
          </a:p>
          <a:p>
            <a:pPr marL="0" indent="0">
              <a:buNone/>
            </a:pPr>
            <a:r>
              <a:rPr lang="es-ES" dirty="0" smtClean="0"/>
              <a:t>Es </a:t>
            </a:r>
            <a:r>
              <a:rPr lang="es-ES" dirty="0"/>
              <a:t>el método empleado por las plantas </a:t>
            </a:r>
            <a:r>
              <a:rPr lang="es-ES" dirty="0" smtClean="0"/>
              <a:t>y </a:t>
            </a:r>
            <a:r>
              <a:rPr lang="es-ES" dirty="0"/>
              <a:t>en general, por muchos de los organismos que viven en un medio acuático. </a:t>
            </a:r>
            <a:endParaRPr lang="es-ES" dirty="0" smtClean="0"/>
          </a:p>
          <a:p>
            <a:pPr marL="0" indent="0">
              <a:buNone/>
            </a:pPr>
            <a:r>
              <a:rPr lang="es-ES" dirty="0"/>
              <a:t>E</a:t>
            </a:r>
            <a:r>
              <a:rPr lang="es-ES" dirty="0" smtClean="0"/>
              <a:t>s </a:t>
            </a:r>
            <a:r>
              <a:rPr lang="es-ES" dirty="0"/>
              <a:t>cuando las semillas flotan. Éstas suelen tener capas duras o impermeables, vesículas aeríferas, tejidos esponjosos o cubiertas suberosas que repelen el agua. </a:t>
            </a:r>
            <a:endParaRPr lang="es-ES" dirty="0" smtClean="0"/>
          </a:p>
          <a:p>
            <a:pPr marL="0" indent="0">
              <a:buNone/>
            </a:pPr>
            <a:r>
              <a:rPr lang="es-ES" dirty="0" smtClean="0"/>
              <a:t>Existen </a:t>
            </a:r>
            <a:r>
              <a:rPr lang="es-ES" dirty="0"/>
              <a:t>plantas con diásporas que flotan </a:t>
            </a:r>
            <a:r>
              <a:rPr lang="es-ES" dirty="0" smtClean="0"/>
              <a:t>las </a:t>
            </a:r>
            <a:r>
              <a:rPr lang="es-ES" dirty="0"/>
              <a:t>semillas están envueltas en cápsulas y son arrastradas por la lluvia hacia lugares fértiles, o cuando las semillas se abren con la </a:t>
            </a:r>
            <a:r>
              <a:rPr lang="es-ES" dirty="0" smtClean="0"/>
              <a:t>lluvia.</a:t>
            </a:r>
          </a:p>
          <a:p>
            <a:pPr marL="0" indent="0">
              <a:buNone/>
            </a:pPr>
            <a:r>
              <a:rPr lang="es-ES" dirty="0"/>
              <a:t>cuando las diásporas son transportadas por agua a través del océano, como </a:t>
            </a:r>
            <a:r>
              <a:rPr lang="es-ES" dirty="0" smtClean="0"/>
              <a:t>mangle  (</a:t>
            </a:r>
            <a:r>
              <a:rPr lang="es-ES" i="1" dirty="0" err="1" smtClean="0"/>
              <a:t>Avicennia</a:t>
            </a:r>
            <a:r>
              <a:rPr lang="es-ES" i="1" dirty="0" smtClean="0"/>
              <a:t> </a:t>
            </a:r>
            <a:r>
              <a:rPr lang="es-ES" i="1" dirty="0" err="1" smtClean="0"/>
              <a:t>germinans</a:t>
            </a:r>
            <a:r>
              <a:rPr lang="es-ES" i="1" dirty="0" smtClean="0"/>
              <a:t>) </a:t>
            </a:r>
            <a:r>
              <a:rPr lang="es-ES" dirty="0" smtClean="0"/>
              <a:t>, o </a:t>
            </a:r>
            <a:r>
              <a:rPr lang="es-ES" dirty="0"/>
              <a:t>el coco (</a:t>
            </a:r>
            <a:r>
              <a:rPr lang="es-ES" i="1" dirty="0"/>
              <a:t>Cocos </a:t>
            </a:r>
            <a:r>
              <a:rPr lang="es-ES" i="1" dirty="0" err="1" smtClean="0"/>
              <a:t>nucifera</a:t>
            </a:r>
            <a:r>
              <a:rPr lang="es-ES" i="1" dirty="0" smtClean="0"/>
              <a:t>)</a:t>
            </a:r>
            <a:r>
              <a:rPr lang="es-ES" dirty="0" smtClean="0"/>
              <a:t>, </a:t>
            </a:r>
            <a:r>
              <a:rPr lang="es-ES" dirty="0"/>
              <a:t>cuyos frutos flotadores son capaces de permanecer mucho tiempo en agua salada y conservar su capacidad germinativa, lo que le ha permitido extender su área por prácticamente todas las costas tropicales </a:t>
            </a:r>
          </a:p>
        </p:txBody>
      </p:sp>
    </p:spTree>
    <p:extLst>
      <p:ext uri="{BB962C8B-B14F-4D97-AF65-F5344CB8AC3E}">
        <p14:creationId xmlns:p14="http://schemas.microsoft.com/office/powerpoint/2010/main" val="1570174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Tipos de diseminación pasiva</a:t>
            </a:r>
          </a:p>
        </p:txBody>
      </p:sp>
      <p:pic>
        <p:nvPicPr>
          <p:cNvPr id="9218" name="Picture 2" descr="D:\YOLA\GF 3\PW\nuevos internet\hidrocoria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56084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941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Autofit/>
          </a:bodyPr>
          <a:lstStyle/>
          <a:p>
            <a:r>
              <a:rPr lang="es-ES" sz="3600" b="1" dirty="0"/>
              <a:t>Tipos de diseminación pasiva</a:t>
            </a:r>
            <a:endParaRPr lang="es-ES" sz="3600" dirty="0"/>
          </a:p>
        </p:txBody>
      </p:sp>
      <p:sp>
        <p:nvSpPr>
          <p:cNvPr id="3" name="2 Marcador de contenido"/>
          <p:cNvSpPr>
            <a:spLocks noGrp="1"/>
          </p:cNvSpPr>
          <p:nvPr>
            <p:ph idx="1"/>
          </p:nvPr>
        </p:nvSpPr>
        <p:spPr>
          <a:xfrm>
            <a:off x="457200" y="1052736"/>
            <a:ext cx="8686800" cy="5400600"/>
          </a:xfrm>
        </p:spPr>
        <p:txBody>
          <a:bodyPr>
            <a:normAutofit fontScale="85000" lnSpcReduction="10000"/>
          </a:bodyPr>
          <a:lstStyle/>
          <a:p>
            <a:r>
              <a:rPr lang="es-ES" b="1" dirty="0" err="1"/>
              <a:t>Zoocoría</a:t>
            </a:r>
            <a:r>
              <a:rPr lang="es-ES" b="1" dirty="0"/>
              <a:t> (o </a:t>
            </a:r>
            <a:r>
              <a:rPr lang="es-ES" b="1" dirty="0" err="1"/>
              <a:t>zoocoria</a:t>
            </a:r>
            <a:r>
              <a:rPr lang="es-ES" b="1" dirty="0"/>
              <a:t>)</a:t>
            </a:r>
            <a:r>
              <a:rPr lang="es-ES" dirty="0"/>
              <a:t>: se produce cuando el agente dispersor es un </a:t>
            </a:r>
            <a:r>
              <a:rPr lang="es-ES" dirty="0" smtClean="0"/>
              <a:t>animal. </a:t>
            </a:r>
          </a:p>
          <a:p>
            <a:pPr marL="0" indent="0">
              <a:buNone/>
            </a:pPr>
            <a:r>
              <a:rPr lang="es-ES" dirty="0"/>
              <a:t>P</a:t>
            </a:r>
            <a:r>
              <a:rPr lang="es-ES" dirty="0" smtClean="0"/>
              <a:t>uede ser de los tipos </a:t>
            </a:r>
            <a:r>
              <a:rPr lang="es-ES" b="1" dirty="0" smtClean="0"/>
              <a:t>según el mecanismo de dispersión</a:t>
            </a:r>
            <a:r>
              <a:rPr lang="es-ES" dirty="0" smtClean="0"/>
              <a:t>: </a:t>
            </a:r>
          </a:p>
          <a:p>
            <a:pPr marL="514350" indent="-514350">
              <a:buAutoNum type="alphaLcParenR"/>
            </a:pPr>
            <a:r>
              <a:rPr lang="es-ES" dirty="0" err="1"/>
              <a:t>E</a:t>
            </a:r>
            <a:r>
              <a:rPr lang="es-ES" dirty="0" err="1" smtClean="0"/>
              <a:t>ndozoocoría</a:t>
            </a:r>
            <a:r>
              <a:rPr lang="es-ES" dirty="0"/>
              <a:t>, cuando las semillas o los frutos son ingeridos por los animales y posteriormente expulsados a través de las </a:t>
            </a:r>
            <a:r>
              <a:rPr lang="es-ES" dirty="0" smtClean="0"/>
              <a:t>deyecciones, </a:t>
            </a:r>
            <a:r>
              <a:rPr lang="es-ES" dirty="0"/>
              <a:t>para ello las plantas han desarrollado frutos jugosos y comestibles con semillas que puedan superar el ataque de los jugos gástricos en el interior del </a:t>
            </a:r>
            <a:r>
              <a:rPr lang="es-ES" dirty="0" smtClean="0"/>
              <a:t>animal.</a:t>
            </a:r>
          </a:p>
          <a:p>
            <a:pPr marL="514350" indent="-514350">
              <a:buAutoNum type="alphaLcParenR"/>
            </a:pPr>
            <a:r>
              <a:rPr lang="es-ES" dirty="0" err="1"/>
              <a:t>E</a:t>
            </a:r>
            <a:r>
              <a:rPr lang="es-ES" dirty="0" err="1" smtClean="0"/>
              <a:t>pizoocoría</a:t>
            </a:r>
            <a:r>
              <a:rPr lang="es-ES" dirty="0"/>
              <a:t>, es cuando el transporte se realiza sobre el cuerpo del animal, de manera externa a través de semillas </a:t>
            </a:r>
            <a:r>
              <a:rPr lang="es-ES" dirty="0" smtClean="0"/>
              <a:t>ganchudas, </a:t>
            </a:r>
            <a:r>
              <a:rPr lang="es-ES" dirty="0"/>
              <a:t>semillas viscosas o glandulosas que se pegan a la piel, las plumas o al cuerpo del animal </a:t>
            </a:r>
            <a:r>
              <a:rPr lang="es-ES" dirty="0" smtClean="0"/>
              <a:t> </a:t>
            </a:r>
            <a:endParaRPr lang="es-ES" dirty="0"/>
          </a:p>
        </p:txBody>
      </p:sp>
    </p:spTree>
    <p:extLst>
      <p:ext uri="{BB962C8B-B14F-4D97-AF65-F5344CB8AC3E}">
        <p14:creationId xmlns:p14="http://schemas.microsoft.com/office/powerpoint/2010/main" val="926529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Tipos de diseminación pasiva</a:t>
            </a:r>
            <a:endParaRPr lang="es-ES" dirty="0"/>
          </a:p>
        </p:txBody>
      </p:sp>
      <p:pic>
        <p:nvPicPr>
          <p:cNvPr id="6146" name="Picture 2" descr="D:\YOLA\GF 3\PW\nuevos internet\zoocoria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94768"/>
            <a:ext cx="7344816" cy="53632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5140" y="1268760"/>
            <a:ext cx="223837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4505137"/>
            <a:ext cx="1629916"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408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sz="3600" b="1" dirty="0"/>
              <a:t>Tipos de diseminación pasiva</a:t>
            </a:r>
            <a:endParaRPr lang="es-ES" sz="3600" dirty="0"/>
          </a:p>
        </p:txBody>
      </p:sp>
      <p:sp>
        <p:nvSpPr>
          <p:cNvPr id="3" name="2 Marcador de contenido"/>
          <p:cNvSpPr>
            <a:spLocks noGrp="1"/>
          </p:cNvSpPr>
          <p:nvPr>
            <p:ph idx="1"/>
          </p:nvPr>
        </p:nvSpPr>
        <p:spPr>
          <a:xfrm>
            <a:off x="179512" y="1052736"/>
            <a:ext cx="8964488" cy="6408712"/>
          </a:xfrm>
        </p:spPr>
        <p:txBody>
          <a:bodyPr>
            <a:normAutofit fontScale="77500" lnSpcReduction="20000"/>
          </a:bodyPr>
          <a:lstStyle/>
          <a:p>
            <a:r>
              <a:rPr lang="es-ES" b="1" dirty="0" err="1"/>
              <a:t>Antropocoría</a:t>
            </a:r>
            <a:r>
              <a:rPr lang="es-ES" b="1" dirty="0"/>
              <a:t> (</a:t>
            </a:r>
            <a:r>
              <a:rPr lang="es-ES" b="1" dirty="0" err="1"/>
              <a:t>antropocoria</a:t>
            </a:r>
            <a:r>
              <a:rPr lang="es-ES" b="1" dirty="0"/>
              <a:t>)</a:t>
            </a:r>
            <a:r>
              <a:rPr lang="es-ES" dirty="0"/>
              <a:t>: </a:t>
            </a:r>
            <a:r>
              <a:rPr lang="es-ES" dirty="0" smtClean="0"/>
              <a:t>dispersor </a:t>
            </a:r>
            <a:r>
              <a:rPr lang="es-ES" dirty="0"/>
              <a:t>es el ser humano, y por lo tanto, es un medio muy común en plantas y animales asociados a los humanos. </a:t>
            </a:r>
            <a:endParaRPr lang="es-ES" dirty="0" smtClean="0"/>
          </a:p>
          <a:p>
            <a:r>
              <a:rPr lang="es-ES" dirty="0" smtClean="0"/>
              <a:t>En </a:t>
            </a:r>
            <a:r>
              <a:rPr lang="es-ES" dirty="0"/>
              <a:t>realidad es un tipo de </a:t>
            </a:r>
            <a:r>
              <a:rPr lang="es-ES" dirty="0" err="1"/>
              <a:t>zoocoría</a:t>
            </a:r>
            <a:r>
              <a:rPr lang="es-ES" dirty="0"/>
              <a:t>, </a:t>
            </a:r>
            <a:r>
              <a:rPr lang="es-ES" dirty="0" smtClean="0"/>
              <a:t>debido a la </a:t>
            </a:r>
            <a:r>
              <a:rPr lang="es-ES" dirty="0"/>
              <a:t>agricultura y de la acción humana en </a:t>
            </a:r>
            <a:r>
              <a:rPr lang="es-ES" dirty="0" smtClean="0"/>
              <a:t>general.</a:t>
            </a:r>
          </a:p>
          <a:p>
            <a:r>
              <a:rPr lang="es-ES" dirty="0" smtClean="0"/>
              <a:t> </a:t>
            </a:r>
            <a:r>
              <a:rPr lang="es-ES" dirty="0"/>
              <a:t>Por un lado es importante tener en cuenta la gran cantidad de espacio que existe dedicado al cultivo de plantas comestibles, decorativas, </a:t>
            </a:r>
            <a:r>
              <a:rPr lang="es-ES" dirty="0" smtClean="0"/>
              <a:t>medicinales,  </a:t>
            </a:r>
            <a:r>
              <a:rPr lang="es-ES" dirty="0"/>
              <a:t>o directamente, </a:t>
            </a:r>
            <a:r>
              <a:rPr lang="es-ES" dirty="0" smtClean="0"/>
              <a:t>con la repoblación de  </a:t>
            </a:r>
            <a:r>
              <a:rPr lang="es-ES" dirty="0"/>
              <a:t>un bosque o un área vegetal. </a:t>
            </a:r>
            <a:endParaRPr lang="es-ES" dirty="0" smtClean="0"/>
          </a:p>
          <a:p>
            <a:r>
              <a:rPr lang="es-ES" dirty="0"/>
              <a:t>H</a:t>
            </a:r>
            <a:r>
              <a:rPr lang="es-ES" dirty="0" smtClean="0"/>
              <a:t>ay </a:t>
            </a:r>
            <a:r>
              <a:rPr lang="es-ES" dirty="0"/>
              <a:t>que tener en cuenta que hay plantas que son dispersadas de manera involuntaria, como las malas hierbas, o difundidas a través de animales domésticos, </a:t>
            </a:r>
            <a:r>
              <a:rPr lang="es-ES" dirty="0" smtClean="0"/>
              <a:t>ganado.</a:t>
            </a:r>
          </a:p>
          <a:p>
            <a:r>
              <a:rPr lang="es-ES" dirty="0" smtClean="0"/>
              <a:t>Los </a:t>
            </a:r>
            <a:r>
              <a:rPr lang="es-ES" dirty="0"/>
              <a:t>medios de dispersión del ser humano incluyen barcos, trenes, aviones, coches, </a:t>
            </a:r>
            <a:r>
              <a:rPr lang="es-ES" dirty="0" smtClean="0"/>
              <a:t>camiones, por </a:t>
            </a:r>
            <a:r>
              <a:rPr lang="es-ES" dirty="0"/>
              <a:t>ello, mediante la </a:t>
            </a:r>
            <a:r>
              <a:rPr lang="es-ES" dirty="0" err="1"/>
              <a:t>antropocoría</a:t>
            </a:r>
            <a:r>
              <a:rPr lang="es-ES" dirty="0"/>
              <a:t> las semillas y las esporas pueden viajar desde unos metros a varios miles de kilómetros.</a:t>
            </a:r>
            <a:br>
              <a:rPr lang="es-ES" dirty="0"/>
            </a:br>
            <a:r>
              <a:rPr lang="es-ES" dirty="0"/>
              <a:t/>
            </a:r>
            <a:br>
              <a:rPr lang="es-ES" dirty="0"/>
            </a:br>
            <a:r>
              <a:rPr lang="es-ES" dirty="0"/>
              <a:t/>
            </a:r>
            <a:br>
              <a:rPr lang="es-ES" dirty="0"/>
            </a:br>
            <a:endParaRPr lang="es-ES" dirty="0"/>
          </a:p>
        </p:txBody>
      </p:sp>
    </p:spTree>
    <p:extLst>
      <p:ext uri="{BB962C8B-B14F-4D97-AF65-F5344CB8AC3E}">
        <p14:creationId xmlns:p14="http://schemas.microsoft.com/office/powerpoint/2010/main" val="931620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507288" cy="6264696"/>
          </a:xfrm>
        </p:spPr>
        <p:txBody>
          <a:bodyPr>
            <a:normAutofit/>
          </a:bodyPr>
          <a:lstStyle/>
          <a:p>
            <a:pPr marL="0" indent="0">
              <a:buNone/>
            </a:pPr>
            <a:r>
              <a:rPr lang="es-ES" dirty="0" smtClean="0"/>
              <a:t>Hay factores </a:t>
            </a:r>
            <a:r>
              <a:rPr lang="es-ES" dirty="0"/>
              <a:t>que influyen en las áreas de distribución </a:t>
            </a:r>
            <a:r>
              <a:rPr lang="es-ES" dirty="0" smtClean="0"/>
              <a:t>de los organismos son</a:t>
            </a:r>
            <a:r>
              <a:rPr lang="es-ES" dirty="0"/>
              <a:t>: </a:t>
            </a:r>
            <a:endParaRPr lang="es-ES" dirty="0" smtClean="0"/>
          </a:p>
          <a:p>
            <a:r>
              <a:rPr lang="es-ES" dirty="0"/>
              <a:t>S</a:t>
            </a:r>
            <a:r>
              <a:rPr lang="es-ES" dirty="0" smtClean="0"/>
              <a:t>u </a:t>
            </a:r>
            <a:r>
              <a:rPr lang="es-ES" dirty="0"/>
              <a:t>capacidad para dispersarse y reproducirse, </a:t>
            </a:r>
            <a:endParaRPr lang="es-ES" dirty="0" smtClean="0"/>
          </a:p>
          <a:p>
            <a:r>
              <a:rPr lang="es-ES" dirty="0"/>
              <a:t>L</a:t>
            </a:r>
            <a:r>
              <a:rPr lang="es-ES" dirty="0" smtClean="0"/>
              <a:t>a </a:t>
            </a:r>
            <a:r>
              <a:rPr lang="es-ES" dirty="0"/>
              <a:t>competencia con otras especies</a:t>
            </a:r>
            <a:r>
              <a:rPr lang="es-ES" dirty="0" smtClean="0"/>
              <a:t>,</a:t>
            </a:r>
          </a:p>
          <a:p>
            <a:r>
              <a:rPr lang="es-ES" dirty="0" smtClean="0"/>
              <a:t> </a:t>
            </a:r>
            <a:r>
              <a:rPr lang="es-ES" dirty="0"/>
              <a:t>L</a:t>
            </a:r>
            <a:r>
              <a:rPr lang="es-ES" dirty="0" smtClean="0"/>
              <a:t>a </a:t>
            </a:r>
            <a:r>
              <a:rPr lang="es-ES" dirty="0"/>
              <a:t>posibilidad de migrar a otras zonas, </a:t>
            </a:r>
            <a:endParaRPr lang="es-ES" dirty="0" smtClean="0"/>
          </a:p>
          <a:p>
            <a:r>
              <a:rPr lang="es-ES" dirty="0"/>
              <a:t>L</a:t>
            </a:r>
            <a:r>
              <a:rPr lang="es-ES" dirty="0" smtClean="0"/>
              <a:t>os </a:t>
            </a:r>
            <a:r>
              <a:rPr lang="es-ES" dirty="0"/>
              <a:t>elementos geográficos, los cambios a nivel planetario (cambios climáticos, terremotos, meteoritos</a:t>
            </a:r>
            <a:r>
              <a:rPr lang="es-ES" dirty="0" smtClean="0"/>
              <a:t>)</a:t>
            </a:r>
            <a:r>
              <a:rPr lang="es-ES" dirty="0"/>
              <a:t/>
            </a:r>
            <a:br>
              <a:rPr lang="es-ES" dirty="0"/>
            </a:br>
            <a:r>
              <a:rPr lang="es-ES" dirty="0"/>
              <a:t/>
            </a:r>
            <a:br>
              <a:rPr lang="es-ES" dirty="0"/>
            </a:br>
            <a:endParaRPr lang="es-ES" dirty="0"/>
          </a:p>
        </p:txBody>
      </p:sp>
    </p:spTree>
    <p:extLst>
      <p:ext uri="{BB962C8B-B14F-4D97-AF65-F5344CB8AC3E}">
        <p14:creationId xmlns:p14="http://schemas.microsoft.com/office/powerpoint/2010/main" val="4238593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Tipos de diseminación </a:t>
            </a:r>
            <a:r>
              <a:rPr lang="es-ES" b="1" dirty="0" smtClean="0"/>
              <a:t>pasiva</a:t>
            </a:r>
            <a:br>
              <a:rPr lang="es-ES" b="1" dirty="0" smtClean="0"/>
            </a:br>
            <a:r>
              <a:rPr lang="es-ES" b="1" dirty="0" err="1" smtClean="0"/>
              <a:t>Antropocoria</a:t>
            </a:r>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4248472" cy="30963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844824"/>
            <a:ext cx="3416817"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632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D:\FOTOS CNAP\Fotos Rolando Fernández de Arcila Fernández\Paisajes PN viñales\DSC039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352928" cy="640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1" name="2 CuadroTexto"/>
          <p:cNvSpPr txBox="1">
            <a:spLocks noChangeArrowheads="1"/>
          </p:cNvSpPr>
          <p:nvPr/>
        </p:nvSpPr>
        <p:spPr bwMode="auto">
          <a:xfrm>
            <a:off x="900113" y="765175"/>
            <a:ext cx="71802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800" b="1">
                <a:solidFill>
                  <a:srgbClr val="4D4D4D"/>
                </a:solidFill>
              </a:rPr>
              <a:t>Cultivos y parches de vegetación natural</a:t>
            </a:r>
          </a:p>
        </p:txBody>
      </p:sp>
    </p:spTree>
    <p:extLst>
      <p:ext uri="{BB962C8B-B14F-4D97-AF65-F5344CB8AC3E}">
        <p14:creationId xmlns:p14="http://schemas.microsoft.com/office/powerpoint/2010/main" val="1778816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4638"/>
            <a:ext cx="8291264" cy="1066130"/>
          </a:xfrm>
        </p:spPr>
        <p:txBody>
          <a:bodyPr>
            <a:normAutofit fontScale="90000"/>
          </a:bodyPr>
          <a:lstStyle/>
          <a:p>
            <a:r>
              <a:rPr lang="es-ES" dirty="0" smtClean="0"/>
              <a:t/>
            </a:r>
            <a:br>
              <a:rPr lang="es-ES" dirty="0" smtClean="0"/>
            </a:br>
            <a:r>
              <a:rPr lang="es-ES" dirty="0" smtClean="0"/>
              <a:t>Factores internos</a:t>
            </a:r>
            <a:br>
              <a:rPr lang="es-ES" dirty="0" smtClean="0"/>
            </a:br>
            <a:r>
              <a:rPr lang="es-ES" b="1" dirty="0" smtClean="0"/>
              <a:t>Amplitud </a:t>
            </a:r>
            <a:r>
              <a:rPr lang="es-ES" b="1" dirty="0"/>
              <a:t>ecológica</a:t>
            </a:r>
            <a:br>
              <a:rPr lang="es-ES" b="1" dirty="0"/>
            </a:br>
            <a:endParaRPr lang="es-ES" dirty="0"/>
          </a:p>
        </p:txBody>
      </p:sp>
      <p:sp>
        <p:nvSpPr>
          <p:cNvPr id="3" name="2 Marcador de contenido"/>
          <p:cNvSpPr>
            <a:spLocks noGrp="1"/>
          </p:cNvSpPr>
          <p:nvPr>
            <p:ph idx="1"/>
          </p:nvPr>
        </p:nvSpPr>
        <p:spPr>
          <a:xfrm>
            <a:off x="251520" y="1340768"/>
            <a:ext cx="8892480" cy="5517232"/>
          </a:xfrm>
        </p:spPr>
        <p:txBody>
          <a:bodyPr>
            <a:normAutofit fontScale="92500" lnSpcReduction="10000"/>
          </a:bodyPr>
          <a:lstStyle/>
          <a:p>
            <a:r>
              <a:rPr lang="es-ES" dirty="0"/>
              <a:t>La capacidad de adaptación de cada especie está relacionada con su </a:t>
            </a:r>
            <a:r>
              <a:rPr lang="es-ES" b="1" dirty="0"/>
              <a:t>amplitud </a:t>
            </a:r>
            <a:r>
              <a:rPr lang="es-ES" b="1" dirty="0" smtClean="0"/>
              <a:t>ecológica</a:t>
            </a:r>
          </a:p>
          <a:p>
            <a:r>
              <a:rPr lang="es-ES" dirty="0"/>
              <a:t>Cada organismo puede vivir tan solo entre dos valores límites dentro cada uno de los factores externos (temperatura, humedad, </a:t>
            </a:r>
            <a:r>
              <a:rPr lang="es-ES" dirty="0" smtClean="0"/>
              <a:t>viento)</a:t>
            </a:r>
          </a:p>
          <a:p>
            <a:r>
              <a:rPr lang="es-ES" dirty="0" smtClean="0"/>
              <a:t> </a:t>
            </a:r>
            <a:r>
              <a:rPr lang="es-ES" dirty="0"/>
              <a:t>C</a:t>
            </a:r>
            <a:r>
              <a:rPr lang="es-ES" dirty="0" smtClean="0"/>
              <a:t>uanto </a:t>
            </a:r>
            <a:r>
              <a:rPr lang="es-ES" dirty="0"/>
              <a:t>mayor sea el rango entre ambos límites, la especie se podrá adaptar más fácilmente </a:t>
            </a:r>
            <a:r>
              <a:rPr lang="es-ES" dirty="0"/>
              <a:t> </a:t>
            </a:r>
            <a:r>
              <a:rPr lang="es-ES" dirty="0" smtClean="0"/>
              <a:t>condiciones </a:t>
            </a:r>
            <a:r>
              <a:rPr lang="es-ES" dirty="0"/>
              <a:t>ambientales diversas y podrá ocupar </a:t>
            </a:r>
            <a:r>
              <a:rPr lang="es-ES" dirty="0" smtClean="0"/>
              <a:t>territorios </a:t>
            </a:r>
            <a:r>
              <a:rPr lang="es-ES" dirty="0"/>
              <a:t>más amplios</a:t>
            </a:r>
            <a:r>
              <a:rPr lang="es-ES" dirty="0" smtClean="0"/>
              <a:t>.</a:t>
            </a:r>
          </a:p>
          <a:p>
            <a:r>
              <a:rPr lang="es-ES" dirty="0" smtClean="0"/>
              <a:t> </a:t>
            </a:r>
            <a:r>
              <a:rPr lang="es-ES" dirty="0"/>
              <a:t>Una especie que sólo es capaz de vivir en un rango de temperaturas muy bajo tenderá a vivir en un territorio muy pequeño</a:t>
            </a:r>
          </a:p>
        </p:txBody>
      </p:sp>
    </p:spTree>
    <p:extLst>
      <p:ext uri="{BB962C8B-B14F-4D97-AF65-F5344CB8AC3E}">
        <p14:creationId xmlns:p14="http://schemas.microsoft.com/office/powerpoint/2010/main" val="3610714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92" y="1556792"/>
            <a:ext cx="8239180" cy="22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869926"/>
            <a:ext cx="8064896" cy="175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1556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8208911"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312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28800"/>
            <a:ext cx="871296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9593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6309320"/>
          </a:xfrm>
        </p:spPr>
        <p:txBody>
          <a:bodyPr>
            <a:normAutofit fontScale="92500"/>
          </a:bodyPr>
          <a:lstStyle/>
          <a:p>
            <a:pPr marL="0" indent="0">
              <a:buNone/>
            </a:pPr>
            <a:r>
              <a:rPr lang="es-ES" dirty="0"/>
              <a:t>La capacidad de adaptación frente a nuevas condiciones es vital, en este sentido se distinguen dos tipos de especies</a:t>
            </a:r>
            <a:r>
              <a:rPr lang="es-ES" dirty="0" smtClean="0"/>
              <a:t>:</a:t>
            </a:r>
          </a:p>
          <a:p>
            <a:r>
              <a:rPr lang="es-ES" dirty="0" smtClean="0"/>
              <a:t> </a:t>
            </a:r>
            <a:r>
              <a:rPr lang="es-ES" b="1" dirty="0" err="1" smtClean="0"/>
              <a:t>eurícoras</a:t>
            </a:r>
            <a:r>
              <a:rPr lang="es-ES" dirty="0" smtClean="0"/>
              <a:t> </a:t>
            </a:r>
            <a:r>
              <a:rPr lang="es-ES" dirty="0"/>
              <a:t>con gran capacidad para adaptarse, por lo que pueden vivir en distintos tipos de hábitats como las algas cianofíceas que pueden localizarse en fuentes termales, zonas de nieves perpetuas, aguas sulfurosas, zonas fangosas, zonas </a:t>
            </a:r>
            <a:r>
              <a:rPr lang="es-ES" dirty="0" smtClean="0"/>
              <a:t>salobres</a:t>
            </a:r>
            <a:endParaRPr lang="es-ES" dirty="0"/>
          </a:p>
          <a:p>
            <a:r>
              <a:rPr lang="es-ES" dirty="0" smtClean="0"/>
              <a:t> </a:t>
            </a:r>
            <a:r>
              <a:rPr lang="es-ES" b="1" dirty="0" err="1" smtClean="0"/>
              <a:t>esterícoras</a:t>
            </a:r>
            <a:r>
              <a:rPr lang="es-ES" dirty="0"/>
              <a:t>, que tienen poca capacidad para adaptarse, y deben vivir en enclaves restringidos.</a:t>
            </a:r>
            <a:br>
              <a:rPr lang="es-ES" dirty="0"/>
            </a:br>
            <a:r>
              <a:rPr lang="es-ES" dirty="0"/>
              <a:t/>
            </a:r>
            <a:br>
              <a:rPr lang="es-ES" dirty="0"/>
            </a:br>
            <a:endParaRPr lang="es-ES" dirty="0"/>
          </a:p>
        </p:txBody>
      </p:sp>
    </p:spTree>
    <p:extLst>
      <p:ext uri="{BB962C8B-B14F-4D97-AF65-F5344CB8AC3E}">
        <p14:creationId xmlns:p14="http://schemas.microsoft.com/office/powerpoint/2010/main" val="3141644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Autofit/>
          </a:bodyPr>
          <a:lstStyle/>
          <a:p>
            <a:r>
              <a:rPr lang="es-ES" sz="3600" dirty="0"/>
              <a:t>Potencial evolutivo</a:t>
            </a:r>
            <a:endParaRPr lang="es-ES" sz="3600" dirty="0"/>
          </a:p>
        </p:txBody>
      </p:sp>
      <p:sp>
        <p:nvSpPr>
          <p:cNvPr id="3" name="2 Marcador de contenido"/>
          <p:cNvSpPr>
            <a:spLocks noGrp="1"/>
          </p:cNvSpPr>
          <p:nvPr>
            <p:ph idx="1"/>
          </p:nvPr>
        </p:nvSpPr>
        <p:spPr>
          <a:xfrm>
            <a:off x="251520" y="1052736"/>
            <a:ext cx="8640960" cy="5805264"/>
          </a:xfrm>
        </p:spPr>
        <p:txBody>
          <a:bodyPr>
            <a:normAutofit fontScale="85000" lnSpcReduction="20000"/>
          </a:bodyPr>
          <a:lstStyle/>
          <a:p>
            <a:pPr algn="just"/>
            <a:r>
              <a:rPr lang="es-ES" dirty="0"/>
              <a:t>Un taxón no </a:t>
            </a:r>
            <a:r>
              <a:rPr lang="es-ES" dirty="0"/>
              <a:t> </a:t>
            </a:r>
            <a:r>
              <a:rPr lang="es-ES" dirty="0" smtClean="0"/>
              <a:t>es inmutable </a:t>
            </a:r>
            <a:r>
              <a:rPr lang="es-ES" dirty="0"/>
              <a:t>sus aptitudes para conquistar </a:t>
            </a:r>
            <a:r>
              <a:rPr lang="es-ES" dirty="0" smtClean="0"/>
              <a:t>nuevos territorios </a:t>
            </a:r>
            <a:r>
              <a:rPr lang="es-ES" dirty="0"/>
              <a:t>con condiciones ambientales </a:t>
            </a:r>
            <a:r>
              <a:rPr lang="es-ES" dirty="0" smtClean="0"/>
              <a:t>diferentes.</a:t>
            </a:r>
            <a:endParaRPr lang="es-ES" dirty="0"/>
          </a:p>
          <a:p>
            <a:pPr algn="just"/>
            <a:r>
              <a:rPr lang="es-ES" dirty="0"/>
              <a:t>Esto </a:t>
            </a:r>
            <a:r>
              <a:rPr lang="es-ES" b="1" dirty="0"/>
              <a:t>se </a:t>
            </a:r>
            <a:r>
              <a:rPr lang="es-ES" dirty="0"/>
              <a:t>debe a que la constitución genética del mismo puede </a:t>
            </a:r>
            <a:r>
              <a:rPr lang="es-ES" dirty="0" smtClean="0"/>
              <a:t>sufrir variaciones </a:t>
            </a:r>
            <a:r>
              <a:rPr lang="es-ES" dirty="0"/>
              <a:t>en el tiempo fundamentalmente debido a mutaciones e hibridaciones.</a:t>
            </a:r>
          </a:p>
          <a:p>
            <a:pPr algn="just"/>
            <a:r>
              <a:rPr lang="es-ES" dirty="0"/>
              <a:t>Las primeras no son más que cambios bruscos a nivel genético y los </a:t>
            </a:r>
            <a:r>
              <a:rPr lang="es-ES" dirty="0" smtClean="0"/>
              <a:t>segundos son </a:t>
            </a:r>
            <a:r>
              <a:rPr lang="es-ES" dirty="0"/>
              <a:t>cruzamientos entre individuos diferentes </a:t>
            </a:r>
            <a:r>
              <a:rPr lang="es-ES" dirty="0" smtClean="0"/>
              <a:t>genotípicamente</a:t>
            </a:r>
            <a:r>
              <a:rPr lang="es-ES" dirty="0"/>
              <a:t>.</a:t>
            </a:r>
          </a:p>
          <a:p>
            <a:pPr algn="just"/>
            <a:r>
              <a:rPr lang="es-ES" dirty="0"/>
              <a:t>En este proceso el medio tiene un papel importante ya que es capaz </a:t>
            </a:r>
            <a:r>
              <a:rPr lang="es-ES" dirty="0" smtClean="0"/>
              <a:t>de seleccionar </a:t>
            </a:r>
            <a:r>
              <a:rPr lang="es-ES" dirty="0"/>
              <a:t>y eliminar los genotipos con menos adaptaciones de todas </a:t>
            </a:r>
            <a:r>
              <a:rPr lang="es-ES" dirty="0" smtClean="0"/>
              <a:t>las combinaciones </a:t>
            </a:r>
            <a:r>
              <a:rPr lang="es-ES" dirty="0"/>
              <a:t>que pueden surgir</a:t>
            </a:r>
            <a:r>
              <a:rPr lang="es-ES" dirty="0" smtClean="0"/>
              <a:t>.</a:t>
            </a:r>
          </a:p>
          <a:p>
            <a:pPr algn="just"/>
            <a:r>
              <a:rPr lang="es-ES" dirty="0" smtClean="0"/>
              <a:t> </a:t>
            </a:r>
            <a:r>
              <a:rPr lang="es-ES" dirty="0"/>
              <a:t>De esta forma hay que tener en cuenta </a:t>
            </a:r>
            <a:r>
              <a:rPr lang="es-ES" dirty="0" smtClean="0"/>
              <a:t>dos factores</a:t>
            </a:r>
            <a:r>
              <a:rPr lang="es-ES" dirty="0"/>
              <a:t>; la </a:t>
            </a:r>
            <a:r>
              <a:rPr lang="es-ES" dirty="0">
                <a:solidFill>
                  <a:srgbClr val="FF0000"/>
                </a:solidFill>
              </a:rPr>
              <a:t>variación genética y la selección ecológica</a:t>
            </a:r>
            <a:r>
              <a:rPr lang="es-ES" dirty="0"/>
              <a:t>.</a:t>
            </a:r>
            <a:endParaRPr lang="es-ES" dirty="0"/>
          </a:p>
        </p:txBody>
      </p:sp>
    </p:spTree>
    <p:extLst>
      <p:ext uri="{BB962C8B-B14F-4D97-AF65-F5344CB8AC3E}">
        <p14:creationId xmlns:p14="http://schemas.microsoft.com/office/powerpoint/2010/main" val="1024399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lstStyle/>
          <a:p>
            <a:r>
              <a:rPr lang="es-ES" dirty="0" smtClean="0"/>
              <a:t>Bibliografía</a:t>
            </a:r>
            <a:endParaRPr lang="es-ES" dirty="0"/>
          </a:p>
        </p:txBody>
      </p:sp>
      <p:sp>
        <p:nvSpPr>
          <p:cNvPr id="3" name="2 Marcador de contenido"/>
          <p:cNvSpPr>
            <a:spLocks noGrp="1"/>
          </p:cNvSpPr>
          <p:nvPr>
            <p:ph idx="1"/>
          </p:nvPr>
        </p:nvSpPr>
        <p:spPr>
          <a:xfrm>
            <a:off x="179512" y="1196752"/>
            <a:ext cx="8784976" cy="5472608"/>
          </a:xfrm>
        </p:spPr>
        <p:txBody>
          <a:bodyPr>
            <a:normAutofit/>
          </a:bodyPr>
          <a:lstStyle/>
          <a:p>
            <a:r>
              <a:rPr lang="es-ES" sz="2400" dirty="0">
                <a:latin typeface="Arial" pitchFamily="34" charset="0"/>
                <a:cs typeface="Arial" pitchFamily="34" charset="0"/>
              </a:rPr>
              <a:t>Colectivo de autores: Geografía Física. Volumen II. Editorial Universitaria Félix Varela. La Habana. </a:t>
            </a:r>
            <a:r>
              <a:rPr lang="es-ES" sz="2400" dirty="0" smtClean="0">
                <a:latin typeface="Arial" pitchFamily="34" charset="0"/>
                <a:cs typeface="Arial" pitchFamily="34" charset="0"/>
              </a:rPr>
              <a:t>2018</a:t>
            </a:r>
          </a:p>
          <a:p>
            <a:r>
              <a:rPr lang="es-ES" sz="2400" dirty="0" smtClean="0">
                <a:latin typeface="Arial" pitchFamily="34" charset="0"/>
                <a:cs typeface="Arial" pitchFamily="34" charset="0"/>
              </a:rPr>
              <a:t>Ferrari J. Yolanda Sosa y Caridad </a:t>
            </a:r>
            <a:r>
              <a:rPr lang="es-ES" sz="2400" dirty="0" err="1" smtClean="0">
                <a:latin typeface="Arial" pitchFamily="34" charset="0"/>
                <a:cs typeface="Arial" pitchFamily="34" charset="0"/>
              </a:rPr>
              <a:t>Masot</a:t>
            </a:r>
            <a:r>
              <a:rPr lang="es-ES" sz="2400" dirty="0" smtClean="0">
                <a:latin typeface="Arial" pitchFamily="34" charset="0"/>
                <a:cs typeface="Arial" pitchFamily="34" charset="0"/>
              </a:rPr>
              <a:t>.  Biogeografía. Editorial Pueblo y Educación. La Habana. 1988.</a:t>
            </a:r>
          </a:p>
          <a:p>
            <a:pPr algn="just"/>
            <a:r>
              <a:rPr lang="es-ES" sz="2400" dirty="0" smtClean="0">
                <a:latin typeface="Arial" pitchFamily="34" charset="0"/>
                <a:cs typeface="Arial" pitchFamily="34" charset="0"/>
              </a:rPr>
              <a:t>Distribución y </a:t>
            </a:r>
            <a:r>
              <a:rPr lang="es-ES" sz="2400" dirty="0" err="1" smtClean="0">
                <a:latin typeface="Arial" pitchFamily="34" charset="0"/>
                <a:cs typeface="Arial" pitchFamily="34" charset="0"/>
              </a:rPr>
              <a:t>Corología</a:t>
            </a:r>
            <a:r>
              <a:rPr lang="es-ES" sz="2400" dirty="0" smtClean="0">
                <a:latin typeface="Arial" pitchFamily="34" charset="0"/>
                <a:cs typeface="Arial" pitchFamily="34" charset="0"/>
              </a:rPr>
              <a:t>. </a:t>
            </a:r>
            <a:r>
              <a:rPr lang="es-ES" sz="2400" dirty="0">
                <a:latin typeface="Arial" pitchFamily="34" charset="0"/>
                <a:cs typeface="Arial" pitchFamily="34" charset="0"/>
              </a:rPr>
              <a:t>www.biogeografia.net.  </a:t>
            </a:r>
          </a:p>
          <a:p>
            <a:pPr algn="just"/>
            <a:r>
              <a:rPr lang="es-ES" sz="2400" dirty="0" smtClean="0">
                <a:latin typeface="Arial" pitchFamily="34" charset="0"/>
                <a:cs typeface="Arial" pitchFamily="34" charset="0"/>
              </a:rPr>
              <a:t>Factores </a:t>
            </a:r>
            <a:r>
              <a:rPr lang="es-ES" sz="2400" dirty="0">
                <a:latin typeface="Arial" pitchFamily="34" charset="0"/>
                <a:cs typeface="Arial" pitchFamily="34" charset="0"/>
              </a:rPr>
              <a:t>y formas de expansión. www.biogeografia.net.  </a:t>
            </a:r>
          </a:p>
        </p:txBody>
      </p:sp>
    </p:spTree>
    <p:extLst>
      <p:ext uri="{BB962C8B-B14F-4D97-AF65-F5344CB8AC3E}">
        <p14:creationId xmlns:p14="http://schemas.microsoft.com/office/powerpoint/2010/main" val="2349790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dirty="0" smtClean="0"/>
              <a:t>Interacción     </a:t>
            </a:r>
            <a:r>
              <a:rPr lang="es-ES" dirty="0" err="1" smtClean="0"/>
              <a:t>interespecífica</a:t>
            </a:r>
            <a:endParaRPr lang="es-ES" dirty="0"/>
          </a:p>
        </p:txBody>
      </p:sp>
      <p:sp>
        <p:nvSpPr>
          <p:cNvPr id="3" name="2 Marcador de contenido"/>
          <p:cNvSpPr>
            <a:spLocks noGrp="1"/>
          </p:cNvSpPr>
          <p:nvPr>
            <p:ph idx="1"/>
          </p:nvPr>
        </p:nvSpPr>
        <p:spPr/>
        <p:txBody>
          <a:bodyPr/>
          <a:lstStyle/>
          <a:p>
            <a:endParaRPr lang="es-E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980727"/>
            <a:ext cx="8568952" cy="5688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5087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Migraciones de animales</a:t>
            </a:r>
            <a:endParaRPr lang="es-ES" dirty="0"/>
          </a:p>
        </p:txBody>
      </p:sp>
      <p:pic>
        <p:nvPicPr>
          <p:cNvPr id="10242" name="Picture 2" descr="D:\YOLA\GF 3\PW\nuevos internet\migracion mariposa monarca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5" y="1196752"/>
            <a:ext cx="8136904"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651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556" y="1457399"/>
            <a:ext cx="7948891" cy="540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Título"/>
          <p:cNvSpPr>
            <a:spLocks noGrp="1"/>
          </p:cNvSpPr>
          <p:nvPr>
            <p:ph type="title"/>
          </p:nvPr>
        </p:nvSpPr>
        <p:spPr>
          <a:xfrm>
            <a:off x="395536" y="274638"/>
            <a:ext cx="8748464" cy="1182761"/>
          </a:xfrm>
        </p:spPr>
        <p:txBody>
          <a:bodyPr>
            <a:noAutofit/>
          </a:bodyPr>
          <a:lstStyle/>
          <a:p>
            <a:r>
              <a:rPr lang="es-ES" sz="3200" b="1" dirty="0" smtClean="0"/>
              <a:t>En el estudio de la distribución geográfica de los organismos se tienen en cuenta los a</a:t>
            </a:r>
            <a:r>
              <a:rPr lang="es-ES" sz="3200" b="1" dirty="0"/>
              <a:t> portes</a:t>
            </a:r>
            <a:r>
              <a:rPr lang="es-ES" sz="3200" b="1" dirty="0" smtClean="0"/>
              <a:t> de la: </a:t>
            </a:r>
            <a:endParaRPr lang="es-ES" sz="3200" b="1" dirty="0"/>
          </a:p>
        </p:txBody>
      </p:sp>
    </p:spTree>
    <p:extLst>
      <p:ext uri="{BB962C8B-B14F-4D97-AF65-F5344CB8AC3E}">
        <p14:creationId xmlns:p14="http://schemas.microsoft.com/office/powerpoint/2010/main" val="1264411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YOLA\GF 3\PW\nuevos internet\factores seres vivos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785" y="-459432"/>
            <a:ext cx="9050215" cy="7704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242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fontScale="90000"/>
          </a:bodyPr>
          <a:lstStyle/>
          <a:p>
            <a:r>
              <a:rPr lang="es-ES" dirty="0" smtClean="0"/>
              <a:t>Capacidad de reproducción</a:t>
            </a:r>
            <a:endParaRPr lang="es-ES" dirty="0"/>
          </a:p>
        </p:txBody>
      </p:sp>
      <p:sp>
        <p:nvSpPr>
          <p:cNvPr id="3" name="2 Marcador de contenido"/>
          <p:cNvSpPr>
            <a:spLocks noGrp="1"/>
          </p:cNvSpPr>
          <p:nvPr>
            <p:ph idx="1"/>
          </p:nvPr>
        </p:nvSpPr>
        <p:spPr>
          <a:xfrm>
            <a:off x="0" y="1124744"/>
            <a:ext cx="9144000" cy="5733256"/>
          </a:xfrm>
        </p:spPr>
        <p:txBody>
          <a:bodyPr>
            <a:normAutofit fontScale="92500"/>
          </a:bodyPr>
          <a:lstStyle/>
          <a:p>
            <a:r>
              <a:rPr lang="es-ES" sz="2800" dirty="0"/>
              <a:t>La reproducción de una especie es importante ya que no se realiza igual en </a:t>
            </a:r>
            <a:r>
              <a:rPr lang="es-ES" sz="2800" dirty="0" smtClean="0"/>
              <a:t>todos los </a:t>
            </a:r>
            <a:r>
              <a:rPr lang="es-ES" sz="2800" dirty="0"/>
              <a:t>organismos, sean animales o vegetales. </a:t>
            </a:r>
            <a:endParaRPr lang="es-ES" sz="2800" dirty="0" smtClean="0"/>
          </a:p>
          <a:p>
            <a:r>
              <a:rPr lang="es-ES" sz="2800" dirty="0" smtClean="0"/>
              <a:t>En </a:t>
            </a:r>
            <a:r>
              <a:rPr lang="es-ES" sz="2800" dirty="0"/>
              <a:t>función del lugar que ocupa </a:t>
            </a:r>
            <a:r>
              <a:rPr lang="es-ES" sz="2800" dirty="0" smtClean="0"/>
              <a:t>la especie </a:t>
            </a:r>
            <a:r>
              <a:rPr lang="es-ES" sz="2800" dirty="0"/>
              <a:t>dentro de la trama alimenticia, de su tamaño y </a:t>
            </a:r>
            <a:r>
              <a:rPr lang="es-ES" sz="2800" dirty="0" err="1"/>
              <a:t>habitat</a:t>
            </a:r>
            <a:r>
              <a:rPr lang="es-ES" sz="2800" dirty="0"/>
              <a:t>, entre </a:t>
            </a:r>
            <a:r>
              <a:rPr lang="es-ES" sz="2800" dirty="0" smtClean="0"/>
              <a:t>otros factores</a:t>
            </a:r>
            <a:r>
              <a:rPr lang="es-ES" sz="2800" dirty="0"/>
              <a:t>, la reproducción de una especie tendrá sus propias características</a:t>
            </a:r>
            <a:r>
              <a:rPr lang="es-ES" sz="2800" dirty="0" smtClean="0"/>
              <a:t>.</a:t>
            </a:r>
          </a:p>
          <a:p>
            <a:r>
              <a:rPr lang="es-ES" sz="2800" dirty="0"/>
              <a:t>Los peces pequeños están bajo peligro de ser devorados por los </a:t>
            </a:r>
            <a:r>
              <a:rPr lang="es-ES" sz="2800" dirty="0" smtClean="0"/>
              <a:t>mayores,  para </a:t>
            </a:r>
            <a:r>
              <a:rPr lang="es-ES" sz="2800" dirty="0"/>
              <a:t>que se pueda mantener un equilibrio entre ellos es necesario que </a:t>
            </a:r>
            <a:r>
              <a:rPr lang="es-ES" sz="2800" dirty="0" smtClean="0"/>
              <a:t>se reproduzcan </a:t>
            </a:r>
            <a:r>
              <a:rPr lang="es-ES" sz="2800" dirty="0"/>
              <a:t>no solamente en períodos cortos sino que en cada desove </a:t>
            </a:r>
            <a:r>
              <a:rPr lang="es-ES" sz="2800" dirty="0" smtClean="0"/>
              <a:t>se produzcan </a:t>
            </a:r>
            <a:r>
              <a:rPr lang="es-ES" sz="2800" dirty="0"/>
              <a:t>miles de huevos</a:t>
            </a:r>
            <a:r>
              <a:rPr lang="es-ES" sz="2800" dirty="0" smtClean="0"/>
              <a:t>.</a:t>
            </a:r>
          </a:p>
          <a:p>
            <a:r>
              <a:rPr lang="es-ES" sz="2800" dirty="0"/>
              <a:t>Los grandes </a:t>
            </a:r>
            <a:r>
              <a:rPr lang="es-ES" sz="2800" dirty="0" smtClean="0"/>
              <a:t>mamíferos, </a:t>
            </a:r>
            <a:r>
              <a:rPr lang="es-ES" sz="2800" dirty="0"/>
              <a:t>no corren estos peligros y en </a:t>
            </a:r>
            <a:r>
              <a:rPr lang="es-ES" sz="2800" dirty="0" smtClean="0"/>
              <a:t>cada período </a:t>
            </a:r>
            <a:r>
              <a:rPr lang="es-ES" sz="2800" dirty="0"/>
              <a:t>reproductivo solamente nacen uno o dos ejemplares. Aquí el </a:t>
            </a:r>
            <a:r>
              <a:rPr lang="es-ES" sz="2800" dirty="0" smtClean="0"/>
              <a:t>numero elevado </a:t>
            </a:r>
            <a:r>
              <a:rPr lang="es-ES" sz="2800" dirty="0"/>
              <a:t>en la </a:t>
            </a:r>
            <a:r>
              <a:rPr lang="es-ES" sz="2800" dirty="0" smtClean="0"/>
              <a:t>reproducción </a:t>
            </a:r>
            <a:r>
              <a:rPr lang="es-ES" sz="2800" dirty="0"/>
              <a:t>no es necesario. Tal es el caso, en el propio </a:t>
            </a:r>
            <a:r>
              <a:rPr lang="es-ES" sz="2800" dirty="0" smtClean="0"/>
              <a:t>ambiente marino</a:t>
            </a:r>
            <a:r>
              <a:rPr lang="es-ES" sz="2800" dirty="0"/>
              <a:t>, de la ballena</a:t>
            </a:r>
            <a:endParaRPr lang="es-ES" sz="2800" dirty="0"/>
          </a:p>
        </p:txBody>
      </p:sp>
    </p:spTree>
    <p:extLst>
      <p:ext uri="{BB962C8B-B14F-4D97-AF65-F5344CB8AC3E}">
        <p14:creationId xmlns:p14="http://schemas.microsoft.com/office/powerpoint/2010/main" val="305540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a:bodyPr>
          <a:lstStyle/>
          <a:p>
            <a:r>
              <a:rPr lang="es-ES" sz="3600" b="1" dirty="0" smtClean="0"/>
              <a:t>Capacidad de propagación</a:t>
            </a:r>
            <a:endParaRPr lang="es-ES" sz="3600" b="1" dirty="0"/>
          </a:p>
        </p:txBody>
      </p:sp>
      <p:sp>
        <p:nvSpPr>
          <p:cNvPr id="3" name="2 Marcador de contenido"/>
          <p:cNvSpPr>
            <a:spLocks noGrp="1"/>
          </p:cNvSpPr>
          <p:nvPr>
            <p:ph idx="1"/>
          </p:nvPr>
        </p:nvSpPr>
        <p:spPr>
          <a:xfrm>
            <a:off x="0" y="1052736"/>
            <a:ext cx="8964488" cy="6048672"/>
          </a:xfrm>
        </p:spPr>
        <p:txBody>
          <a:bodyPr>
            <a:normAutofit fontScale="85000" lnSpcReduction="20000"/>
          </a:bodyPr>
          <a:lstStyle/>
          <a:p>
            <a:r>
              <a:rPr lang="es-ES" dirty="0"/>
              <a:t>La </a:t>
            </a:r>
            <a:r>
              <a:rPr lang="es-ES" b="1" dirty="0"/>
              <a:t>expansión</a:t>
            </a:r>
            <a:r>
              <a:rPr lang="es-ES" dirty="0"/>
              <a:t> de una especie o de un grupo de individuos es posible gracias a la efectividad de los mecanismos de dispersión e intercambio genético de cada especie, es decir, su capacidad para </a:t>
            </a:r>
            <a:r>
              <a:rPr lang="es-ES" b="1" dirty="0"/>
              <a:t>reproducirse</a:t>
            </a:r>
            <a:r>
              <a:rPr lang="es-ES" dirty="0"/>
              <a:t> y </a:t>
            </a:r>
            <a:r>
              <a:rPr lang="es-ES" b="1" dirty="0" smtClean="0"/>
              <a:t>diseminarse.</a:t>
            </a:r>
          </a:p>
          <a:p>
            <a:r>
              <a:rPr lang="es-ES" dirty="0"/>
              <a:t>Para los </a:t>
            </a:r>
            <a:r>
              <a:rPr lang="es-ES" b="1" dirty="0"/>
              <a:t>animales</a:t>
            </a:r>
            <a:r>
              <a:rPr lang="es-ES" dirty="0"/>
              <a:t> el principal </a:t>
            </a:r>
            <a:r>
              <a:rPr lang="es-ES" b="1" dirty="0"/>
              <a:t>factor de expansión</a:t>
            </a:r>
            <a:r>
              <a:rPr lang="es-ES" dirty="0"/>
              <a:t> es su propio movimiento, su capacidad para reproducirse y para </a:t>
            </a:r>
            <a:r>
              <a:rPr lang="es-ES" dirty="0" smtClean="0"/>
              <a:t>sobrevivir.</a:t>
            </a:r>
          </a:p>
          <a:p>
            <a:r>
              <a:rPr lang="es-ES" dirty="0"/>
              <a:t>Para las </a:t>
            </a:r>
            <a:r>
              <a:rPr lang="es-ES" b="1" dirty="0"/>
              <a:t>plantas</a:t>
            </a:r>
            <a:r>
              <a:rPr lang="es-ES" dirty="0"/>
              <a:t> el principal elemento que influye en su </a:t>
            </a:r>
            <a:r>
              <a:rPr lang="es-ES" b="1" dirty="0"/>
              <a:t>expansión</a:t>
            </a:r>
            <a:r>
              <a:rPr lang="es-ES" dirty="0"/>
              <a:t> es el esparcimiento de las </a:t>
            </a:r>
            <a:r>
              <a:rPr lang="es-ES" dirty="0" smtClean="0"/>
              <a:t>diásporas, que es "</a:t>
            </a:r>
            <a:r>
              <a:rPr lang="es-ES" dirty="0"/>
              <a:t>cualquier elemento de tipo vegetativo o sexual que tiene la capacidad de dar lugar a un nuevo ser" </a:t>
            </a:r>
            <a:endParaRPr lang="es-ES" dirty="0" smtClean="0"/>
          </a:p>
          <a:p>
            <a:r>
              <a:rPr lang="es-ES" dirty="0" smtClean="0"/>
              <a:t>Las </a:t>
            </a:r>
            <a:r>
              <a:rPr lang="es-ES" dirty="0"/>
              <a:t>diásporas son muy variadas, pueden ser esporas (como en muchos hongos), </a:t>
            </a:r>
            <a:r>
              <a:rPr lang="es-ES" dirty="0" smtClean="0"/>
              <a:t>semillas,  </a:t>
            </a:r>
            <a:r>
              <a:rPr lang="es-ES" dirty="0"/>
              <a:t>bulbos </a:t>
            </a:r>
            <a:r>
              <a:rPr lang="es-ES" dirty="0" smtClean="0"/>
              <a:t>, </a:t>
            </a:r>
            <a:r>
              <a:rPr lang="es-ES" dirty="0"/>
              <a:t>frutos </a:t>
            </a:r>
            <a:r>
              <a:rPr lang="es-ES" dirty="0" smtClean="0"/>
              <a:t>y </a:t>
            </a:r>
            <a:r>
              <a:rPr lang="es-ES" dirty="0"/>
              <a:t>partes de la planta susceptibles de ser transportadas y que puedan establecerse en otro lugar mediante reproducción vegetativa </a:t>
            </a:r>
            <a:r>
              <a:rPr lang="es-ES" dirty="0" smtClean="0"/>
              <a:t>. </a:t>
            </a:r>
            <a:endParaRPr lang="es-ES" dirty="0"/>
          </a:p>
        </p:txBody>
      </p:sp>
    </p:spTree>
    <p:extLst>
      <p:ext uri="{BB962C8B-B14F-4D97-AF65-F5344CB8AC3E}">
        <p14:creationId xmlns:p14="http://schemas.microsoft.com/office/powerpoint/2010/main" val="1034392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Capacidad de reproducción </a:t>
            </a:r>
            <a:endParaRPr lang="es-ES" dirty="0"/>
          </a:p>
        </p:txBody>
      </p:sp>
      <p:sp>
        <p:nvSpPr>
          <p:cNvPr id="3" name="2 Marcador de contenido"/>
          <p:cNvSpPr>
            <a:spLocks noGrp="1"/>
          </p:cNvSpPr>
          <p:nvPr>
            <p:ph idx="1"/>
          </p:nvPr>
        </p:nvSpPr>
        <p:spPr>
          <a:xfrm>
            <a:off x="457200" y="1340768"/>
            <a:ext cx="8435280" cy="5256584"/>
          </a:xfrm>
        </p:spPr>
        <p:txBody>
          <a:bodyPr>
            <a:normAutofit fontScale="92500" lnSpcReduction="10000"/>
          </a:bodyPr>
          <a:lstStyle/>
          <a:p>
            <a:r>
              <a:rPr lang="es-ES" dirty="0"/>
              <a:t>La eficacia de diseminación de una planta dependerá también de la producción de semillas (por ejemplo, las orquídeas pueden llegar a producir cientos de miles de semillas al año, en cambio hay plantas que sólo producen semillas una vez cada varios años</a:t>
            </a:r>
            <a:r>
              <a:rPr lang="es-ES" dirty="0" smtClean="0"/>
              <a:t>)</a:t>
            </a:r>
          </a:p>
          <a:p>
            <a:r>
              <a:rPr lang="es-ES" dirty="0" smtClean="0"/>
              <a:t> </a:t>
            </a:r>
            <a:r>
              <a:rPr lang="es-ES" dirty="0"/>
              <a:t>de su capacidad de desarrollo, su poder para florecer y fructificar (en este sentido existen las especies </a:t>
            </a:r>
            <a:r>
              <a:rPr lang="es-ES" dirty="0" err="1"/>
              <a:t>monocárpicas</a:t>
            </a:r>
            <a:r>
              <a:rPr lang="es-ES" dirty="0"/>
              <a:t> que florecen y fructifican una sola vez en su vida, al año, </a:t>
            </a:r>
            <a:r>
              <a:rPr lang="es-ES" dirty="0" smtClean="0"/>
              <a:t>anuales; bienales; </a:t>
            </a:r>
            <a:r>
              <a:rPr lang="es-ES" dirty="0"/>
              <a:t>y </a:t>
            </a:r>
            <a:r>
              <a:rPr lang="es-ES" dirty="0" smtClean="0"/>
              <a:t>plurianuales y especies policárpicas que florecen y fructifican a lo largo de varios años </a:t>
            </a:r>
            <a:endParaRPr lang="es-ES" dirty="0"/>
          </a:p>
        </p:txBody>
      </p:sp>
    </p:spTree>
    <p:extLst>
      <p:ext uri="{BB962C8B-B14F-4D97-AF65-F5344CB8AC3E}">
        <p14:creationId xmlns:p14="http://schemas.microsoft.com/office/powerpoint/2010/main" val="3101059743"/>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791</TotalTime>
  <Words>1585</Words>
  <Application>Microsoft Office PowerPoint</Application>
  <PresentationFormat>Presentación en pantalla (4:3)</PresentationFormat>
  <Paragraphs>85</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Tema: Biosfera Influencia de los factores ecológicos en la distribución de los seres vivos. Factores internos</vt:lpstr>
      <vt:lpstr>Presentación de PowerPoint</vt:lpstr>
      <vt:lpstr>Interacción     interespecífica</vt:lpstr>
      <vt:lpstr>Migraciones de animales</vt:lpstr>
      <vt:lpstr>En el estudio de la distribución geográfica de los organismos se tienen en cuenta los a portes de la: </vt:lpstr>
      <vt:lpstr>Presentación de PowerPoint</vt:lpstr>
      <vt:lpstr>Capacidad de reproducción</vt:lpstr>
      <vt:lpstr>Capacidad de propagación</vt:lpstr>
      <vt:lpstr>Capacidad de reproducción </vt:lpstr>
      <vt:lpstr>Capacidad de reproducción </vt:lpstr>
      <vt:lpstr>Capacidad de diseminación</vt:lpstr>
      <vt:lpstr>Capacidad de diseminación</vt:lpstr>
      <vt:lpstr>Tipos de diseminación pasiva</vt:lpstr>
      <vt:lpstr>Tipos de diseminación pasiva</vt:lpstr>
      <vt:lpstr>Tipos de diseminación pasiva</vt:lpstr>
      <vt:lpstr>Tipos de diseminación pasiva</vt:lpstr>
      <vt:lpstr>Tipos de diseminación pasiva</vt:lpstr>
      <vt:lpstr>Tipos de diseminación pasiva</vt:lpstr>
      <vt:lpstr>Tipos de diseminación pasiva</vt:lpstr>
      <vt:lpstr>Tipos de diseminación pasiva Antropocoria</vt:lpstr>
      <vt:lpstr>Presentación de PowerPoint</vt:lpstr>
      <vt:lpstr> Factores internos Amplitud ecológica </vt:lpstr>
      <vt:lpstr>Presentación de PowerPoint</vt:lpstr>
      <vt:lpstr>Presentación de PowerPoint</vt:lpstr>
      <vt:lpstr>Presentación de PowerPoint</vt:lpstr>
      <vt:lpstr>Presentación de PowerPoint</vt:lpstr>
      <vt:lpstr>Potencial evolutivo</vt:lpstr>
      <vt:lpstr>Bibliografía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Equipo</cp:lastModifiedBy>
  <cp:revision>75</cp:revision>
  <dcterms:created xsi:type="dcterms:W3CDTF">2002-01-01T05:43:32Z</dcterms:created>
  <dcterms:modified xsi:type="dcterms:W3CDTF">2002-01-01T06:59:49Z</dcterms:modified>
</cp:coreProperties>
</file>