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33" r:id="rId3"/>
    <p:sldId id="330" r:id="rId4"/>
    <p:sldId id="332" r:id="rId5"/>
    <p:sldId id="259" r:id="rId6"/>
    <p:sldId id="287" r:id="rId7"/>
    <p:sldId id="260" r:id="rId8"/>
    <p:sldId id="289" r:id="rId9"/>
    <p:sldId id="293" r:id="rId10"/>
    <p:sldId id="328" r:id="rId11"/>
    <p:sldId id="334" r:id="rId12"/>
    <p:sldId id="335" r:id="rId13"/>
    <p:sldId id="326" r:id="rId14"/>
    <p:sldId id="264" r:id="rId15"/>
    <p:sldId id="266" r:id="rId16"/>
    <p:sldId id="267" r:id="rId17"/>
    <p:sldId id="268" r:id="rId18"/>
    <p:sldId id="269" r:id="rId19"/>
    <p:sldId id="305" r:id="rId20"/>
    <p:sldId id="306" r:id="rId21"/>
    <p:sldId id="304" r:id="rId22"/>
    <p:sldId id="316" r:id="rId23"/>
    <p:sldId id="271" r:id="rId24"/>
    <p:sldId id="338" r:id="rId25"/>
    <p:sldId id="301" r:id="rId26"/>
    <p:sldId id="273" r:id="rId27"/>
    <p:sldId id="302" r:id="rId28"/>
    <p:sldId id="314" r:id="rId29"/>
    <p:sldId id="311" r:id="rId30"/>
    <p:sldId id="275" r:id="rId31"/>
    <p:sldId id="300" r:id="rId32"/>
    <p:sldId id="310" r:id="rId33"/>
    <p:sldId id="276" r:id="rId34"/>
    <p:sldId id="318" r:id="rId35"/>
    <p:sldId id="277" r:id="rId36"/>
    <p:sldId id="319" r:id="rId37"/>
    <p:sldId id="339" r:id="rId38"/>
    <p:sldId id="340" r:id="rId39"/>
    <p:sldId id="312" r:id="rId40"/>
    <p:sldId id="320" r:id="rId41"/>
    <p:sldId id="281" r:id="rId42"/>
    <p:sldId id="341" r:id="rId43"/>
    <p:sldId id="343" r:id="rId44"/>
    <p:sldId id="344" r:id="rId45"/>
    <p:sldId id="342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BD4FE-E1D2-4A00-9A7B-C62DF3C4CA59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AEBF3-3227-440F-B551-7348615753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76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060847"/>
            <a:ext cx="8280920" cy="1539603"/>
          </a:xfrm>
        </p:spPr>
        <p:txBody>
          <a:bodyPr>
            <a:normAutofit fontScale="90000"/>
          </a:bodyPr>
          <a:lstStyle/>
          <a:p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Tema </a:t>
            </a:r>
            <a:r>
              <a:rPr lang="es-E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1:Biosfera</a:t>
            </a:r>
            <a:br>
              <a:rPr lang="es-E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Título: Ecosistema. Ciclo </a:t>
            </a:r>
            <a:r>
              <a:rPr lang="es-ES" sz="4000" dirty="0">
                <a:latin typeface="Arial" pitchFamily="34" charset="0"/>
                <a:cs typeface="Arial" pitchFamily="34" charset="0"/>
              </a:rPr>
              <a:t>de los </a:t>
            </a:r>
            <a:r>
              <a:rPr lang="es-ES" sz="4000" dirty="0" smtClean="0">
                <a:latin typeface="Arial" pitchFamily="34" charset="0"/>
                <a:cs typeface="Arial" pitchFamily="34" charset="0"/>
              </a:rPr>
              <a:t>elementos biogeoquímicos</a:t>
            </a:r>
            <a:r>
              <a:rPr lang="es-ES" sz="4000" dirty="0">
                <a:latin typeface="Arial" pitchFamily="34" charset="0"/>
                <a:cs typeface="Arial" pitchFamily="34" charset="0"/>
              </a:rPr>
              <a:t>. </a:t>
            </a:r>
            <a:r>
              <a:rPr lang="es-ES" sz="4000" dirty="0" smtClean="0">
                <a:latin typeface="Arial" pitchFamily="34" charset="0"/>
                <a:cs typeface="Arial" pitchFamily="34" charset="0"/>
              </a:rPr>
              <a:t>Niveles tróficos.</a:t>
            </a:r>
            <a:r>
              <a:rPr lang="es-ES" sz="4000" dirty="0">
                <a:latin typeface="Arial" pitchFamily="34" charset="0"/>
                <a:cs typeface="Arial" pitchFamily="34" charset="0"/>
              </a:rPr>
              <a:t> Relaciones </a:t>
            </a:r>
            <a:r>
              <a:rPr lang="es-ES" sz="4000" dirty="0" smtClean="0">
                <a:latin typeface="Arial" pitchFamily="34" charset="0"/>
                <a:cs typeface="Arial" pitchFamily="34" charset="0"/>
              </a:rPr>
              <a:t>bióticas. </a:t>
            </a:r>
            <a:r>
              <a:rPr lang="es-MX" sz="4000" dirty="0" smtClean="0">
                <a:latin typeface="Arial" pitchFamily="34" charset="0"/>
                <a:cs typeface="Arial" pitchFamily="34" charset="0"/>
              </a:rPr>
              <a:t>Sucesión </a:t>
            </a:r>
            <a:r>
              <a:rPr lang="es-MX" sz="4000" dirty="0">
                <a:latin typeface="Arial" pitchFamily="34" charset="0"/>
                <a:cs typeface="Arial" pitchFamily="34" charset="0"/>
              </a:rPr>
              <a:t>ecológica</a:t>
            </a:r>
            <a:r>
              <a:rPr lang="es-ES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6440760" cy="2016224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Autora: </a:t>
            </a:r>
            <a:r>
              <a:rPr lang="es-ES" sz="2800" b="1" dirty="0" err="1" smtClean="0">
                <a:solidFill>
                  <a:schemeClr val="tx1"/>
                </a:solidFill>
              </a:rPr>
              <a:t>M.Sc</a:t>
            </a:r>
            <a:r>
              <a:rPr lang="es-ES" sz="2800" b="1" dirty="0">
                <a:solidFill>
                  <a:schemeClr val="tx1"/>
                </a:solidFill>
              </a:rPr>
              <a:t>. Yolanda Sosa García</a:t>
            </a:r>
          </a:p>
          <a:p>
            <a:r>
              <a:rPr lang="es-ES" sz="2800" b="1" dirty="0" smtClean="0">
                <a:solidFill>
                  <a:schemeClr val="tx1"/>
                </a:solidFill>
              </a:rPr>
              <a:t>Universidad de Artemisa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17" y="5041271"/>
            <a:ext cx="2422552" cy="181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628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800" b="1" dirty="0" smtClean="0"/>
              <a:t>ECOSISTEMA</a:t>
            </a:r>
            <a:r>
              <a:rPr lang="es-ES" sz="4800" dirty="0" smtClean="0"/>
              <a:t/>
            </a:r>
            <a:br>
              <a:rPr lang="es-ES" sz="4800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340768"/>
            <a:ext cx="8352928" cy="51845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3800" dirty="0" smtClean="0"/>
              <a:t>Cualquier </a:t>
            </a:r>
            <a:r>
              <a:rPr lang="es-ES" sz="3800" dirty="0"/>
              <a:t>unidad que incluya la </a:t>
            </a:r>
            <a:r>
              <a:rPr lang="es-ES" sz="3800" dirty="0">
                <a:solidFill>
                  <a:srgbClr val="FF0000"/>
                </a:solidFill>
              </a:rPr>
              <a:t>totalidad de los organismos</a:t>
            </a:r>
            <a:r>
              <a:rPr lang="es-ES" sz="3800" dirty="0"/>
              <a:t> (esto es la </a:t>
            </a:r>
            <a:r>
              <a:rPr lang="es-ES" sz="3800" dirty="0" smtClean="0"/>
              <a:t>comunidad</a:t>
            </a:r>
            <a:r>
              <a:rPr lang="es-ES" sz="3800" dirty="0"/>
              <a:t>) de un área </a:t>
            </a:r>
            <a:r>
              <a:rPr lang="es-ES" sz="3800" dirty="0" smtClean="0"/>
              <a:t>determinada, </a:t>
            </a:r>
            <a:r>
              <a:rPr lang="es-ES" sz="3800" dirty="0"/>
              <a:t>que </a:t>
            </a:r>
            <a:r>
              <a:rPr lang="es-ES" sz="3800" dirty="0">
                <a:solidFill>
                  <a:srgbClr val="FF0000"/>
                </a:solidFill>
              </a:rPr>
              <a:t>actúan en reciprocidad con el medio físico </a:t>
            </a:r>
            <a:r>
              <a:rPr lang="es-ES" sz="3800" dirty="0"/>
              <a:t>de modo que una corriente de energía conduzca a una </a:t>
            </a:r>
            <a:r>
              <a:rPr lang="es-ES" sz="3800" dirty="0">
                <a:solidFill>
                  <a:srgbClr val="FF0000"/>
                </a:solidFill>
              </a:rPr>
              <a:t>estructura trófica, una diversidad biótica y a ciclos materiales </a:t>
            </a:r>
            <a:r>
              <a:rPr lang="es-ES" sz="3800" dirty="0"/>
              <a:t>(esto es, intercambio  de materiales entre las partes vivas y las inertes) claramente definidas dentro del </a:t>
            </a:r>
            <a:r>
              <a:rPr lang="es-ES" sz="3800" dirty="0" smtClean="0"/>
              <a:t>sistema,  </a:t>
            </a:r>
            <a:r>
              <a:rPr lang="es-ES" sz="3800" dirty="0"/>
              <a:t>es un sistema ecológico o ecosistema</a:t>
            </a:r>
            <a:r>
              <a:rPr lang="es-ES" sz="3800" dirty="0" smtClean="0"/>
              <a:t>.</a:t>
            </a:r>
          </a:p>
          <a:p>
            <a:pPr algn="ctr"/>
            <a:endParaRPr lang="es-E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dirty="0" smtClean="0"/>
              <a:t>Componentes principales de ecosistemas terrestre y acuático</a:t>
            </a:r>
            <a:endParaRPr lang="es-ES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8424862" cy="5113337"/>
          </a:xfrm>
        </p:spPr>
      </p:pic>
    </p:spTree>
    <p:extLst>
      <p:ext uri="{BB962C8B-B14F-4D97-AF65-F5344CB8AC3E}">
        <p14:creationId xmlns:p14="http://schemas.microsoft.com/office/powerpoint/2010/main" val="96344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18487" cy="10080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>
                <a:solidFill>
                  <a:schemeClr val="tx1"/>
                </a:solidFill>
              </a:rPr>
              <a:t>V</a:t>
            </a:r>
            <a:r>
              <a:rPr lang="es-ES" b="1" dirty="0" smtClean="0">
                <a:solidFill>
                  <a:schemeClr val="tx1"/>
                </a:solidFill>
              </a:rPr>
              <a:t>entajas presenta </a:t>
            </a:r>
            <a:r>
              <a:rPr lang="es-ES" b="1" dirty="0">
                <a:solidFill>
                  <a:schemeClr val="tx1"/>
                </a:solidFill>
              </a:rPr>
              <a:t>la vida en </a:t>
            </a:r>
            <a:r>
              <a:rPr lang="es-ES" b="1" dirty="0" smtClean="0">
                <a:solidFill>
                  <a:schemeClr val="tx1"/>
                </a:solidFill>
              </a:rPr>
              <a:t>grupo</a:t>
            </a:r>
            <a:r>
              <a:rPr lang="es-ES" dirty="0" smtClean="0">
                <a:solidFill>
                  <a:schemeClr val="tx1"/>
                </a:solidFill>
              </a:rPr>
              <a:t>  de una población:</a:t>
            </a:r>
            <a:r>
              <a:rPr lang="es-ES" dirty="0">
                <a:solidFill>
                  <a:schemeClr val="tx1"/>
                </a:solidFill>
              </a:rPr>
              <a:t/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7529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s-ES" dirty="0"/>
              <a:t>o</a:t>
            </a:r>
            <a:r>
              <a:rPr lang="es-ES" dirty="0" smtClean="0"/>
              <a:t>frece </a:t>
            </a:r>
            <a:r>
              <a:rPr lang="es-ES" dirty="0"/>
              <a:t>una mejor protección contra los </a:t>
            </a:r>
            <a:r>
              <a:rPr lang="es-ES" dirty="0" smtClean="0"/>
              <a:t>depredadores (</a:t>
            </a:r>
            <a:r>
              <a:rPr lang="es-ES" dirty="0"/>
              <a:t>vigilancia </a:t>
            </a:r>
            <a:r>
              <a:rPr lang="es-ES" dirty="0" smtClean="0"/>
              <a:t>colectiva, </a:t>
            </a:r>
            <a:r>
              <a:rPr lang="es-ES" i="1" dirty="0"/>
              <a:t>defenderse mejor</a:t>
            </a:r>
            <a:r>
              <a:rPr lang="es-ES" dirty="0"/>
              <a:t> o </a:t>
            </a:r>
            <a:r>
              <a:rPr lang="es-ES" dirty="0" smtClean="0"/>
              <a:t>disuadir).</a:t>
            </a:r>
            <a:endParaRPr lang="es-ES" dirty="0"/>
          </a:p>
          <a:p>
            <a:pPr>
              <a:defRPr/>
            </a:pPr>
            <a:r>
              <a:rPr lang="es-ES" dirty="0"/>
              <a:t>garantiza un mayor éxito reproductivo</a:t>
            </a:r>
          </a:p>
          <a:p>
            <a:pPr>
              <a:defRPr/>
            </a:pPr>
            <a:r>
              <a:rPr lang="es-ES" dirty="0"/>
              <a:t>permite una mayor variabilidad </a:t>
            </a:r>
          </a:p>
          <a:p>
            <a:pPr>
              <a:defRPr/>
            </a:pPr>
            <a:r>
              <a:rPr lang="es-ES" dirty="0"/>
              <a:t>posibilita una mejor adaptación a las condiciones ambientales </a:t>
            </a:r>
            <a:r>
              <a:rPr lang="es-ES" dirty="0" smtClean="0"/>
              <a:t>físicas (se </a:t>
            </a:r>
            <a:r>
              <a:rPr lang="es-ES" dirty="0"/>
              <a:t>agrupan </a:t>
            </a:r>
            <a:r>
              <a:rPr lang="es-ES" dirty="0" smtClean="0"/>
              <a:t>en respuesta al </a:t>
            </a:r>
            <a:r>
              <a:rPr lang="es-ES" dirty="0"/>
              <a:t>frío </a:t>
            </a:r>
            <a:r>
              <a:rPr lang="es-ES" dirty="0" smtClean="0"/>
              <a:t>con el calor </a:t>
            </a:r>
            <a:r>
              <a:rPr lang="es-ES" dirty="0"/>
              <a:t>de sus cuerpos, un grupo de árboles conservan mejor la humedad y resisten mejor los embates del viento o la erosión que uno aislado, </a:t>
            </a:r>
            <a:endParaRPr lang="es-ES" dirty="0" smtClean="0"/>
          </a:p>
          <a:p>
            <a:pPr>
              <a:defRPr/>
            </a:pPr>
            <a:r>
              <a:rPr lang="es-ES" dirty="0" smtClean="0"/>
              <a:t>brinda </a:t>
            </a:r>
            <a:r>
              <a:rPr lang="es-ES" dirty="0"/>
              <a:t>mayores probabilidades de detección de alimento</a:t>
            </a:r>
          </a:p>
          <a:p>
            <a:pPr>
              <a:defRPr/>
            </a:pPr>
            <a:r>
              <a:rPr lang="es-ES" dirty="0"/>
              <a:t>posibilita la división del trabajo.</a:t>
            </a:r>
          </a:p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41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-963488"/>
            <a:ext cx="7850038" cy="1719064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Pirámide </a:t>
            </a:r>
            <a:r>
              <a:rPr lang="es-ES" b="1" dirty="0"/>
              <a:t>de </a:t>
            </a:r>
            <a:r>
              <a:rPr lang="es-ES" b="1" dirty="0" smtClean="0"/>
              <a:t>energía en ecosistema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00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Roles de los organismos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76664"/>
          </a:xfrm>
        </p:spPr>
        <p:txBody>
          <a:bodyPr>
            <a:normAutofit/>
          </a:bodyPr>
          <a:lstStyle/>
          <a:p>
            <a:r>
              <a:rPr lang="es-ES" sz="2800" b="1" dirty="0"/>
              <a:t>Productores (autótrofos</a:t>
            </a:r>
            <a:r>
              <a:rPr lang="es-ES" sz="2800" b="1" dirty="0" smtClean="0"/>
              <a:t>): </a:t>
            </a:r>
            <a:r>
              <a:rPr lang="es-ES" sz="2800" dirty="0" smtClean="0"/>
              <a:t>convierten </a:t>
            </a:r>
            <a:r>
              <a:rPr lang="es-ES" sz="2800" dirty="0"/>
              <a:t>la energía solar en energía química. </a:t>
            </a:r>
            <a:r>
              <a:rPr lang="es-ES" sz="2800" dirty="0" err="1"/>
              <a:t>Sintentizan</a:t>
            </a:r>
            <a:r>
              <a:rPr lang="es-ES" sz="2800" dirty="0"/>
              <a:t> su propio alimento</a:t>
            </a:r>
            <a:r>
              <a:rPr lang="es-ES" sz="2800" dirty="0" smtClean="0"/>
              <a:t>. </a:t>
            </a:r>
          </a:p>
          <a:p>
            <a:pPr marL="0" indent="0">
              <a:buNone/>
            </a:pPr>
            <a:r>
              <a:rPr lang="es-ES" sz="2800" dirty="0" smtClean="0"/>
              <a:t>- Plantas</a:t>
            </a:r>
            <a:r>
              <a:rPr lang="es-ES" sz="2800" dirty="0"/>
              <a:t>, algas, </a:t>
            </a:r>
            <a:r>
              <a:rPr lang="es-ES" sz="2800" dirty="0" smtClean="0"/>
              <a:t>fitoplancton</a:t>
            </a:r>
            <a:r>
              <a:rPr lang="es-ES" sz="2800" dirty="0"/>
              <a:t>, etc.</a:t>
            </a:r>
          </a:p>
          <a:p>
            <a:endParaRPr lang="es-E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46449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33917" y="3356992"/>
            <a:ext cx="5305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Consumidores (</a:t>
            </a:r>
            <a:r>
              <a:rPr lang="es-ES" sz="2800" b="1" dirty="0" smtClean="0"/>
              <a:t>heterótrofos): </a:t>
            </a:r>
            <a:r>
              <a:rPr lang="es-ES" sz="2800" dirty="0" smtClean="0"/>
              <a:t>no </a:t>
            </a:r>
            <a:r>
              <a:rPr lang="es-ES" sz="2800" dirty="0"/>
              <a:t>pueden sintetizar su propio alimento, se alimentan de otros organismos.</a:t>
            </a:r>
          </a:p>
          <a:p>
            <a:r>
              <a:rPr lang="es-ES" sz="2800" dirty="0" smtClean="0"/>
              <a:t>– Herbívoros</a:t>
            </a:r>
            <a:r>
              <a:rPr lang="es-ES" sz="2800" dirty="0"/>
              <a:t>, carnívoros, omnívoros</a:t>
            </a:r>
            <a:r>
              <a:rPr lang="es-ES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50" y="2071678"/>
            <a:ext cx="411685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10400" y="4929198"/>
            <a:ext cx="4133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Descomponedores </a:t>
            </a:r>
            <a:r>
              <a:rPr lang="es-ES" sz="2800" b="1" dirty="0" smtClean="0"/>
              <a:t>: </a:t>
            </a:r>
            <a:r>
              <a:rPr lang="es-ES" sz="2800" dirty="0" smtClean="0"/>
              <a:t>degradan </a:t>
            </a:r>
            <a:r>
              <a:rPr lang="es-ES" sz="2800" dirty="0"/>
              <a:t>la materia orgánica.</a:t>
            </a:r>
          </a:p>
          <a:p>
            <a:r>
              <a:rPr lang="es-ES" sz="2800" dirty="0" smtClean="0"/>
              <a:t>– Microorganismos</a:t>
            </a:r>
            <a:endParaRPr lang="es-ES" sz="2800" dirty="0"/>
          </a:p>
          <a:p>
            <a:endParaRPr lang="es-ES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7" y="5572140"/>
            <a:ext cx="3214709" cy="166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1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0"/>
            <a:ext cx="7924800" cy="1000108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</a:rPr>
              <a:t>Productores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2555776" cy="21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64703"/>
            <a:ext cx="3672408" cy="246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1546"/>
            <a:ext cx="2411760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3357562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Puesto que estos organismos producen materia orgánica se les llama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productores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para distinguirlos de aquellos que sólo son capaces de tomar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 orgánica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ya sintetizadas, los consumidores o heterótrofos.</a:t>
            </a:r>
          </a:p>
        </p:txBody>
      </p:sp>
    </p:spTree>
    <p:extLst>
      <p:ext uri="{BB962C8B-B14F-4D97-AF65-F5344CB8AC3E}">
        <p14:creationId xmlns:p14="http://schemas.microsoft.com/office/powerpoint/2010/main" val="258835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315416"/>
            <a:ext cx="7924800" cy="1143000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Consumidores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2374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627784" y="890136"/>
            <a:ext cx="56886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/>
              <a:t>Primarios</a:t>
            </a:r>
            <a:endParaRPr lang="es-ES" sz="3200" dirty="0"/>
          </a:p>
          <a:p>
            <a:r>
              <a:rPr lang="es-ES" sz="3200" dirty="0"/>
              <a:t>✓Herbívoros </a:t>
            </a:r>
          </a:p>
          <a:p>
            <a:r>
              <a:rPr lang="es-ES" sz="3200" dirty="0"/>
              <a:t>✓Capacidad de digerir</a:t>
            </a:r>
          </a:p>
          <a:p>
            <a:r>
              <a:rPr lang="es-ES" sz="3200" dirty="0"/>
              <a:t>✓Traducción de energía (ATP) </a:t>
            </a:r>
          </a:p>
          <a:p>
            <a:r>
              <a:rPr lang="es-ES" sz="3200" dirty="0"/>
              <a:t>✓Algunos animales, protistas, hongos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2322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357694"/>
            <a:ext cx="6643702" cy="250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534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82758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</a:rPr>
              <a:t>Consumidores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836712"/>
            <a:ext cx="385192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429001"/>
            <a:ext cx="2555775" cy="34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823864" cy="27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429001"/>
            <a:ext cx="2736304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98072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3200" b="1" dirty="0"/>
              <a:t>Secundarios y Terciarios</a:t>
            </a:r>
            <a:endParaRPr lang="es-ES" sz="3200" dirty="0"/>
          </a:p>
          <a:p>
            <a:r>
              <a:rPr lang="es-ES" sz="3200" dirty="0"/>
              <a:t>✓Carnívoros y Omnívoros</a:t>
            </a:r>
          </a:p>
        </p:txBody>
      </p:sp>
    </p:spTree>
    <p:extLst>
      <p:ext uri="{BB962C8B-B14F-4D97-AF65-F5344CB8AC3E}">
        <p14:creationId xmlns:p14="http://schemas.microsoft.com/office/powerpoint/2010/main" val="4057287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5416"/>
            <a:ext cx="7924800" cy="1143000"/>
          </a:xfrm>
        </p:spPr>
        <p:txBody>
          <a:bodyPr/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Descomponedores</a:t>
            </a: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7884" y="785794"/>
            <a:ext cx="3286116" cy="607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4"/>
            <a:ext cx="5929322" cy="264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0486" y="798653"/>
            <a:ext cx="56336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✓</a:t>
            </a:r>
            <a:r>
              <a:rPr lang="es-ES" sz="2800" dirty="0"/>
              <a:t>Heterótrofos: Ejemplos: bacterias y hongos</a:t>
            </a:r>
          </a:p>
          <a:p>
            <a:pPr algn="just"/>
            <a:r>
              <a:rPr lang="es-ES" sz="2800" dirty="0"/>
              <a:t>✓Degradan la materia orgánica y utilizan los productos de la descomposición como fuente de energía.</a:t>
            </a:r>
          </a:p>
          <a:p>
            <a:pPr algn="just"/>
            <a:r>
              <a:rPr lang="es-ES" sz="2800" dirty="0"/>
              <a:t>✓Liberan moléculas como bióxido de carbono y minerales que son reutilizados por los productores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2946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7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ECOSISTEMA</a:t>
            </a:r>
          </a:p>
        </p:txBody>
      </p:sp>
      <p:sp>
        <p:nvSpPr>
          <p:cNvPr id="17411" name="2 Rectángulo"/>
          <p:cNvSpPr>
            <a:spLocks noChangeArrowheads="1"/>
          </p:cNvSpPr>
          <p:nvPr/>
        </p:nvSpPr>
        <p:spPr bwMode="auto">
          <a:xfrm>
            <a:off x="539750" y="980728"/>
            <a:ext cx="7704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sz="2800" b="1" dirty="0"/>
              <a:t>Ecosistema es la interacción que se produce entre las comunidades y su ambiente.</a:t>
            </a:r>
          </a:p>
        </p:txBody>
      </p:sp>
      <p:sp>
        <p:nvSpPr>
          <p:cNvPr id="17412" name="4 Rectángulo"/>
          <p:cNvSpPr>
            <a:spLocks noChangeArrowheads="1"/>
          </p:cNvSpPr>
          <p:nvPr/>
        </p:nvSpPr>
        <p:spPr bwMode="auto">
          <a:xfrm>
            <a:off x="359568" y="2681779"/>
            <a:ext cx="421243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Los </a:t>
            </a:r>
            <a:r>
              <a:rPr lang="es-ES" sz="2400" b="1" dirty="0"/>
              <a:t>organismos vivos y su ambiente inerte (abióticos)  y las comunidades  están inseparablemente ligados y actúan recíprocamente entre sí.</a:t>
            </a:r>
          </a:p>
          <a:p>
            <a:pPr algn="ctr"/>
            <a:endParaRPr lang="es-ES" sz="2400" b="1" dirty="0"/>
          </a:p>
          <a:p>
            <a:pPr algn="ctr"/>
            <a:endParaRPr lang="es-ES" b="1" dirty="0"/>
          </a:p>
          <a:p>
            <a:pPr algn="ctr"/>
            <a:endParaRPr lang="es-ES" b="1" dirty="0"/>
          </a:p>
        </p:txBody>
      </p:sp>
      <p:pic>
        <p:nvPicPr>
          <p:cNvPr id="17413" name="Picture 4" descr="Foto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" y="4603560"/>
            <a:ext cx="2772272" cy="206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53" y="2632711"/>
            <a:ext cx="3958603" cy="393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0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Pirámide trófica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754042"/>
              </p:ext>
            </p:extLst>
          </p:nvPr>
        </p:nvGraphicFramePr>
        <p:xfrm>
          <a:off x="395537" y="1268760"/>
          <a:ext cx="8301608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4917232"/>
              </a:tblGrid>
              <a:tr h="1000055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Nivel trófico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Número de individuos</a:t>
                      </a:r>
                      <a:r>
                        <a:rPr lang="es-ES" sz="2400" baseline="0" dirty="0" smtClean="0"/>
                        <a:t> en 0,4 ha de gramíneas</a:t>
                      </a:r>
                      <a:endParaRPr lang="es-ES" sz="2400" dirty="0"/>
                    </a:p>
                  </a:txBody>
                  <a:tcPr/>
                </a:tc>
              </a:tr>
              <a:tr h="968332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PRODUCTORES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5 842 424 plantas</a:t>
                      </a:r>
                      <a:endParaRPr lang="es-ES" sz="2400" dirty="0"/>
                    </a:p>
                  </a:txBody>
                  <a:tcPr/>
                </a:tc>
              </a:tr>
              <a:tr h="1000055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CONSUMIDORES PRIMARIOS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708 624 herbívoros no cordados</a:t>
                      </a:r>
                      <a:endParaRPr lang="es-ES" sz="2400" dirty="0"/>
                    </a:p>
                  </a:txBody>
                  <a:tcPr/>
                </a:tc>
              </a:tr>
              <a:tr h="1000055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CONSUMIDORES SECUNDARIOS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354 904 arañas, hormigas, escarabajos</a:t>
                      </a:r>
                      <a:endParaRPr lang="es-ES" sz="2400" dirty="0"/>
                    </a:p>
                  </a:txBody>
                  <a:tcPr/>
                </a:tc>
              </a:tr>
              <a:tr h="1000055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CONSUMIDORES TERCIARIOS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3 aves y mamíferos insectívoros</a:t>
                      </a:r>
                      <a:endParaRPr lang="es-E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253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Pirámide trófica</a:t>
            </a: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955041"/>
              </p:ext>
            </p:extLst>
          </p:nvPr>
        </p:nvGraphicFramePr>
        <p:xfrm>
          <a:off x="611560" y="1340768"/>
          <a:ext cx="8056511" cy="473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542"/>
                <a:gridCol w="3682969"/>
              </a:tblGrid>
              <a:tr h="767819">
                <a:tc>
                  <a:txBody>
                    <a:bodyPr/>
                    <a:lstStyle/>
                    <a:p>
                      <a:r>
                        <a:rPr lang="es-ES" sz="2400" b="1" dirty="0" smtClean="0"/>
                        <a:t>Nivel trófico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Número de individuos</a:t>
                      </a:r>
                      <a:r>
                        <a:rPr lang="es-ES" sz="2400" baseline="0" dirty="0" smtClean="0"/>
                        <a:t> en  1ha de bosque </a:t>
                      </a:r>
                      <a:r>
                        <a:rPr lang="es-ES" sz="2400" baseline="0" dirty="0" err="1" smtClean="0"/>
                        <a:t>semidecíduo</a:t>
                      </a:r>
                      <a:endParaRPr lang="es-ES" sz="2400" dirty="0"/>
                    </a:p>
                  </a:txBody>
                  <a:tcPr/>
                </a:tc>
              </a:tr>
              <a:tr h="531567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PRODUCTORES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400</a:t>
                      </a:r>
                      <a:r>
                        <a:rPr lang="es-ES" sz="2400" baseline="0" dirty="0" smtClean="0"/>
                        <a:t> 000    </a:t>
                      </a:r>
                      <a:r>
                        <a:rPr lang="es-ES" sz="2400" dirty="0" smtClean="0"/>
                        <a:t>plantas</a:t>
                      </a:r>
                      <a:endParaRPr lang="es-ES" sz="2400" dirty="0"/>
                    </a:p>
                  </a:txBody>
                  <a:tcPr/>
                </a:tc>
              </a:tr>
              <a:tr h="1004071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CONSUMIDORES PRIMARIOS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25</a:t>
                      </a:r>
                      <a:r>
                        <a:rPr lang="es-ES" sz="2400" baseline="0" dirty="0" smtClean="0"/>
                        <a:t> 000 insectos </a:t>
                      </a:r>
                      <a:r>
                        <a:rPr lang="es-ES" sz="2400" dirty="0" smtClean="0"/>
                        <a:t>herbívoros</a:t>
                      </a:r>
                      <a:endParaRPr lang="es-ES" sz="2400" dirty="0"/>
                    </a:p>
                  </a:txBody>
                  <a:tcPr/>
                </a:tc>
              </a:tr>
              <a:tr h="1004071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CONSUMIDORES SECUNDARIOS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1</a:t>
                      </a:r>
                      <a:r>
                        <a:rPr lang="es-ES" sz="2400" baseline="0" dirty="0" smtClean="0"/>
                        <a:t> 800 lagartijas</a:t>
                      </a:r>
                      <a:endParaRPr lang="es-ES" sz="2400" dirty="0"/>
                    </a:p>
                  </a:txBody>
                  <a:tcPr/>
                </a:tc>
              </a:tr>
              <a:tr h="1004071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CONSUMIDORES TERCIARIOS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3 aves y mamíferos insectívoros</a:t>
                      </a:r>
                      <a:endParaRPr lang="es-E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60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171400"/>
            <a:ext cx="7924800" cy="1143000"/>
          </a:xfrm>
        </p:spPr>
        <p:txBody>
          <a:bodyPr/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Relaciones tróficas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1678050" cy="229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47775"/>
            <a:ext cx="216217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0748"/>
            <a:ext cx="1514475" cy="215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282779"/>
            <a:ext cx="2466975" cy="21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1634524" y="15989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6012160" y="15395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derecha"/>
          <p:cNvSpPr/>
          <p:nvPr/>
        </p:nvSpPr>
        <p:spPr>
          <a:xfrm>
            <a:off x="4067944" y="15134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01007"/>
            <a:ext cx="5544616" cy="327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0305" y="3357562"/>
            <a:ext cx="36075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/>
              <a:t>Las relaciones tróficas que se establecen en un ecosistema pueden diferenciarse en dos</a:t>
            </a:r>
          </a:p>
          <a:p>
            <a:pPr algn="just"/>
            <a:r>
              <a:rPr lang="es-ES" sz="2800" dirty="0"/>
              <a:t>tipos:</a:t>
            </a:r>
          </a:p>
          <a:p>
            <a:pPr algn="just"/>
            <a:r>
              <a:rPr lang="es-ES" sz="2800" dirty="0"/>
              <a:t>- Cadenas tróficas</a:t>
            </a:r>
          </a:p>
          <a:p>
            <a:pPr algn="just"/>
            <a:r>
              <a:rPr lang="es-ES" sz="2800" dirty="0"/>
              <a:t>- Redes tróficas</a:t>
            </a:r>
          </a:p>
        </p:txBody>
      </p:sp>
    </p:spTree>
    <p:extLst>
      <p:ext uri="{BB962C8B-B14F-4D97-AF65-F5344CB8AC3E}">
        <p14:creationId xmlns:p14="http://schemas.microsoft.com/office/powerpoint/2010/main" val="3240721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4800" cy="980728"/>
          </a:xfrm>
        </p:spPr>
        <p:txBody>
          <a:bodyPr/>
          <a:lstStyle/>
          <a:p>
            <a:pPr algn="ctr"/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RELACIONES BIÓTICAS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8092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 smtClean="0"/>
              <a:t>Se agrupan en dos grandes categorías:</a:t>
            </a:r>
          </a:p>
          <a:p>
            <a:pPr marL="0" indent="0">
              <a:buNone/>
            </a:pPr>
            <a:endParaRPr lang="es-ES" sz="3200" dirty="0" smtClean="0"/>
          </a:p>
          <a:p>
            <a:r>
              <a:rPr lang="es-ES" sz="3200" dirty="0" smtClean="0"/>
              <a:t>Relaciones </a:t>
            </a:r>
            <a:r>
              <a:rPr lang="es-ES" sz="3200" dirty="0" err="1" smtClean="0"/>
              <a:t>intraespecíficas</a:t>
            </a:r>
            <a:r>
              <a:rPr lang="es-ES" sz="3200" dirty="0" smtClean="0"/>
              <a:t>: de una misma especie</a:t>
            </a:r>
          </a:p>
          <a:p>
            <a:pPr marL="0" indent="0">
              <a:buNone/>
            </a:pPr>
            <a:endParaRPr lang="es-ES" sz="3200" dirty="0" smtClean="0"/>
          </a:p>
          <a:p>
            <a:r>
              <a:rPr lang="es-ES" sz="3200" dirty="0" smtClean="0"/>
              <a:t>Relaciones </a:t>
            </a:r>
            <a:r>
              <a:rPr lang="es-ES" sz="3200" dirty="0" err="1" smtClean="0"/>
              <a:t>interespecíficas</a:t>
            </a:r>
            <a:r>
              <a:rPr lang="es-ES" sz="3200" dirty="0" smtClean="0"/>
              <a:t>: de especies diferentes.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253207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Relaciones </a:t>
            </a:r>
            <a:r>
              <a:rPr lang="es-ES" dirty="0" err="1" smtClean="0"/>
              <a:t>troficas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8720137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59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Interacción </a:t>
            </a:r>
            <a:r>
              <a:rPr lang="es-ES" dirty="0" err="1"/>
              <a:t>intraespecífica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0040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17646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3384376" cy="267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53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179512"/>
            <a:ext cx="7467600" cy="739187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"/>
            <a:ext cx="305983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4903"/>
            <a:ext cx="3077181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48200"/>
            <a:ext cx="305983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0"/>
            <a:ext cx="597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Las hormigas</a:t>
            </a:r>
            <a:r>
              <a:rPr lang="es-ES" sz="2800" dirty="0"/>
              <a:t>: Son insectos que forman </a:t>
            </a:r>
            <a:r>
              <a:rPr lang="es-ES" sz="2800" dirty="0" smtClean="0"/>
              <a:t>una asociación </a:t>
            </a:r>
            <a:r>
              <a:rPr lang="es-ES" sz="2800" dirty="0"/>
              <a:t>estatal ya que entre los individuos se</a:t>
            </a:r>
          </a:p>
          <a:p>
            <a:r>
              <a:rPr lang="es-ES" sz="2800" dirty="0"/>
              <a:t>establecen diferentes categorías o castas (</a:t>
            </a:r>
            <a:r>
              <a:rPr lang="es-ES" sz="2800" dirty="0" smtClean="0"/>
              <a:t>reina, obreras</a:t>
            </a:r>
            <a:r>
              <a:rPr lang="es-ES" sz="2800" dirty="0"/>
              <a:t>, zánganos)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24287" y="2780928"/>
            <a:ext cx="5968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Los corales</a:t>
            </a:r>
            <a:r>
              <a:rPr lang="es-ES" sz="2800" dirty="0"/>
              <a:t>: Es una asociación colonial </a:t>
            </a:r>
            <a:r>
              <a:rPr lang="es-ES" sz="2800" dirty="0" smtClean="0"/>
              <a:t>de numerosos </a:t>
            </a:r>
            <a:r>
              <a:rPr lang="es-ES" sz="2800" dirty="0"/>
              <a:t>individuos que viven juntos.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5306" y="4365104"/>
            <a:ext cx="59688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Las gacelas</a:t>
            </a:r>
            <a:r>
              <a:rPr lang="es-ES" sz="2800" dirty="0"/>
              <a:t>: Es una asociación gregaria </a:t>
            </a:r>
            <a:r>
              <a:rPr lang="es-ES" sz="2800" dirty="0" smtClean="0"/>
              <a:t>formada por </a:t>
            </a:r>
            <a:r>
              <a:rPr lang="es-ES" sz="2800" dirty="0"/>
              <a:t>un número elevado de individuos cuyo fin es la</a:t>
            </a:r>
          </a:p>
          <a:p>
            <a:r>
              <a:rPr lang="es-ES" sz="2800" dirty="0"/>
              <a:t>migración, la obtención de alimento, defensa </a:t>
            </a:r>
            <a:r>
              <a:rPr lang="es-ES" sz="2800" dirty="0" smtClean="0"/>
              <a:t>frente a </a:t>
            </a:r>
            <a:r>
              <a:rPr lang="es-ES" sz="2800" dirty="0"/>
              <a:t>depredadores, etc.</a:t>
            </a:r>
          </a:p>
        </p:txBody>
      </p:sp>
    </p:spTree>
    <p:extLst>
      <p:ext uri="{BB962C8B-B14F-4D97-AF65-F5344CB8AC3E}">
        <p14:creationId xmlns:p14="http://schemas.microsoft.com/office/powerpoint/2010/main" val="31820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Interacción     </a:t>
            </a:r>
            <a:r>
              <a:rPr lang="es-ES" dirty="0" err="1" smtClean="0"/>
              <a:t>interespecífica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8568952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762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87424"/>
            <a:ext cx="7924800" cy="1458970"/>
          </a:xfrm>
        </p:spPr>
        <p:txBody>
          <a:bodyPr/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Relaciones interespecíficas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53285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800" b="1" u="sng" dirty="0"/>
              <a:t>Relaciones s</a:t>
            </a:r>
            <a:r>
              <a:rPr lang="es-ES" sz="2800" b="1" u="sng" dirty="0" smtClean="0"/>
              <a:t>imbióticas</a:t>
            </a:r>
            <a:r>
              <a:rPr lang="es-ES" sz="2800" dirty="0" smtClean="0"/>
              <a:t>: relación </a:t>
            </a:r>
            <a:r>
              <a:rPr lang="es-ES" sz="2800" dirty="0"/>
              <a:t>entre dos </a:t>
            </a:r>
            <a:r>
              <a:rPr lang="es-ES" sz="2800" dirty="0" smtClean="0"/>
              <a:t>organismos para alimentación o protección  </a:t>
            </a:r>
            <a:r>
              <a:rPr lang="es-ES" sz="2800" dirty="0"/>
              <a:t>de </a:t>
            </a:r>
            <a:r>
              <a:rPr lang="es-ES" sz="2800" dirty="0" smtClean="0"/>
              <a:t>uno.</a:t>
            </a:r>
          </a:p>
          <a:p>
            <a:r>
              <a:rPr lang="es-ES" sz="2800" b="1" dirty="0" smtClean="0"/>
              <a:t>Mutualismo </a:t>
            </a:r>
            <a:r>
              <a:rPr lang="es-ES" sz="2800" dirty="0"/>
              <a:t>-ambos organismos se benefician.</a:t>
            </a:r>
          </a:p>
          <a:p>
            <a:r>
              <a:rPr lang="es-ES" sz="2800" b="1" dirty="0" smtClean="0"/>
              <a:t>Comensalismo</a:t>
            </a:r>
            <a:r>
              <a:rPr lang="es-ES" sz="2800" dirty="0" smtClean="0"/>
              <a:t>-un </a:t>
            </a:r>
            <a:r>
              <a:rPr lang="es-ES" sz="2800" dirty="0"/>
              <a:t>organismo se beneficia y al otro le es indiferente (no es afectado</a:t>
            </a:r>
            <a:r>
              <a:rPr lang="es-ES" sz="2800" dirty="0" smtClean="0"/>
              <a:t>).</a:t>
            </a:r>
          </a:p>
          <a:p>
            <a:pPr marL="0" indent="0">
              <a:buNone/>
            </a:pPr>
            <a:r>
              <a:rPr lang="es-ES" sz="2800" b="1" u="sng" dirty="0" smtClean="0"/>
              <a:t>Relaciones de antagonismo</a:t>
            </a:r>
            <a:r>
              <a:rPr lang="es-ES" sz="2800" dirty="0" smtClean="0"/>
              <a:t>: Por lo menos una especie perjudicada</a:t>
            </a:r>
            <a:endParaRPr lang="es-ES" sz="2800" dirty="0"/>
          </a:p>
          <a:p>
            <a:r>
              <a:rPr lang="es-ES" sz="2800" b="1" dirty="0" smtClean="0"/>
              <a:t>Parasitismo</a:t>
            </a:r>
            <a:r>
              <a:rPr lang="es-ES" sz="2800" dirty="0" smtClean="0"/>
              <a:t>-un </a:t>
            </a:r>
            <a:r>
              <a:rPr lang="es-ES" sz="2800" dirty="0"/>
              <a:t>organismo se beneficia mientras perjudica al otro</a:t>
            </a:r>
            <a:r>
              <a:rPr lang="es-ES" sz="2800" dirty="0" smtClean="0"/>
              <a:t>.</a:t>
            </a:r>
          </a:p>
          <a:p>
            <a:r>
              <a:rPr lang="es-ES" sz="2800" b="1" dirty="0" smtClean="0"/>
              <a:t>Depredación</a:t>
            </a:r>
            <a:r>
              <a:rPr lang="es-ES" sz="2800" dirty="0" smtClean="0"/>
              <a:t>: Un organismo se alimenta de otro</a:t>
            </a:r>
          </a:p>
          <a:p>
            <a:r>
              <a:rPr lang="es-ES" sz="2800" b="1" dirty="0" smtClean="0"/>
              <a:t>Competencia: </a:t>
            </a:r>
            <a:r>
              <a:rPr lang="es-ES" sz="2800" dirty="0" smtClean="0"/>
              <a:t>Ambos se perjudican</a:t>
            </a:r>
            <a:endParaRPr lang="es-ES" dirty="0" smtClean="0"/>
          </a:p>
          <a:p>
            <a:endParaRPr lang="es-ES" sz="3200" dirty="0"/>
          </a:p>
          <a:p>
            <a:endParaRPr lang="es-E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INTERACCIONES INTERESPECIFICAS 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6093296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s-ES" dirty="0"/>
          </a:p>
          <a:p>
            <a:pPr>
              <a:spcBef>
                <a:spcPts val="0"/>
              </a:spcBef>
            </a:pPr>
            <a:r>
              <a:rPr lang="es-ES" sz="3800" b="1" dirty="0" smtClean="0"/>
              <a:t>Neutralismo (0,0) </a:t>
            </a:r>
          </a:p>
          <a:p>
            <a:r>
              <a:rPr lang="es-ES" sz="3800" b="1" dirty="0" smtClean="0"/>
              <a:t>Mutualismo</a:t>
            </a:r>
          </a:p>
          <a:p>
            <a:pPr marL="0" indent="0">
              <a:buNone/>
            </a:pPr>
            <a:r>
              <a:rPr lang="es-ES" sz="3800" b="1" dirty="0" smtClean="0"/>
              <a:t>              - Simbiosis, obligatorio</a:t>
            </a:r>
            <a:r>
              <a:rPr lang="es-ES" sz="3800" b="1" dirty="0"/>
              <a:t>. </a:t>
            </a:r>
            <a:r>
              <a:rPr lang="es-ES" sz="3800" b="1" dirty="0" smtClean="0"/>
              <a:t>(+,+) </a:t>
            </a:r>
          </a:p>
          <a:p>
            <a:pPr marL="0" indent="0">
              <a:buNone/>
            </a:pPr>
            <a:r>
              <a:rPr lang="es-ES" sz="3800" b="1" dirty="0" smtClean="0"/>
              <a:t>             -  Mutualismo no obligatorio. (+,+) </a:t>
            </a:r>
          </a:p>
          <a:p>
            <a:r>
              <a:rPr lang="es-ES" sz="3800" b="1" dirty="0"/>
              <a:t>Comensalismo (+,o)</a:t>
            </a:r>
          </a:p>
          <a:p>
            <a:r>
              <a:rPr lang="es-ES" sz="3800" b="1" dirty="0" err="1" smtClean="0"/>
              <a:t>Amensalismo</a:t>
            </a:r>
            <a:r>
              <a:rPr lang="es-ES" sz="3800" b="1" dirty="0" smtClean="0"/>
              <a:t> </a:t>
            </a:r>
            <a:r>
              <a:rPr lang="es-ES" sz="3800" b="1" dirty="0"/>
              <a:t>(-,o): </a:t>
            </a:r>
          </a:p>
          <a:p>
            <a:r>
              <a:rPr lang="es-ES" sz="3800" b="1" dirty="0" smtClean="0"/>
              <a:t>Depredación (+,-): </a:t>
            </a:r>
          </a:p>
          <a:p>
            <a:pPr marL="0" indent="0">
              <a:buNone/>
            </a:pPr>
            <a:r>
              <a:rPr lang="es-ES" sz="3800" b="1" dirty="0" smtClean="0"/>
              <a:t>       - Depredación total  o carnívora (+,-) </a:t>
            </a:r>
          </a:p>
          <a:p>
            <a:pPr marL="0" indent="0">
              <a:buNone/>
            </a:pPr>
            <a:r>
              <a:rPr lang="es-ES" sz="3800" b="1" dirty="0" smtClean="0"/>
              <a:t>        - Depredación parcial. herbívora (+,-) </a:t>
            </a:r>
          </a:p>
          <a:p>
            <a:r>
              <a:rPr lang="es-ES" sz="3800" b="1" dirty="0" smtClean="0"/>
              <a:t>  Parasitismo (+,-)  </a:t>
            </a:r>
          </a:p>
          <a:p>
            <a:r>
              <a:rPr lang="es-ES" sz="3800" b="1" dirty="0"/>
              <a:t> Competencia (-,-) </a:t>
            </a:r>
          </a:p>
          <a:p>
            <a:pPr marL="0" indent="0">
              <a:buNone/>
            </a:pPr>
            <a:endParaRPr lang="es-ES" sz="3800" b="1" dirty="0" smtClean="0"/>
          </a:p>
        </p:txBody>
      </p:sp>
    </p:spTree>
    <p:extLst>
      <p:ext uri="{BB962C8B-B14F-4D97-AF65-F5344CB8AC3E}">
        <p14:creationId xmlns:p14="http://schemas.microsoft.com/office/powerpoint/2010/main" val="1263194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638800" y="3581400"/>
            <a:ext cx="3048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4800">
                <a:latin typeface="Tahoma" pitchFamily="34" charset="0"/>
              </a:rPr>
              <a:t>Biocenosis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533400" y="3581400"/>
            <a:ext cx="3352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4800">
                <a:latin typeface="Tahoma" pitchFamily="34" charset="0"/>
              </a:rPr>
              <a:t>Biotopo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5715000" y="4391025"/>
            <a:ext cx="3352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>
                <a:latin typeface="Tahoma" pitchFamily="34" charset="0"/>
              </a:rPr>
              <a:t>Conjunto de seres vivientes que habitan en un determinado ecosistema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28600" y="4343400"/>
            <a:ext cx="2895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_tradnl">
                <a:latin typeface="Tahoma" pitchFamily="34" charset="0"/>
              </a:rPr>
              <a:t>Conjunto de todos los elementos físicos en los que vive y se sustenta la biocenosis</a:t>
            </a: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>
            <a:off x="3429000" y="1143000"/>
            <a:ext cx="2057400" cy="51196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881 w 21600"/>
              <a:gd name="T13" fmla="*/ 12548 h 21600"/>
              <a:gd name="T14" fmla="*/ 19719 w 21600"/>
              <a:gd name="T15" fmla="*/ 195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7083" y="4394"/>
                </a:lnTo>
                <a:lnTo>
                  <a:pt x="8433" y="4394"/>
                </a:lnTo>
                <a:lnTo>
                  <a:pt x="8433" y="12548"/>
                </a:lnTo>
                <a:lnTo>
                  <a:pt x="2953" y="12548"/>
                </a:lnTo>
                <a:lnTo>
                  <a:pt x="2953" y="10539"/>
                </a:lnTo>
                <a:lnTo>
                  <a:pt x="0" y="16069"/>
                </a:lnTo>
                <a:lnTo>
                  <a:pt x="2953" y="21600"/>
                </a:lnTo>
                <a:lnTo>
                  <a:pt x="2953" y="19591"/>
                </a:lnTo>
                <a:lnTo>
                  <a:pt x="18647" y="19591"/>
                </a:lnTo>
                <a:lnTo>
                  <a:pt x="18647" y="21600"/>
                </a:lnTo>
                <a:lnTo>
                  <a:pt x="21600" y="16069"/>
                </a:lnTo>
                <a:lnTo>
                  <a:pt x="18647" y="10539"/>
                </a:lnTo>
                <a:lnTo>
                  <a:pt x="18647" y="12548"/>
                </a:lnTo>
                <a:lnTo>
                  <a:pt x="13167" y="12548"/>
                </a:lnTo>
                <a:lnTo>
                  <a:pt x="13167" y="4394"/>
                </a:lnTo>
                <a:lnTo>
                  <a:pt x="14517" y="4394"/>
                </a:lnTo>
                <a:lnTo>
                  <a:pt x="1080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6391" name="Text Box 12"/>
          <p:cNvSpPr txBox="1">
            <a:spLocks noChangeArrowheads="1"/>
          </p:cNvSpPr>
          <p:nvPr/>
        </p:nvSpPr>
        <p:spPr bwMode="auto">
          <a:xfrm>
            <a:off x="1828800" y="471488"/>
            <a:ext cx="5257800" cy="823912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sz="4800">
                <a:solidFill>
                  <a:schemeClr val="bg1"/>
                </a:solidFill>
                <a:latin typeface="Tahoma" pitchFamily="34" charset="0"/>
              </a:rPr>
              <a:t>ECOSISTEMA</a:t>
            </a:r>
          </a:p>
        </p:txBody>
      </p:sp>
      <p:sp>
        <p:nvSpPr>
          <p:cNvPr id="16392" name="Text Box 2"/>
          <p:cNvSpPr txBox="1">
            <a:spLocks noChangeArrowheads="1"/>
          </p:cNvSpPr>
          <p:nvPr/>
        </p:nvSpPr>
        <p:spPr bwMode="auto">
          <a:xfrm>
            <a:off x="838200" y="1295400"/>
            <a:ext cx="7391400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Aft>
                <a:spcPts val="700"/>
              </a:spcAft>
            </a:pPr>
            <a:r>
              <a:rPr lang="es-ES_tradnl">
                <a:solidFill>
                  <a:srgbClr val="000000"/>
                </a:solidFill>
                <a:latin typeface="Arial" charset="0"/>
              </a:rPr>
              <a:t>Sistema dinámico relativamente autónomo formado por una comunidad natural y su </a:t>
            </a:r>
            <a:r>
              <a:rPr lang="es-ES_tradnl">
                <a:solidFill>
                  <a:srgbClr val="800000"/>
                </a:solidFill>
                <a:latin typeface="Arial" charset="0"/>
              </a:rPr>
              <a:t>medio ambiente</a:t>
            </a:r>
            <a:r>
              <a:rPr lang="es-ES_tradnl">
                <a:solidFill>
                  <a:srgbClr val="000000"/>
                </a:solidFill>
                <a:latin typeface="Arial" charset="0"/>
              </a:rPr>
              <a:t> físico, tiene en cuenta las complejas interacciones entre los organismos que forman la comunidad y los flujos de energía y materiales que la atraviesan.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9714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32"/>
            <a:ext cx="4067400" cy="265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5436" y="116632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Mutualismo:</a:t>
            </a:r>
            <a:endParaRPr lang="es-ES" sz="3600" dirty="0"/>
          </a:p>
          <a:p>
            <a:pPr algn="just"/>
            <a:r>
              <a:rPr lang="es-ES" sz="3200" dirty="0" smtClean="0"/>
              <a:t>•</a:t>
            </a:r>
            <a:r>
              <a:rPr lang="es-ES" sz="2800" dirty="0" smtClean="0"/>
              <a:t>Las dos especies se benefician </a:t>
            </a:r>
          </a:p>
          <a:p>
            <a:pPr algn="just"/>
            <a:r>
              <a:rPr lang="es-ES" sz="2800" dirty="0" smtClean="0"/>
              <a:t>Ej. Abejas con </a:t>
            </a:r>
            <a:r>
              <a:rPr lang="es-ES" sz="2800" dirty="0"/>
              <a:t>las </a:t>
            </a:r>
            <a:r>
              <a:rPr lang="es-ES" sz="2800" dirty="0" smtClean="0"/>
              <a:t>flores, contacto es temporal </a:t>
            </a:r>
            <a:endParaRPr lang="es-ES" sz="28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50" y="2852936"/>
            <a:ext cx="5454714" cy="345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2736304" cy="334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8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5342981" cy="557748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3900" b="1" dirty="0"/>
              <a:t>Simbiosis: </a:t>
            </a:r>
            <a:endParaRPr lang="es-ES" sz="3900" b="1" dirty="0" smtClean="0"/>
          </a:p>
          <a:p>
            <a:pPr algn="just"/>
            <a:r>
              <a:rPr lang="es-ES" dirty="0" smtClean="0"/>
              <a:t>Es el tipo más intimo de mutualismo es </a:t>
            </a:r>
            <a:r>
              <a:rPr lang="es-ES" dirty="0"/>
              <a:t>una relación de contacto </a:t>
            </a:r>
            <a:r>
              <a:rPr lang="es-ES" dirty="0" smtClean="0"/>
              <a:t>permanente y obligatorio.</a:t>
            </a:r>
          </a:p>
          <a:p>
            <a:pPr algn="just"/>
            <a:r>
              <a:rPr lang="es-ES" b="1" dirty="0" smtClean="0"/>
              <a:t>Liquen</a:t>
            </a:r>
            <a:r>
              <a:rPr lang="es-ES" dirty="0"/>
              <a:t>. </a:t>
            </a:r>
            <a:r>
              <a:rPr lang="es-ES" dirty="0" smtClean="0"/>
              <a:t>Es una asociación  a </a:t>
            </a:r>
            <a:r>
              <a:rPr lang="es-ES" dirty="0"/>
              <a:t>entre un alga y un hongo. </a:t>
            </a:r>
          </a:p>
          <a:p>
            <a:pPr marL="0" indent="0" algn="just">
              <a:buNone/>
            </a:pPr>
            <a:r>
              <a:rPr lang="es-ES" dirty="0" smtClean="0"/>
              <a:t> El </a:t>
            </a:r>
            <a:r>
              <a:rPr lang="es-ES" dirty="0"/>
              <a:t>alga produce el alimento </a:t>
            </a:r>
            <a:r>
              <a:rPr lang="es-ES" dirty="0" smtClean="0"/>
              <a:t>por </a:t>
            </a:r>
            <a:r>
              <a:rPr lang="es-ES" dirty="0"/>
              <a:t>fotosíntesis y el hongo aporta la fijación al sustrato y humedad</a:t>
            </a:r>
            <a:r>
              <a:rPr lang="es-ES" dirty="0" smtClean="0"/>
              <a:t>.</a:t>
            </a:r>
          </a:p>
          <a:p>
            <a:pPr marL="0" indent="0" algn="just">
              <a:buNone/>
            </a:pPr>
            <a:r>
              <a:rPr lang="es-ES" dirty="0"/>
              <a:t>N</a:t>
            </a:r>
            <a:r>
              <a:rPr lang="es-ES" dirty="0" smtClean="0"/>
              <a:t>o se pueden desarrollar independientes en la naturaleza.</a:t>
            </a:r>
            <a:endParaRPr lang="es-ES" dirty="0"/>
          </a:p>
          <a:p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81" y="2852936"/>
            <a:ext cx="3343275" cy="400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063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Simbiosis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24744"/>
            <a:ext cx="4968553" cy="541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4563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516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6685"/>
            <a:ext cx="4066311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4237915" cy="281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64089" y="3212976"/>
            <a:ext cx="3312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700" dirty="0" smtClean="0"/>
              <a:t>Cangrejo ermitaño  se</a:t>
            </a:r>
            <a:endParaRPr lang="es-ES" sz="2700" dirty="0"/>
          </a:p>
          <a:p>
            <a:r>
              <a:rPr lang="es-ES" sz="2700" dirty="0"/>
              <a:t>aprovecha de la concha de otra especie que ya ha </a:t>
            </a:r>
            <a:r>
              <a:rPr lang="es-ES" sz="2700" dirty="0" smtClean="0"/>
              <a:t>muerto    para su protección</a:t>
            </a:r>
            <a:r>
              <a:rPr lang="es-ES" dirty="0" smtClean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83568" y="764704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Comensalismo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 ganado con algunas </a:t>
            </a:r>
          </a:p>
          <a:p>
            <a:pPr marL="0" indent="0">
              <a:buNone/>
            </a:pPr>
            <a:r>
              <a:rPr lang="es-ES" dirty="0" smtClean="0"/>
              <a:t>aves que las libran de </a:t>
            </a:r>
          </a:p>
          <a:p>
            <a:pPr marL="0" indent="0">
              <a:buNone/>
            </a:pPr>
            <a:r>
              <a:rPr lang="es-ES" dirty="0" smtClean="0"/>
              <a:t>Parásitos.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07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779"/>
            <a:ext cx="2482498" cy="341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" y="428604"/>
            <a:ext cx="30963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96344" y="428604"/>
            <a:ext cx="35870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/>
              <a:t>Depredación</a:t>
            </a:r>
            <a:r>
              <a:rPr lang="es-ES" sz="3600" dirty="0" smtClean="0"/>
              <a:t> </a:t>
            </a:r>
          </a:p>
          <a:p>
            <a:r>
              <a:rPr lang="es-ES" sz="3200" dirty="0" smtClean="0"/>
              <a:t>Una </a:t>
            </a:r>
            <a:r>
              <a:rPr lang="es-ES" sz="3200" dirty="0"/>
              <a:t>especie</a:t>
            </a:r>
          </a:p>
          <a:p>
            <a:r>
              <a:rPr lang="es-ES" sz="3200" dirty="0"/>
              <a:t>captura y mata a otra para obtener</a:t>
            </a:r>
          </a:p>
          <a:p>
            <a:r>
              <a:rPr lang="es-ES" sz="3200" dirty="0" smtClean="0"/>
              <a:t>alimento: león </a:t>
            </a:r>
            <a:r>
              <a:rPr lang="es-ES" sz="3200" dirty="0"/>
              <a:t>y gacela</a:t>
            </a:r>
            <a:r>
              <a:rPr lang="es-ES" sz="3200" dirty="0" smtClean="0"/>
              <a:t>.</a:t>
            </a:r>
          </a:p>
          <a:p>
            <a:r>
              <a:rPr lang="es-ES" sz="3200" dirty="0" smtClean="0"/>
              <a:t> Un </a:t>
            </a:r>
            <a:r>
              <a:rPr lang="es-ES" sz="3200" dirty="0"/>
              <a:t>organismo puede ser el</a:t>
            </a:r>
          </a:p>
          <a:p>
            <a:r>
              <a:rPr lang="es-ES" sz="3200" dirty="0"/>
              <a:t>depredador de otro y a su vez ser también</a:t>
            </a:r>
          </a:p>
          <a:p>
            <a:r>
              <a:rPr lang="es-ES" sz="3200" dirty="0"/>
              <a:t>la presa respecto a un tercero.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6" y="4005064"/>
            <a:ext cx="25313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3570" y="2500306"/>
            <a:ext cx="3500430" cy="435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572009"/>
            <a:ext cx="2800355" cy="228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23" y="24971"/>
            <a:ext cx="34194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514" y="24971"/>
            <a:ext cx="55545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Parasitismo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–Áscaris lumbricoides y ser humano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–pulgas, garrapatas, sanguijuelas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–planarias en el interior del aparato digestivo perros y lobos.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–ácaros que viven en el oído de las alevillas.</a:t>
            </a:r>
          </a:p>
        </p:txBody>
      </p:sp>
    </p:spTree>
    <p:extLst>
      <p:ext uri="{BB962C8B-B14F-4D97-AF65-F5344CB8AC3E}">
        <p14:creationId xmlns:p14="http://schemas.microsoft.com/office/powerpoint/2010/main" val="40194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Competencia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4929411"/>
          </a:xfrm>
        </p:spPr>
        <p:txBody>
          <a:bodyPr/>
          <a:lstStyle/>
          <a:p>
            <a:r>
              <a:rPr lang="es-ES" dirty="0"/>
              <a:t>Competencia </a:t>
            </a:r>
            <a:r>
              <a:rPr lang="es-ES" dirty="0" smtClean="0"/>
              <a:t>: </a:t>
            </a:r>
            <a:r>
              <a:rPr lang="es-ES" dirty="0"/>
              <a:t>interacción entre individuos, provocado </a:t>
            </a:r>
            <a:r>
              <a:rPr lang="es-ES" dirty="0" smtClean="0"/>
              <a:t>por la </a:t>
            </a:r>
            <a:r>
              <a:rPr lang="es-ES" dirty="0"/>
              <a:t>necesidad común de un recurso </a:t>
            </a:r>
            <a:r>
              <a:rPr lang="es-ES" dirty="0" smtClean="0"/>
              <a:t>limitado</a:t>
            </a:r>
          </a:p>
          <a:p>
            <a:r>
              <a:rPr lang="es-ES" dirty="0" smtClean="0"/>
              <a:t>Es tanto </a:t>
            </a:r>
            <a:r>
              <a:rPr lang="es-ES" dirty="0" err="1" smtClean="0"/>
              <a:t>intraespecífica</a:t>
            </a:r>
            <a:r>
              <a:rPr lang="es-ES" dirty="0" smtClean="0"/>
              <a:t> como  </a:t>
            </a:r>
            <a:r>
              <a:rPr lang="es-ES" dirty="0" err="1" smtClean="0"/>
              <a:t>interespecífica</a:t>
            </a:r>
            <a:r>
              <a:rPr lang="es-ES" dirty="0" smtClean="0"/>
              <a:t> </a:t>
            </a:r>
          </a:p>
          <a:p>
            <a:r>
              <a:rPr lang="es-ES" dirty="0"/>
              <a:t>C</a:t>
            </a:r>
            <a:r>
              <a:rPr lang="es-ES" dirty="0" smtClean="0"/>
              <a:t>omparten </a:t>
            </a:r>
            <a:r>
              <a:rPr lang="es-ES" dirty="0"/>
              <a:t>el mismo recurso</a:t>
            </a:r>
          </a:p>
          <a:p>
            <a:r>
              <a:rPr lang="es-ES" dirty="0"/>
              <a:t>A</a:t>
            </a:r>
            <a:r>
              <a:rPr lang="es-ES" dirty="0" smtClean="0"/>
              <a:t>ltas densidades de individuos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53136"/>
            <a:ext cx="4173661" cy="195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9"/>
            <a:ext cx="2894831" cy="27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997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18487" cy="10080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>
                <a:solidFill>
                  <a:schemeClr val="tx1"/>
                </a:solidFill>
              </a:rPr>
              <a:t>V</a:t>
            </a:r>
            <a:r>
              <a:rPr lang="es-ES" b="1" dirty="0" smtClean="0">
                <a:solidFill>
                  <a:schemeClr val="tx1"/>
                </a:solidFill>
              </a:rPr>
              <a:t>entajas presenta </a:t>
            </a:r>
            <a:r>
              <a:rPr lang="es-ES" b="1" dirty="0">
                <a:solidFill>
                  <a:schemeClr val="tx1"/>
                </a:solidFill>
              </a:rPr>
              <a:t>la vida en </a:t>
            </a:r>
            <a:r>
              <a:rPr lang="es-ES" b="1" dirty="0" smtClean="0">
                <a:solidFill>
                  <a:schemeClr val="tx1"/>
                </a:solidFill>
              </a:rPr>
              <a:t>grupo</a:t>
            </a:r>
            <a:r>
              <a:rPr lang="es-ES" dirty="0" smtClean="0">
                <a:solidFill>
                  <a:schemeClr val="tx1"/>
                </a:solidFill>
              </a:rPr>
              <a:t>  de una población (de una especie):</a:t>
            </a:r>
            <a:r>
              <a:rPr lang="es-ES" dirty="0">
                <a:solidFill>
                  <a:schemeClr val="tx1"/>
                </a:solidFill>
              </a:rPr>
              <a:t/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7529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s-ES" dirty="0"/>
              <a:t>o</a:t>
            </a:r>
            <a:r>
              <a:rPr lang="es-ES" dirty="0" smtClean="0"/>
              <a:t>frece </a:t>
            </a:r>
            <a:r>
              <a:rPr lang="es-ES" dirty="0"/>
              <a:t>una mejor protección contra los </a:t>
            </a:r>
            <a:r>
              <a:rPr lang="es-ES" dirty="0" smtClean="0"/>
              <a:t>depredadores (</a:t>
            </a:r>
            <a:r>
              <a:rPr lang="es-ES" dirty="0"/>
              <a:t>vigilancia </a:t>
            </a:r>
            <a:r>
              <a:rPr lang="es-ES" dirty="0" smtClean="0"/>
              <a:t>colectiva, </a:t>
            </a:r>
            <a:r>
              <a:rPr lang="es-ES" i="1" dirty="0"/>
              <a:t>defenderse mejor</a:t>
            </a:r>
            <a:r>
              <a:rPr lang="es-ES" dirty="0"/>
              <a:t> o </a:t>
            </a:r>
            <a:r>
              <a:rPr lang="es-ES" dirty="0" smtClean="0"/>
              <a:t>disuadir).</a:t>
            </a:r>
            <a:endParaRPr lang="es-ES" dirty="0"/>
          </a:p>
          <a:p>
            <a:pPr>
              <a:defRPr/>
            </a:pPr>
            <a:r>
              <a:rPr lang="es-ES" dirty="0"/>
              <a:t>garantiza un mayor éxito reproductivo</a:t>
            </a:r>
          </a:p>
          <a:p>
            <a:pPr>
              <a:defRPr/>
            </a:pPr>
            <a:r>
              <a:rPr lang="es-ES" dirty="0"/>
              <a:t>permite una mayor variabilidad </a:t>
            </a:r>
          </a:p>
          <a:p>
            <a:pPr>
              <a:defRPr/>
            </a:pPr>
            <a:r>
              <a:rPr lang="es-ES" dirty="0"/>
              <a:t>posibilita una mejor adaptación a las condiciones ambientales </a:t>
            </a:r>
            <a:r>
              <a:rPr lang="es-ES" dirty="0" smtClean="0"/>
              <a:t>físicas (se </a:t>
            </a:r>
            <a:r>
              <a:rPr lang="es-ES" dirty="0"/>
              <a:t>agrupan </a:t>
            </a:r>
            <a:r>
              <a:rPr lang="es-ES" dirty="0" smtClean="0"/>
              <a:t>en respuesta al </a:t>
            </a:r>
            <a:r>
              <a:rPr lang="es-ES" dirty="0"/>
              <a:t>frío </a:t>
            </a:r>
            <a:r>
              <a:rPr lang="es-ES" dirty="0" smtClean="0"/>
              <a:t>con el calor </a:t>
            </a:r>
            <a:r>
              <a:rPr lang="es-ES" dirty="0"/>
              <a:t>de sus cuerpos, un grupo de árboles conservan mejor la humedad y resisten mejor los embates del viento o la erosión que uno aislado, </a:t>
            </a:r>
            <a:endParaRPr lang="es-ES" dirty="0" smtClean="0"/>
          </a:p>
          <a:p>
            <a:pPr>
              <a:defRPr/>
            </a:pPr>
            <a:r>
              <a:rPr lang="es-ES" dirty="0" smtClean="0"/>
              <a:t>brinda </a:t>
            </a:r>
            <a:r>
              <a:rPr lang="es-ES" dirty="0"/>
              <a:t>mayores probabilidades de detección de alimento</a:t>
            </a:r>
          </a:p>
          <a:p>
            <a:pPr>
              <a:defRPr/>
            </a:pPr>
            <a:r>
              <a:rPr lang="es-ES" dirty="0"/>
              <a:t>posibilita la división del trabajo.</a:t>
            </a:r>
          </a:p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57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88" y="260350"/>
            <a:ext cx="8319268" cy="616902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es-ES" sz="3800" b="1" dirty="0">
                <a:latin typeface="Arial" panose="020B0604020202020204" pitchFamily="34" charset="0"/>
                <a:cs typeface="Arial" panose="020B0604020202020204" pitchFamily="34" charset="0"/>
              </a:rPr>
              <a:t>Factores limitantes en el desarrollo </a:t>
            </a:r>
            <a:r>
              <a:rPr lang="es-E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poblacional</a:t>
            </a:r>
            <a:endParaRPr lang="es-E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E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" sz="3500" dirty="0" smtClean="0"/>
              <a:t>Disponibilidad de alimentos</a:t>
            </a:r>
          </a:p>
          <a:p>
            <a:pPr algn="just">
              <a:defRPr/>
            </a:pPr>
            <a:r>
              <a:rPr lang="es-ES" sz="3500" dirty="0" smtClean="0"/>
              <a:t>Espacio (sobrepoblación)</a:t>
            </a:r>
          </a:p>
          <a:p>
            <a:pPr algn="just">
              <a:defRPr/>
            </a:pPr>
            <a:r>
              <a:rPr lang="es-ES" sz="3500" dirty="0" smtClean="0"/>
              <a:t>Condiciones meteorológicas (precipitación, temperatura, humedad)</a:t>
            </a:r>
          </a:p>
          <a:p>
            <a:pPr algn="just">
              <a:defRPr/>
            </a:pPr>
            <a:r>
              <a:rPr lang="es-ES" sz="3500" dirty="0" smtClean="0"/>
              <a:t>Presencia de luz solar</a:t>
            </a:r>
          </a:p>
          <a:p>
            <a:pPr algn="just">
              <a:defRPr/>
            </a:pPr>
            <a:r>
              <a:rPr lang="es-ES" sz="3500" dirty="0" smtClean="0"/>
              <a:t>Otros (sustrato, sal, fuego)</a:t>
            </a:r>
          </a:p>
          <a:p>
            <a:pPr algn="just">
              <a:defRPr/>
            </a:pPr>
            <a:r>
              <a:rPr lang="es-ES" sz="3500" dirty="0" smtClean="0"/>
              <a:t>Presencia de enemigos naturales</a:t>
            </a:r>
          </a:p>
          <a:p>
            <a:pPr algn="just">
              <a:defRPr/>
            </a:pPr>
            <a:r>
              <a:rPr lang="es-ES" sz="3500" dirty="0" smtClean="0"/>
              <a:t>Agentes que causan enfermedades en la población</a:t>
            </a:r>
          </a:p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01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83671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sz="4000" b="1" dirty="0"/>
              <a:t>Principio de exclusión </a:t>
            </a:r>
            <a:r>
              <a:rPr lang="es-ES" sz="4000" b="1" dirty="0" smtClean="0"/>
              <a:t>competitiva</a:t>
            </a:r>
            <a:endParaRPr lang="es-ES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19" y="1124744"/>
            <a:ext cx="8706819" cy="5544616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Dos especies que comparten el mismo nicho no pueden coexistir. </a:t>
            </a:r>
          </a:p>
          <a:p>
            <a:r>
              <a:rPr lang="es-ES" dirty="0"/>
              <a:t>Si tienen idénticos requerimientos, no pueden coexistir. </a:t>
            </a:r>
          </a:p>
          <a:p>
            <a:r>
              <a:rPr lang="es-ES" dirty="0"/>
              <a:t>Dos especies no pueden coexistir indefinidamente sobre la base del mismo recurso limitante. </a:t>
            </a:r>
          </a:p>
          <a:p>
            <a:r>
              <a:rPr lang="es-ES" dirty="0" smtClean="0"/>
              <a:t>Coexisten </a:t>
            </a:r>
            <a:r>
              <a:rPr lang="es-ES" dirty="0"/>
              <a:t>en un ambiente estable </a:t>
            </a:r>
            <a:r>
              <a:rPr lang="es-ES" dirty="0" smtClean="0"/>
              <a:t>como </a:t>
            </a:r>
            <a:r>
              <a:rPr lang="es-ES" dirty="0"/>
              <a:t>resultado de la diferenciación del nicho. </a:t>
            </a:r>
          </a:p>
          <a:p>
            <a:r>
              <a:rPr lang="es-ES" dirty="0"/>
              <a:t>Si no hubiera tal diferenciación,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o </a:t>
            </a:r>
            <a:r>
              <a:rPr lang="es-ES" dirty="0"/>
              <a:t>el </a:t>
            </a:r>
            <a:r>
              <a:rPr lang="es-ES" dirty="0" smtClean="0"/>
              <a:t>ambiente lo </a:t>
            </a:r>
            <a:r>
              <a:rPr lang="es-ES" dirty="0"/>
              <a:t>impidiera, la </a:t>
            </a:r>
            <a:r>
              <a:rPr lang="es-ES" dirty="0" smtClean="0"/>
              <a:t>especie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que es un competidor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superior </a:t>
            </a:r>
            <a:r>
              <a:rPr lang="es-ES" dirty="0"/>
              <a:t>excluirá a la otra.</a:t>
            </a:r>
            <a:r>
              <a:rPr lang="es-ES" i="1" dirty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265814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61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1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b="1" dirty="0" smtClean="0">
                <a:solidFill>
                  <a:schemeClr val="tx1"/>
                </a:solidFill>
              </a:rPr>
              <a:t>Componentes del ecosistema:</a:t>
            </a:r>
            <a:r>
              <a:rPr lang="es-ES" dirty="0">
                <a:solidFill>
                  <a:schemeClr val="tx1"/>
                </a:solidFill>
              </a:rPr>
              <a:t/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050"/>
            <a:ext cx="8435975" cy="59499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s-ES" dirty="0" smtClean="0"/>
              <a:t>Sustancias </a:t>
            </a:r>
            <a:r>
              <a:rPr lang="es-ES" dirty="0"/>
              <a:t>i</a:t>
            </a:r>
            <a:r>
              <a:rPr lang="es-ES" dirty="0" smtClean="0"/>
              <a:t>norgánicas </a:t>
            </a:r>
            <a:r>
              <a:rPr lang="es-ES" dirty="0"/>
              <a:t>(C, N</a:t>
            </a:r>
            <a:r>
              <a:rPr lang="es-ES" baseline="-25000" dirty="0"/>
              <a:t>2</a:t>
            </a:r>
            <a:r>
              <a:rPr lang="es-ES" dirty="0"/>
              <a:t>, </a:t>
            </a:r>
            <a:r>
              <a:rPr lang="es-ES" dirty="0" smtClean="0"/>
              <a:t>CO</a:t>
            </a:r>
            <a:r>
              <a:rPr lang="es-ES" baseline="-25000" dirty="0"/>
              <a:t>2</a:t>
            </a:r>
            <a:r>
              <a:rPr lang="es-ES" dirty="0" smtClean="0"/>
              <a:t>, H</a:t>
            </a:r>
            <a:r>
              <a:rPr lang="es-ES" baseline="-25000" dirty="0"/>
              <a:t>2</a:t>
            </a:r>
            <a:r>
              <a:rPr lang="es-ES" dirty="0" smtClean="0"/>
              <a:t>O</a:t>
            </a:r>
            <a:r>
              <a:rPr lang="es-ES" dirty="0"/>
              <a:t>, etc.).</a:t>
            </a:r>
          </a:p>
          <a:p>
            <a:pPr>
              <a:defRPr/>
            </a:pPr>
            <a:r>
              <a:rPr lang="es-ES" dirty="0"/>
              <a:t>Compuestos </a:t>
            </a:r>
            <a:r>
              <a:rPr lang="es-ES" dirty="0" smtClean="0"/>
              <a:t>orgánicos (proteínas</a:t>
            </a:r>
            <a:r>
              <a:rPr lang="es-ES" dirty="0"/>
              <a:t>, </a:t>
            </a:r>
            <a:r>
              <a:rPr lang="es-ES" dirty="0" smtClean="0"/>
              <a:t>hidratos </a:t>
            </a:r>
            <a:r>
              <a:rPr lang="es-ES" dirty="0"/>
              <a:t>de </a:t>
            </a:r>
            <a:r>
              <a:rPr lang="es-ES" dirty="0" smtClean="0"/>
              <a:t>carbono</a:t>
            </a:r>
            <a:r>
              <a:rPr lang="es-ES" dirty="0"/>
              <a:t>, </a:t>
            </a:r>
            <a:r>
              <a:rPr lang="es-ES" dirty="0" smtClean="0"/>
              <a:t>lípidos</a:t>
            </a:r>
            <a:r>
              <a:rPr lang="es-ES" dirty="0"/>
              <a:t>, sustancias húmicas, </a:t>
            </a:r>
            <a:r>
              <a:rPr lang="es-ES" dirty="0" smtClean="0"/>
              <a:t>etc.</a:t>
            </a:r>
            <a:endParaRPr lang="es-ES" dirty="0"/>
          </a:p>
          <a:p>
            <a:pPr>
              <a:defRPr/>
            </a:pPr>
            <a:r>
              <a:rPr lang="es-ES" dirty="0" smtClean="0"/>
              <a:t>Factores abióticos: régimen climático, suelo, agua.</a:t>
            </a:r>
          </a:p>
          <a:p>
            <a:pPr>
              <a:defRPr/>
            </a:pPr>
            <a:r>
              <a:rPr lang="es-ES" dirty="0" smtClean="0"/>
              <a:t> Productores </a:t>
            </a:r>
            <a:r>
              <a:rPr lang="es-ES" dirty="0"/>
              <a:t>(organismos autótrofos, en gran parte plantas).</a:t>
            </a:r>
          </a:p>
          <a:p>
            <a:pPr>
              <a:defRPr/>
            </a:pPr>
            <a:r>
              <a:rPr lang="es-ES" dirty="0"/>
              <a:t>Consumidores </a:t>
            </a:r>
            <a:r>
              <a:rPr lang="es-ES" dirty="0" smtClean="0"/>
              <a:t>o </a:t>
            </a:r>
            <a:r>
              <a:rPr lang="es-ES" dirty="0" err="1" smtClean="0"/>
              <a:t>macroconsumidores</a:t>
            </a:r>
            <a:r>
              <a:rPr lang="es-ES" dirty="0"/>
              <a:t> </a:t>
            </a:r>
            <a:r>
              <a:rPr lang="es-ES" dirty="0" smtClean="0"/>
              <a:t>(heterótrofos</a:t>
            </a:r>
            <a:r>
              <a:rPr lang="es-ES" dirty="0"/>
              <a:t>)</a:t>
            </a:r>
            <a:r>
              <a:rPr lang="es-ES" dirty="0" smtClean="0"/>
              <a:t> </a:t>
            </a:r>
            <a:r>
              <a:rPr lang="es-ES" dirty="0"/>
              <a:t>sobre todo animales que ingieren otros organismos o materia orgánica formada por partículas.</a:t>
            </a:r>
          </a:p>
          <a:p>
            <a:pPr>
              <a:defRPr/>
            </a:pPr>
            <a:r>
              <a:rPr lang="es-ES" dirty="0"/>
              <a:t>Desintegradores </a:t>
            </a:r>
            <a:r>
              <a:rPr lang="es-ES" dirty="0" smtClean="0"/>
              <a:t>o </a:t>
            </a:r>
            <a:r>
              <a:rPr lang="es-ES" dirty="0" err="1" smtClean="0"/>
              <a:t>microconsumidores</a:t>
            </a:r>
            <a:r>
              <a:rPr lang="es-ES" dirty="0"/>
              <a:t> </a:t>
            </a:r>
            <a:r>
              <a:rPr lang="es-ES" dirty="0" smtClean="0"/>
              <a:t>sobre </a:t>
            </a:r>
            <a:r>
              <a:rPr lang="es-ES" dirty="0"/>
              <a:t>todo bacterias y hongos</a:t>
            </a:r>
          </a:p>
          <a:p>
            <a:pPr>
              <a:defRPr/>
            </a:pP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792088"/>
          </a:xfrm>
        </p:spPr>
        <p:txBody>
          <a:bodyPr>
            <a:noAutofit/>
          </a:bodyPr>
          <a:lstStyle/>
          <a:p>
            <a:r>
              <a:rPr lang="es-ES" sz="3200" b="1" dirty="0" smtClean="0"/>
              <a:t>Estratificación vertical de la comunidad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64704"/>
            <a:ext cx="8280920" cy="577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620688"/>
          </a:xfrm>
        </p:spPr>
        <p:txBody>
          <a:bodyPr/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Sucesión ecológica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4783574" cy="547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83575" y="908720"/>
            <a:ext cx="41809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/>
              <a:t>Es  </a:t>
            </a:r>
            <a:r>
              <a:rPr lang="es-ES" sz="2800" dirty="0" smtClean="0"/>
              <a:t>la secuencia </a:t>
            </a:r>
            <a:r>
              <a:rPr lang="es-ES" sz="2800" dirty="0"/>
              <a:t>de cambios </a:t>
            </a:r>
            <a:r>
              <a:rPr lang="es-ES" sz="2800" dirty="0" smtClean="0"/>
              <a:t>graduales que </a:t>
            </a:r>
            <a:r>
              <a:rPr lang="es-ES" sz="2800" dirty="0"/>
              <a:t>experimenta un ecosistema a lo largo del tiempo.</a:t>
            </a:r>
          </a:p>
          <a:p>
            <a:pPr algn="just"/>
            <a:r>
              <a:rPr lang="es-ES" sz="2800" dirty="0" smtClean="0"/>
              <a:t> Es principalmente </a:t>
            </a:r>
            <a:r>
              <a:rPr lang="es-ES" sz="2800" dirty="0"/>
              <a:t>en la comunidad, aunque también hay cambios en el biotopo como </a:t>
            </a:r>
            <a:r>
              <a:rPr lang="es-ES" sz="2800" dirty="0" smtClean="0"/>
              <a:t>por ejemplo desarrollo </a:t>
            </a:r>
            <a:r>
              <a:rPr lang="es-ES" sz="2800" dirty="0"/>
              <a:t>del </a:t>
            </a:r>
            <a:r>
              <a:rPr lang="es-ES" sz="2800" dirty="0" smtClean="0"/>
              <a:t>suelo</a:t>
            </a:r>
            <a:r>
              <a:rPr lang="es-ES" sz="2800" dirty="0" smtClean="0"/>
              <a:t>.</a:t>
            </a:r>
          </a:p>
          <a:p>
            <a:pPr algn="just"/>
            <a:endParaRPr lang="es-ES" sz="2800" dirty="0" smtClean="0"/>
          </a:p>
          <a:p>
            <a:pPr algn="just"/>
            <a:r>
              <a:rPr lang="es-ES" sz="2800" b="1" dirty="0" err="1" smtClean="0"/>
              <a:t>Climax</a:t>
            </a:r>
            <a:r>
              <a:rPr lang="es-ES" sz="2800" dirty="0" smtClean="0"/>
              <a:t>: es el estadio   de desarrollo superior, hay equilibrio suelo vegetación.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5397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1"/>
          </a:xfrm>
        </p:spPr>
        <p:txBody>
          <a:bodyPr>
            <a:normAutofit/>
          </a:bodyPr>
          <a:lstStyle/>
          <a:p>
            <a:r>
              <a:rPr lang="es-ES" sz="3600" dirty="0" smtClean="0"/>
              <a:t>Sucesión de una comunidad en el tiempo 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9"/>
            <a:ext cx="8712968" cy="547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Climax</a:t>
            </a:r>
            <a:r>
              <a:rPr lang="es-ES" dirty="0" smtClean="0"/>
              <a:t> regresivo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836712"/>
            <a:ext cx="5760640" cy="6021288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La comunidad permanece en </a:t>
            </a:r>
            <a:r>
              <a:rPr lang="es-ES" dirty="0" err="1" smtClean="0"/>
              <a:t>climax</a:t>
            </a:r>
            <a:r>
              <a:rPr lang="es-ES" dirty="0" smtClean="0"/>
              <a:t> hasta que algún cambio extraordinario en el biotopo o su biota produce retroceso a </a:t>
            </a:r>
            <a:r>
              <a:rPr lang="es-ES" dirty="0" smtClean="0"/>
              <a:t>etapas.</a:t>
            </a:r>
            <a:endParaRPr lang="es-E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dirty="0" smtClean="0"/>
              <a:t>       </a:t>
            </a:r>
            <a:r>
              <a:rPr lang="es-ES" b="1" dirty="0" smtClean="0"/>
              <a:t>Evolución </a:t>
            </a:r>
            <a:r>
              <a:rPr lang="es-ES" b="1" dirty="0" smtClean="0"/>
              <a:t>regresiva por:</a:t>
            </a:r>
          </a:p>
          <a:p>
            <a:r>
              <a:rPr lang="es-ES" dirty="0" smtClean="0"/>
              <a:t>Erupción volcánica</a:t>
            </a:r>
          </a:p>
          <a:p>
            <a:r>
              <a:rPr lang="es-ES" dirty="0" smtClean="0"/>
              <a:t>Erosión acelerada</a:t>
            </a:r>
          </a:p>
          <a:p>
            <a:r>
              <a:rPr lang="es-ES" dirty="0" smtClean="0"/>
              <a:t>Incendio </a:t>
            </a:r>
          </a:p>
          <a:p>
            <a:r>
              <a:rPr lang="es-ES" dirty="0" smtClean="0"/>
              <a:t>Enfermedad</a:t>
            </a:r>
          </a:p>
          <a:p>
            <a:r>
              <a:rPr lang="es-ES" dirty="0" smtClean="0"/>
              <a:t>Inundación desaparición de especies importantes por tala</a:t>
            </a:r>
          </a:p>
          <a:p>
            <a:r>
              <a:rPr lang="es-ES" dirty="0" smtClean="0"/>
              <a:t>Lluvia ácida  </a:t>
            </a:r>
          </a:p>
          <a:p>
            <a:pPr marL="0" indent="0">
              <a:buNone/>
            </a:pPr>
            <a:r>
              <a:rPr lang="es-ES" dirty="0" smtClean="0"/>
              <a:t> Cuando </a:t>
            </a:r>
            <a:r>
              <a:rPr lang="es-ES" dirty="0" smtClean="0"/>
              <a:t>concluye la causa continúa la evolución a un </a:t>
            </a:r>
            <a:r>
              <a:rPr lang="es-ES" dirty="0" err="1" smtClean="0"/>
              <a:t>climax</a:t>
            </a:r>
            <a:r>
              <a:rPr lang="es-ES" dirty="0" smtClean="0"/>
              <a:t> diferente, el regresivo Ej. Bosque secundario en cultivo abandonado. </a:t>
            </a:r>
            <a:endParaRPr lang="es-E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142"/>
            <a:ext cx="3535288" cy="459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874965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Sucesión ecológica y fuego destruye el </a:t>
            </a:r>
            <a:r>
              <a:rPr lang="es-ES" sz="2000" b="1" dirty="0" err="1" smtClean="0"/>
              <a:t>estadío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climax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824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BRUNELLIACOMOCLADIFOLI_gran piedra 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7" y="1196752"/>
            <a:ext cx="4648108" cy="53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ext Box 5"/>
          <p:cNvSpPr txBox="1">
            <a:spLocks noChangeArrowheads="1"/>
          </p:cNvSpPr>
          <p:nvPr/>
        </p:nvSpPr>
        <p:spPr bwMode="auto">
          <a:xfrm>
            <a:off x="417277" y="204659"/>
            <a:ext cx="863259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/>
              <a:t>Bosque </a:t>
            </a:r>
            <a:r>
              <a:rPr lang="en-US" sz="3200" b="1" dirty="0" err="1" smtClean="0"/>
              <a:t>secundario</a:t>
            </a:r>
            <a:r>
              <a:rPr lang="en-US" sz="3200" b="1" dirty="0" smtClean="0"/>
              <a:t>  </a:t>
            </a:r>
          </a:p>
          <a:p>
            <a:pPr algn="ctr" eaLnBrk="1" hangingPunct="1"/>
            <a:r>
              <a:rPr lang="es-ES" sz="2800" b="1" dirty="0" smtClean="0"/>
              <a:t>Abundan los arbustos e hierbas</a:t>
            </a:r>
            <a:endParaRPr lang="es-ES" sz="2800" b="1" dirty="0"/>
          </a:p>
        </p:txBody>
      </p:sp>
      <p:pic>
        <p:nvPicPr>
          <p:cNvPr id="4" name="Picture 4" descr="pinar la francia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00" y="1290930"/>
            <a:ext cx="3887971" cy="518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89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s-ES" smtClean="0"/>
              <a:t>Bibliografía</a:t>
            </a:r>
          </a:p>
        </p:txBody>
      </p:sp>
      <p:sp>
        <p:nvSpPr>
          <p:cNvPr id="73731" name="2 Marcador de contenido"/>
          <p:cNvSpPr>
            <a:spLocks noGrp="1"/>
          </p:cNvSpPr>
          <p:nvPr>
            <p:ph idx="1"/>
          </p:nvPr>
        </p:nvSpPr>
        <p:spPr>
          <a:xfrm>
            <a:off x="179388" y="1196975"/>
            <a:ext cx="8785225" cy="4929188"/>
          </a:xfrm>
        </p:spPr>
        <p:txBody>
          <a:bodyPr/>
          <a:lstStyle/>
          <a:p>
            <a:r>
              <a:rPr lang="es-ES" sz="2400" smtClean="0">
                <a:latin typeface="Arial" charset="0"/>
                <a:cs typeface="Arial" charset="0"/>
              </a:rPr>
              <a:t>Colectivo de autores: Geografía Física. Volumen II. Editorial Universitaria Félix Varela. La Habana. 2018</a:t>
            </a:r>
          </a:p>
          <a:p>
            <a:r>
              <a:rPr lang="es-ES" sz="2400" smtClean="0">
                <a:latin typeface="Arial" charset="0"/>
                <a:cs typeface="Arial" charset="0"/>
              </a:rPr>
              <a:t>Ferrari J. Yolanda Sosa y Caridad Masot.  Biogeografía. Editorial Pueblo y Educación. La Habana. 1988.</a:t>
            </a:r>
          </a:p>
        </p:txBody>
      </p:sp>
    </p:spTree>
    <p:extLst>
      <p:ext uri="{BB962C8B-B14F-4D97-AF65-F5344CB8AC3E}">
        <p14:creationId xmlns:p14="http://schemas.microsoft.com/office/powerpoint/2010/main" val="195432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Ciclo de los elementos biogeoquímicos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98208"/>
            <a:ext cx="9144000" cy="615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2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490066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Ciclo de los elementos biogeoquímicos</a:t>
            </a:r>
            <a:endParaRPr lang="es-ES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84976" cy="593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4942" y="-180345"/>
            <a:ext cx="3929058" cy="68038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rgbClr val="FFFF00"/>
                </a:solidFill>
              </a:rPr>
              <a:t>                                                    </a:t>
            </a:r>
            <a:r>
              <a:rPr lang="es-ES" b="1" dirty="0" smtClean="0">
                <a:solidFill>
                  <a:srgbClr val="FF0000"/>
                </a:solidFill>
              </a:rPr>
              <a:t>Ciclo </a:t>
            </a:r>
            <a:r>
              <a:rPr lang="es-ES" b="1" dirty="0">
                <a:solidFill>
                  <a:srgbClr val="FF0000"/>
                </a:solidFill>
              </a:rPr>
              <a:t>del </a:t>
            </a:r>
            <a:r>
              <a:rPr lang="es-ES" b="1" dirty="0" smtClean="0">
                <a:solidFill>
                  <a:srgbClr val="FF0000"/>
                </a:solidFill>
              </a:rPr>
              <a:t>carbono 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86314" y="692696"/>
            <a:ext cx="43576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/>
              <a:t>El C es un componente fundamental de las moléculas orgánicas de los seres vivos. Se encuentra en la</a:t>
            </a:r>
          </a:p>
          <a:p>
            <a:pPr algn="just"/>
            <a:r>
              <a:rPr lang="es-ES" sz="3200" dirty="0"/>
              <a:t>atmósfera en forma de CO</a:t>
            </a:r>
            <a:r>
              <a:rPr lang="es-ES" sz="3200" baseline="-25000" dirty="0"/>
              <a:t>2</a:t>
            </a:r>
            <a:r>
              <a:rPr lang="es-ES" sz="3200" dirty="0"/>
              <a:t> y en la biosfera en forma de materia orgánica (glúcidos, lípidos, proteínas y</a:t>
            </a:r>
          </a:p>
          <a:p>
            <a:pPr algn="just"/>
            <a:r>
              <a:rPr lang="es-ES" sz="3200" dirty="0" smtClean="0"/>
              <a:t>ácidos </a:t>
            </a:r>
            <a:r>
              <a:rPr lang="es-ES" sz="3200" dirty="0"/>
              <a:t>nucleicos).</a:t>
            </a:r>
          </a:p>
        </p:txBody>
      </p:sp>
    </p:spTree>
    <p:extLst>
      <p:ext uri="{BB962C8B-B14F-4D97-AF65-F5344CB8AC3E}">
        <p14:creationId xmlns:p14="http://schemas.microsoft.com/office/powerpoint/2010/main" val="19148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Ciclo del carbono</a:t>
            </a:r>
            <a:endParaRPr lang="es-E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1296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1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490066"/>
          </a:xfrm>
        </p:spPr>
        <p:txBody>
          <a:bodyPr>
            <a:noAutofit/>
          </a:bodyPr>
          <a:lstStyle/>
          <a:p>
            <a:pPr algn="r"/>
            <a:r>
              <a:rPr lang="es-ES" sz="3600" b="1" dirty="0">
                <a:solidFill>
                  <a:srgbClr val="FF0000"/>
                </a:solidFill>
              </a:rPr>
              <a:t>Ciclo del agua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578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57884" y="642918"/>
            <a:ext cx="32861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/>
              <a:t>El agua puede estar en estado líquido (mares, ríos y lagos), sólido (nieve y hielo) </a:t>
            </a:r>
            <a:r>
              <a:rPr lang="es-ES" sz="3600" dirty="0" smtClean="0"/>
              <a:t>o </a:t>
            </a:r>
          </a:p>
          <a:p>
            <a:pPr algn="just"/>
            <a:r>
              <a:rPr lang="es-ES" sz="3600" dirty="0" smtClean="0"/>
              <a:t>gaseoso </a:t>
            </a:r>
            <a:r>
              <a:rPr lang="es-ES" sz="3600" dirty="0"/>
              <a:t>(vapor de agua </a:t>
            </a:r>
            <a:r>
              <a:rPr lang="es-ES" sz="3600" dirty="0" smtClean="0"/>
              <a:t>de la </a:t>
            </a:r>
            <a:r>
              <a:rPr lang="es-ES" sz="3600" dirty="0"/>
              <a:t>atmósfera).</a:t>
            </a:r>
          </a:p>
        </p:txBody>
      </p:sp>
    </p:spTree>
    <p:extLst>
      <p:ext uri="{BB962C8B-B14F-4D97-AF65-F5344CB8AC3E}">
        <p14:creationId xmlns:p14="http://schemas.microsoft.com/office/powerpoint/2010/main" val="15696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1544</Words>
  <Application>Microsoft Office PowerPoint</Application>
  <PresentationFormat>Presentación en pantalla (4:3)</PresentationFormat>
  <Paragraphs>206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Tema 1:Biosfera Título: Ecosistema. Ciclo de los elementos biogeoquímicos. Niveles tróficos. Relaciones bióticas. Sucesión ecológica  </vt:lpstr>
      <vt:lpstr>ECOSISTEMA</vt:lpstr>
      <vt:lpstr>Presentación de PowerPoint</vt:lpstr>
      <vt:lpstr>Componentes del ecosistema: </vt:lpstr>
      <vt:lpstr>Ciclo de los elementos biogeoquímicos</vt:lpstr>
      <vt:lpstr>Ciclo de los elementos biogeoquímicos</vt:lpstr>
      <vt:lpstr>                                                    Ciclo del carbono </vt:lpstr>
      <vt:lpstr>Ciclo del carbono</vt:lpstr>
      <vt:lpstr>Ciclo del agua</vt:lpstr>
      <vt:lpstr>ECOSISTEMA </vt:lpstr>
      <vt:lpstr>Componentes principales de ecosistemas terrestre y acuático</vt:lpstr>
      <vt:lpstr>  Ventajas presenta la vida en grupo  de una población: </vt:lpstr>
      <vt:lpstr>  Pirámide de energía en ecosistema</vt:lpstr>
      <vt:lpstr>Roles de los organismos</vt:lpstr>
      <vt:lpstr>Productores</vt:lpstr>
      <vt:lpstr>Consumidores</vt:lpstr>
      <vt:lpstr>Consumidores</vt:lpstr>
      <vt:lpstr>Descomponedores</vt:lpstr>
      <vt:lpstr>Presentación de PowerPoint</vt:lpstr>
      <vt:lpstr>Pirámide trófica</vt:lpstr>
      <vt:lpstr>Pirámide trófica</vt:lpstr>
      <vt:lpstr>Relaciones tróficas</vt:lpstr>
      <vt:lpstr>RELACIONES BIÓTICAS</vt:lpstr>
      <vt:lpstr>Relaciones troficas </vt:lpstr>
      <vt:lpstr>Interacción intraespecífica</vt:lpstr>
      <vt:lpstr>Presentación de PowerPoint</vt:lpstr>
      <vt:lpstr>Interacción     interespecífica</vt:lpstr>
      <vt:lpstr>Relaciones interespecíficas</vt:lpstr>
      <vt:lpstr>INTERACCIONES INTERESPECIFICAS  </vt:lpstr>
      <vt:lpstr>Presentación de PowerPoint</vt:lpstr>
      <vt:lpstr>Presentación de PowerPoint</vt:lpstr>
      <vt:lpstr>Simbiosis</vt:lpstr>
      <vt:lpstr>Presentación de PowerPoint</vt:lpstr>
      <vt:lpstr>Presentación de PowerPoint</vt:lpstr>
      <vt:lpstr>Presentación de PowerPoint</vt:lpstr>
      <vt:lpstr>Competencia</vt:lpstr>
      <vt:lpstr>  Ventajas presenta la vida en grupo  de una población (de una especie): </vt:lpstr>
      <vt:lpstr>Presentación de PowerPoint</vt:lpstr>
      <vt:lpstr> Principio de exclusión competitiva</vt:lpstr>
      <vt:lpstr>Estratificación vertical de la comunidad</vt:lpstr>
      <vt:lpstr>Sucesión ecológica</vt:lpstr>
      <vt:lpstr>Sucesión de una comunidad en el tiempo </vt:lpstr>
      <vt:lpstr>Climax regresivo</vt:lpstr>
      <vt:lpstr>Presentación de PowerPoint</vt:lpstr>
      <vt:lpstr>Bibliografía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 PC</dc:creator>
  <cp:lastModifiedBy>Equipo</cp:lastModifiedBy>
  <cp:revision>60</cp:revision>
  <dcterms:created xsi:type="dcterms:W3CDTF">2018-09-08T17:04:18Z</dcterms:created>
  <dcterms:modified xsi:type="dcterms:W3CDTF">2002-01-01T06:35:33Z</dcterms:modified>
</cp:coreProperties>
</file>