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358" r:id="rId2"/>
    <p:sldId id="258" r:id="rId3"/>
    <p:sldId id="257" r:id="rId4"/>
    <p:sldId id="260" r:id="rId5"/>
    <p:sldId id="262" r:id="rId6"/>
    <p:sldId id="374" r:id="rId7"/>
    <p:sldId id="402" r:id="rId8"/>
    <p:sldId id="400" r:id="rId9"/>
    <p:sldId id="401" r:id="rId10"/>
    <p:sldId id="375" r:id="rId11"/>
    <p:sldId id="376" r:id="rId12"/>
    <p:sldId id="377" r:id="rId13"/>
    <p:sldId id="406" r:id="rId14"/>
    <p:sldId id="419" r:id="rId15"/>
    <p:sldId id="409" r:id="rId16"/>
    <p:sldId id="410" r:id="rId17"/>
    <p:sldId id="284" r:id="rId18"/>
    <p:sldId id="412" r:id="rId19"/>
    <p:sldId id="282" r:id="rId20"/>
    <p:sldId id="283" r:id="rId21"/>
    <p:sldId id="407" r:id="rId22"/>
    <p:sldId id="411" r:id="rId23"/>
    <p:sldId id="381" r:id="rId24"/>
    <p:sldId id="408" r:id="rId25"/>
    <p:sldId id="279" r:id="rId26"/>
    <p:sldId id="280" r:id="rId27"/>
    <p:sldId id="382" r:id="rId28"/>
    <p:sldId id="413" r:id="rId29"/>
    <p:sldId id="414" r:id="rId30"/>
    <p:sldId id="383" r:id="rId31"/>
    <p:sldId id="384" r:id="rId32"/>
    <p:sldId id="387" r:id="rId33"/>
    <p:sldId id="388" r:id="rId34"/>
    <p:sldId id="385" r:id="rId35"/>
    <p:sldId id="403" r:id="rId36"/>
    <p:sldId id="389" r:id="rId37"/>
    <p:sldId id="404" r:id="rId38"/>
    <p:sldId id="353" r:id="rId39"/>
    <p:sldId id="307" r:id="rId40"/>
    <p:sldId id="306" r:id="rId41"/>
    <p:sldId id="355" r:id="rId42"/>
    <p:sldId id="415" r:id="rId43"/>
    <p:sldId id="390" r:id="rId44"/>
    <p:sldId id="359" r:id="rId45"/>
    <p:sldId id="315" r:id="rId46"/>
    <p:sldId id="300" r:id="rId47"/>
    <p:sldId id="303" r:id="rId48"/>
    <p:sldId id="318" r:id="rId49"/>
    <p:sldId id="418" r:id="rId50"/>
    <p:sldId id="361" r:id="rId51"/>
    <p:sldId id="360" r:id="rId52"/>
    <p:sldId id="322" r:id="rId53"/>
    <p:sldId id="416" r:id="rId54"/>
    <p:sldId id="417" r:id="rId55"/>
    <p:sldId id="366" r:id="rId56"/>
    <p:sldId id="392" r:id="rId57"/>
    <p:sldId id="393" r:id="rId58"/>
    <p:sldId id="394" r:id="rId59"/>
    <p:sldId id="395" r:id="rId60"/>
    <p:sldId id="405" r:id="rId61"/>
    <p:sldId id="396" r:id="rId62"/>
    <p:sldId id="397" r:id="rId63"/>
    <p:sldId id="398" r:id="rId64"/>
    <p:sldId id="399" r:id="rId65"/>
    <p:sldId id="445" r:id="rId66"/>
    <p:sldId id="448" r:id="rId67"/>
    <p:sldId id="447" r:id="rId68"/>
    <p:sldId id="421" r:id="rId69"/>
    <p:sldId id="422" r:id="rId70"/>
    <p:sldId id="423" r:id="rId71"/>
    <p:sldId id="424" r:id="rId72"/>
    <p:sldId id="425" r:id="rId73"/>
    <p:sldId id="426" r:id="rId74"/>
    <p:sldId id="427" r:id="rId75"/>
    <p:sldId id="428" r:id="rId76"/>
    <p:sldId id="429" r:id="rId77"/>
    <p:sldId id="430" r:id="rId78"/>
    <p:sldId id="431" r:id="rId79"/>
    <p:sldId id="432" r:id="rId80"/>
    <p:sldId id="433" r:id="rId81"/>
    <p:sldId id="434" r:id="rId82"/>
    <p:sldId id="435" r:id="rId83"/>
    <p:sldId id="436" r:id="rId84"/>
    <p:sldId id="437" r:id="rId85"/>
    <p:sldId id="438" r:id="rId86"/>
    <p:sldId id="439" r:id="rId87"/>
    <p:sldId id="440" r:id="rId88"/>
    <p:sldId id="441" r:id="rId89"/>
    <p:sldId id="442" r:id="rId90"/>
    <p:sldId id="443" r:id="rId91"/>
    <p:sldId id="420" r:id="rId9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5" d="100"/>
          <a:sy n="45" d="100"/>
        </p:scale>
        <p:origin x="-67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C060E6-0E24-4A12-84E9-F0F21240522A}" type="datetimeFigureOut">
              <a:rPr lang="es-ES" smtClean="0"/>
              <a:t>01/01/2002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7604F9-2D3B-4728-A222-16C1EB56C212}" type="slidenum">
              <a:rPr lang="es-ES" smtClean="0"/>
              <a:t>‹Nº›</a:t>
            </a:fld>
            <a:endParaRPr lang="es-ES"/>
          </a:p>
        </p:txBody>
      </p:sp>
    </p:spTree>
    <p:extLst>
      <p:ext uri="{BB962C8B-B14F-4D97-AF65-F5344CB8AC3E}">
        <p14:creationId xmlns:p14="http://schemas.microsoft.com/office/powerpoint/2010/main" val="269121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C5CEC6-02C0-45A2-90AA-E69CD7A1B4A8}" type="slidenum">
              <a:rPr lang="es-ES" smtClean="0"/>
              <a:pPr eaLnBrk="1" hangingPunct="1"/>
              <a:t>4</a:t>
            </a:fld>
            <a:endParaRPr lang="es-ES" smtClean="0"/>
          </a:p>
        </p:txBody>
      </p:sp>
      <p:sp>
        <p:nvSpPr>
          <p:cNvPr id="95234"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5CE82CA5-1F7D-4BD3-A4E9-D4F4E4DF8630}" type="slidenum">
              <a:rPr lang="es-ES" sz="1200">
                <a:latin typeface="+mn-lt"/>
                <a:cs typeface="Arial" pitchFamily="34" charset="0"/>
              </a:rPr>
              <a:pPr algn="r">
                <a:defRPr/>
              </a:pPr>
              <a:t>4</a:t>
            </a:fld>
            <a:endParaRPr lang="es-ES" sz="1200">
              <a:latin typeface="+mn-lt"/>
              <a:cs typeface="Arial" pitchFamily="34" charset="0"/>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_trad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E1D89C1F-3DCC-4D42-8EE2-155416A093DB}" type="slidenum">
              <a:rPr lang="es-ES" smtClean="0">
                <a:latin typeface="Arial" pitchFamily="34" charset="0"/>
              </a:rPr>
              <a:pPr eaLnBrk="1" hangingPunct="1"/>
              <a:t>60</a:t>
            </a:fld>
            <a:endParaRPr lang="es-ES" smtClean="0">
              <a:latin typeface="Arial" pitchFamily="34" charset="0"/>
            </a:endParaRPr>
          </a:p>
        </p:txBody>
      </p:sp>
      <p:sp>
        <p:nvSpPr>
          <p:cNvPr id="5222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es-ES_tradnl"/>
          </a:p>
        </p:txBody>
      </p:sp>
      <p:sp>
        <p:nvSpPr>
          <p:cNvPr id="52228" name="Rectangle 3"/>
          <p:cNvSpPr>
            <a:spLocks noGrp="1" noChangeArrowheads="1"/>
          </p:cNvSpPr>
          <p:nvPr>
            <p:ph type="body"/>
          </p:nvPr>
        </p:nvSpPr>
        <p:spPr>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s-ES_tradnl"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B08D3189-EE91-48F3-9F27-8C070A4FFC18}" type="slidenum">
              <a:rPr lang="es-ES" smtClean="0">
                <a:latin typeface="Arial" charset="0"/>
              </a:rPr>
              <a:pPr eaLnBrk="1" hangingPunct="1"/>
              <a:t>61</a:t>
            </a:fld>
            <a:endParaRPr lang="es-ES" smtClean="0">
              <a:latin typeface="Arial" charset="0"/>
            </a:endParaRPr>
          </a:p>
        </p:txBody>
      </p:sp>
      <p:sp>
        <p:nvSpPr>
          <p:cNvPr id="491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A053C909-1699-4689-A9F3-05FAF5CF2F42}" type="slidenum">
              <a:rPr lang="es-ES" sz="1200">
                <a:latin typeface="Arial" charset="0"/>
              </a:rPr>
              <a:pPr algn="r" eaLnBrk="1" hangingPunct="1"/>
              <a:t>61</a:t>
            </a:fld>
            <a:endParaRPr lang="es-ES" sz="1200">
              <a:latin typeface="Arial" charset="0"/>
            </a:endParaRPr>
          </a:p>
        </p:txBody>
      </p:sp>
      <p:sp>
        <p:nvSpPr>
          <p:cNvPr id="49156" name="Rectangle 2"/>
          <p:cNvSpPr>
            <a:spLocks noGrp="1" noRot="1" noChangeAspect="1" noChangeArrowheads="1" noTextEdit="1"/>
          </p:cNvSpPr>
          <p:nvPr>
            <p:ph type="sldImg"/>
          </p:nvPr>
        </p:nvSpPr>
        <p:spPr>
          <a:xfrm>
            <a:off x="1144588" y="685800"/>
            <a:ext cx="4572000" cy="3429000"/>
          </a:xfrm>
          <a:ln/>
        </p:spPr>
      </p:sp>
      <p:sp>
        <p:nvSpPr>
          <p:cNvPr id="49157" name="Text Box 3"/>
          <p:cNvSpPr>
            <a:spLocks noGrp="1" noChangeArrowheads="1"/>
          </p:cNvSpPr>
          <p:nvPr>
            <p:ph type="body" idx="1"/>
          </p:nvPr>
        </p:nvSpPr>
        <p:spPr>
          <a:xfrm>
            <a:off x="503238" y="4316413"/>
            <a:ext cx="5857875" cy="4059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49263"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Oil floats so there is a layer of oil upon the water. This is a problem because this layer prevent light to go into the water. So tiny algae can’t get light to do photosynthesis and if there are no placton there are neither other animals. Besides oxgyen can’t get into the water and animals can’t breathe.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848213FA-5194-45B4-BA53-CFCD8D8186A2}" type="slidenum">
              <a:rPr lang="es-ES" smtClean="0">
                <a:latin typeface="Arial" charset="0"/>
              </a:rPr>
              <a:pPr eaLnBrk="1" hangingPunct="1"/>
              <a:t>62</a:t>
            </a:fld>
            <a:endParaRPr lang="es-ES" smtClean="0">
              <a:latin typeface="Arial" charset="0"/>
            </a:endParaRPr>
          </a:p>
        </p:txBody>
      </p:sp>
      <p:sp>
        <p:nvSpPr>
          <p:cNvPr id="501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0580C270-5B78-4671-A619-1FD31A89A906}" type="slidenum">
              <a:rPr lang="es-ES" sz="1200">
                <a:latin typeface="Arial" charset="0"/>
              </a:rPr>
              <a:pPr algn="r" eaLnBrk="1" hangingPunct="1"/>
              <a:t>62</a:t>
            </a:fld>
            <a:endParaRPr lang="es-ES" sz="1200">
              <a:latin typeface="Arial" charset="0"/>
            </a:endParaRPr>
          </a:p>
        </p:txBody>
      </p:sp>
      <p:sp>
        <p:nvSpPr>
          <p:cNvPr id="50180" name="Rectangle 2"/>
          <p:cNvSpPr>
            <a:spLocks noGrp="1" noRot="1" noChangeAspect="1" noChangeArrowheads="1" noTextEdit="1"/>
          </p:cNvSpPr>
          <p:nvPr>
            <p:ph type="sldImg"/>
          </p:nvPr>
        </p:nvSpPr>
        <p:spPr>
          <a:xfrm>
            <a:off x="1144588" y="685800"/>
            <a:ext cx="4572000" cy="3429000"/>
          </a:xfrm>
          <a:ln/>
        </p:spPr>
      </p:sp>
      <p:sp>
        <p:nvSpPr>
          <p:cNvPr id="50181" name="Text Box 3"/>
          <p:cNvSpPr>
            <a:spLocks noGrp="1" noChangeArrowheads="1"/>
          </p:cNvSpPr>
          <p:nvPr>
            <p:ph type="body" idx="1"/>
          </p:nvPr>
        </p:nvSpPr>
        <p:spPr>
          <a:xfrm>
            <a:off x="503238" y="4316413"/>
            <a:ext cx="5857875" cy="4059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49263"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Do you think tourists like going to this beach?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7ED9E1A-8B42-4240-B613-08F3A3D127D3}" type="slidenum">
              <a:rPr lang="es-ES"/>
              <a:pPr/>
              <a:t>66</a:t>
            </a:fld>
            <a:endParaRPr lang="es-ES"/>
          </a:p>
        </p:txBody>
      </p:sp>
      <p:sp>
        <p:nvSpPr>
          <p:cNvPr id="100354"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0580DA50-2C1A-4FCD-9E38-E91E5CB0E2C7}" type="slidenum">
              <a:rPr lang="es-ES" sz="1200">
                <a:solidFill>
                  <a:srgbClr val="000000"/>
                </a:solidFill>
                <a:latin typeface="+mn-lt"/>
              </a:rPr>
              <a:pPr algn="r">
                <a:defRPr/>
              </a:pPr>
              <a:t>66</a:t>
            </a:fld>
            <a:endParaRPr lang="es-ES" sz="1200">
              <a:solidFill>
                <a:srgbClr val="000000"/>
              </a:solidFill>
              <a:latin typeface="+mn-lt"/>
            </a:endParaRPr>
          </a:p>
        </p:txBody>
      </p:sp>
      <p:sp>
        <p:nvSpPr>
          <p:cNvPr id="53251" name="Rectangle 2"/>
          <p:cNvSpPr>
            <a:spLocks noGrp="1" noRot="1" noChangeAspect="1" noChangeArrowheads="1" noTextEdit="1"/>
          </p:cNvSpPr>
          <p:nvPr>
            <p:ph type="sldImg"/>
          </p:nvPr>
        </p:nvSpPr>
        <p:spPr>
          <a:xfrm>
            <a:off x="1144588" y="685800"/>
            <a:ext cx="4572000" cy="3429000"/>
          </a:xfrm>
          <a:ln/>
          <a:extLst>
            <a:ext uri="{909E8E84-426E-40DD-AFC4-6F175D3DCCD1}">
              <a14:hiddenFill xmlns:a14="http://schemas.microsoft.com/office/drawing/2010/main">
                <a:noFill/>
              </a14:hiddenFill>
            </a:ext>
          </a:extLst>
        </p:spPr>
      </p:sp>
      <p:sp>
        <p:nvSpPr>
          <p:cNvPr id="532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s-ES"/>
              <a:t>Los procesos erosivos afectan a 2,5 millones de hectáreas de suelos del país, el alto grado de acidez alcanza alrededor de 3,4 millones de hectáreas, la elevada salinidad y sodicidad influencia alrededor de un millón de hectáreas, la compactación incide sobre 2,5 millones de hectáreas, y en resumen el 65% de la superficie del país se encuentra afectada por estos y otros factores, incluso por más de un factor a la vez, que pueden conducir a los procesos de desertificación.</a:t>
            </a:r>
          </a:p>
          <a:p>
            <a:pPr>
              <a:spcBef>
                <a:spcPct val="0"/>
              </a:spcBef>
            </a:pPr>
            <a:r>
              <a:rPr lang="es-ES"/>
              <a:t>Debido a las dificultades económicas por las que atraviesa Cuba desde el establecimiento del Período Especial, la gran mayoría de las labores de mitigación que se acometen en suelos son medidas sencillas para su conservación, aunque en realidad en muchos casos se requiere la aplicación de medidas complejas, que permitan el mejoramiento y la recuperación de los suelos, las que a su vez demandan  un mayor respaldo financiero.</a:t>
            </a:r>
          </a:p>
          <a:p>
            <a:pPr>
              <a:spcBef>
                <a:spcPct val="0"/>
              </a:spcBef>
            </a:pPr>
            <a:r>
              <a:rPr lang="es-ES"/>
              <a:t>Otro aspecto a destacar en el importante problema de los suelos cubanos es que los últimos estudios generales realizados por los especialistas datan de más de un cuarto de siglo, lo cual no permite conocer su estado real actual con vistas a la proyección de una cerera política agrícola para la producción de alimentos.</a:t>
            </a:r>
          </a:p>
          <a:p>
            <a:pPr>
              <a:spcBef>
                <a:spcPct val="0"/>
              </a:spcBef>
            </a:pPr>
            <a:r>
              <a:rPr lang="es-ES"/>
              <a:t>Resulta conveniente recordar que en un suelo degradado, el potencial genético de una variedad solo alcanza el 60% de su valor, lo que reduce considerablemente su rendimiento, sin considerar otros importantes factores como el agua, el clima y los elementos subjetivos propios de la producción y organización agrícola.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7B1BCB8-6780-45A7-A4CF-215A360E81A4}" type="slidenum">
              <a:rPr lang="es-ES" smtClean="0">
                <a:latin typeface="Arial" charset="0"/>
              </a:rPr>
              <a:pPr fontAlgn="base">
                <a:spcBef>
                  <a:spcPct val="0"/>
                </a:spcBef>
                <a:spcAft>
                  <a:spcPct val="0"/>
                </a:spcAft>
                <a:defRPr/>
              </a:pPr>
              <a:t>84</a:t>
            </a:fld>
            <a:endParaRPr lang="es-ES" smtClean="0">
              <a:latin typeface="Arial" charset="0"/>
            </a:endParaRPr>
          </a:p>
        </p:txBody>
      </p:sp>
      <p:sp>
        <p:nvSpPr>
          <p:cNvPr id="624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4EB5D238-0FED-4B88-9A97-458F9296AE2B}" type="slidenum">
              <a:rPr lang="en-GB" altLang="en-US" sz="1200">
                <a:latin typeface="Arial" charset="0"/>
              </a:rPr>
              <a:pPr algn="r" eaLnBrk="1" hangingPunct="1"/>
              <a:t>84</a:t>
            </a:fld>
            <a:endParaRPr lang="en-GB" altLang="en-US" sz="1200">
              <a:latin typeface="Arial" charset="0"/>
            </a:endParaRPr>
          </a:p>
        </p:txBody>
      </p:sp>
      <p:sp>
        <p:nvSpPr>
          <p:cNvPr id="6246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1CC7DE0-A3AB-42C0-A79C-098B896FE262}" type="slidenum">
              <a:rPr lang="es-ES" smtClean="0">
                <a:latin typeface="Arial" charset="0"/>
              </a:rPr>
              <a:pPr fontAlgn="base">
                <a:spcBef>
                  <a:spcPct val="0"/>
                </a:spcBef>
                <a:spcAft>
                  <a:spcPct val="0"/>
                </a:spcAft>
                <a:defRPr/>
              </a:pPr>
              <a:t>85</a:t>
            </a:fld>
            <a:endParaRPr lang="es-ES" smtClean="0">
              <a:latin typeface="Arial" charset="0"/>
            </a:endParaRPr>
          </a:p>
        </p:txBody>
      </p:sp>
      <p:sp>
        <p:nvSpPr>
          <p:cNvPr id="634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FAF5AD62-0943-4D3D-8AC5-213830C5AC4C}" type="slidenum">
              <a:rPr lang="en-GB" altLang="en-US" sz="1200">
                <a:latin typeface="Arial" charset="0"/>
              </a:rPr>
              <a:pPr algn="r" eaLnBrk="1" hangingPunct="1"/>
              <a:t>85</a:t>
            </a:fld>
            <a:endParaRPr lang="en-GB" altLang="en-US" sz="1200">
              <a:latin typeface="Arial" charset="0"/>
            </a:endParaRPr>
          </a:p>
        </p:txBody>
      </p:sp>
      <p:sp>
        <p:nvSpPr>
          <p:cNvPr id="6349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24B08EF-CB60-4F80-92AF-E5EB03EEB14B}" type="slidenum">
              <a:rPr lang="es-ES" smtClean="0">
                <a:latin typeface="Arial" charset="0"/>
              </a:rPr>
              <a:pPr fontAlgn="base">
                <a:spcBef>
                  <a:spcPct val="0"/>
                </a:spcBef>
                <a:spcAft>
                  <a:spcPct val="0"/>
                </a:spcAft>
                <a:defRPr/>
              </a:pPr>
              <a:t>86</a:t>
            </a:fld>
            <a:endParaRPr lang="es-ES" smtClean="0">
              <a:latin typeface="Arial" charset="0"/>
            </a:endParaRPr>
          </a:p>
        </p:txBody>
      </p:sp>
      <p:sp>
        <p:nvSpPr>
          <p:cNvPr id="645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A6256287-178F-4049-AFC8-F78E43CA0691}" type="slidenum">
              <a:rPr lang="en-GB" altLang="en-US" sz="1200">
                <a:latin typeface="Arial" charset="0"/>
              </a:rPr>
              <a:pPr algn="r" eaLnBrk="1" hangingPunct="1"/>
              <a:t>86</a:t>
            </a:fld>
            <a:endParaRPr lang="en-GB" altLang="en-US" sz="1200">
              <a:latin typeface="Arial" charset="0"/>
            </a:endParaRPr>
          </a:p>
        </p:txBody>
      </p:sp>
      <p:sp>
        <p:nvSpPr>
          <p:cNvPr id="6451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B7BDA2-F4A0-4E5F-B899-D53E92F56D2A}" type="slidenum">
              <a:rPr lang="es-ES"/>
              <a:pPr/>
              <a:t>18</a:t>
            </a:fld>
            <a:endParaRPr lang="es-ES"/>
          </a:p>
        </p:txBody>
      </p:sp>
      <p:sp>
        <p:nvSpPr>
          <p:cNvPr id="16386"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16387" name="Rectangle 3"/>
          <p:cNvSpPr txBox="1">
            <a:spLocks noGrp="1" noChangeArrowheads="1"/>
          </p:cNvSpPr>
          <p:nvPr>
            <p:ph type="body"/>
          </p:nvPr>
        </p:nvSpPr>
        <p:spPr>
          <a:xfrm>
            <a:off x="685800" y="4343400"/>
            <a:ext cx="5484813" cy="4114800"/>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7ED9E1A-8B42-4240-B613-08F3A3D127D3}" type="slidenum">
              <a:rPr lang="es-ES"/>
              <a:pPr/>
              <a:t>21</a:t>
            </a:fld>
            <a:endParaRPr lang="es-ES"/>
          </a:p>
        </p:txBody>
      </p:sp>
      <p:sp>
        <p:nvSpPr>
          <p:cNvPr id="100354"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0580DA50-2C1A-4FCD-9E38-E91E5CB0E2C7}" type="slidenum">
              <a:rPr lang="es-ES" sz="1200">
                <a:solidFill>
                  <a:srgbClr val="000000"/>
                </a:solidFill>
                <a:latin typeface="+mn-lt"/>
              </a:rPr>
              <a:pPr algn="r">
                <a:defRPr/>
              </a:pPr>
              <a:t>21</a:t>
            </a:fld>
            <a:endParaRPr lang="es-ES" sz="1200">
              <a:solidFill>
                <a:srgbClr val="000000"/>
              </a:solidFill>
              <a:latin typeface="+mn-lt"/>
            </a:endParaRPr>
          </a:p>
        </p:txBody>
      </p:sp>
      <p:sp>
        <p:nvSpPr>
          <p:cNvPr id="53251" name="Rectangle 2"/>
          <p:cNvSpPr>
            <a:spLocks noGrp="1" noRot="1" noChangeAspect="1" noChangeArrowheads="1" noTextEdit="1"/>
          </p:cNvSpPr>
          <p:nvPr>
            <p:ph type="sldImg"/>
          </p:nvPr>
        </p:nvSpPr>
        <p:spPr>
          <a:xfrm>
            <a:off x="1144588" y="685800"/>
            <a:ext cx="4572000" cy="3429000"/>
          </a:xfrm>
          <a:ln/>
          <a:extLst>
            <a:ext uri="{909E8E84-426E-40DD-AFC4-6F175D3DCCD1}">
              <a14:hiddenFill xmlns:a14="http://schemas.microsoft.com/office/drawing/2010/main">
                <a:noFill/>
              </a14:hiddenFill>
            </a:ext>
          </a:extLst>
        </p:spPr>
      </p:sp>
      <p:sp>
        <p:nvSpPr>
          <p:cNvPr id="532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s-ES"/>
              <a:t>Los procesos erosivos afectan a 2,5 millones de hectáreas de suelos del país, el alto grado de acidez alcanza alrededor de 3,4 millones de hectáreas, la elevada salinidad y sodicidad influencia alrededor de un millón de hectáreas, la compactación incide sobre 2,5 millones de hectáreas, y en resumen el 65% de la superficie del país se encuentra afectada por estos y otros factores, incluso por más de un factor a la vez, que pueden conducir a los procesos de desertificación.</a:t>
            </a:r>
          </a:p>
          <a:p>
            <a:pPr>
              <a:spcBef>
                <a:spcPct val="0"/>
              </a:spcBef>
            </a:pPr>
            <a:r>
              <a:rPr lang="es-ES"/>
              <a:t>Debido a las dificultades económicas por las que atraviesa Cuba desde el establecimiento del Período Especial, la gran mayoría de las labores de mitigación que se acometen en suelos son medidas sencillas para su conservación, aunque en realidad en muchos casos se requiere la aplicación de medidas complejas, que permitan el mejoramiento y la recuperación de los suelos, las que a su vez demandan  un mayor respaldo financiero.</a:t>
            </a:r>
          </a:p>
          <a:p>
            <a:pPr>
              <a:spcBef>
                <a:spcPct val="0"/>
              </a:spcBef>
            </a:pPr>
            <a:r>
              <a:rPr lang="es-ES"/>
              <a:t>Otro aspecto a destacar en el importante problema de los suelos cubanos es que los últimos estudios generales realizados por los especialistas datan de más de un cuarto de siglo, lo cual no permite conocer su estado real actual con vistas a la proyección de una cerera política agrícola para la producción de alimentos.</a:t>
            </a:r>
          </a:p>
          <a:p>
            <a:pPr>
              <a:spcBef>
                <a:spcPct val="0"/>
              </a:spcBef>
            </a:pPr>
            <a:r>
              <a:rPr lang="es-ES"/>
              <a:t>Resulta conveniente recordar que en un suelo degradado, el potencial genético de una variedad solo alcanza el 60% de su valor, lo que reduce considerablemente su rendimiento, sin considerar otros importantes factores como el agua, el clima y los elementos subjetivos propios de la producción y organización agrícola.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fld id="{376E34D3-63B5-4490-A9E6-720CAC338660}" type="slidenum">
              <a:rPr lang="es-ES" smtClean="0">
                <a:latin typeface="Arial" charset="0"/>
              </a:rPr>
              <a:pPr/>
              <a:t>27</a:t>
            </a:fld>
            <a:endParaRPr lang="es-ES" smtClean="0">
              <a:latin typeface="Arial" charset="0"/>
            </a:endParaRPr>
          </a:p>
        </p:txBody>
      </p:sp>
      <p:sp>
        <p:nvSpPr>
          <p:cNvPr id="58371"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FBEEF96-C0F4-47D4-AA91-547D5FBAE1C3}" type="slidenum">
              <a:rPr lang="es-ES_tradnl" sz="1200">
                <a:solidFill>
                  <a:srgbClr val="000000"/>
                </a:solidFill>
                <a:cs typeface="Lucida Sans Unicode" pitchFamily="34" charset="0"/>
              </a:rPr>
              <a:pPr algn="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es-ES_tradnl" sz="1200">
              <a:solidFill>
                <a:srgbClr val="000000"/>
              </a:solidFill>
              <a:cs typeface="Lucida Sans Unicode" pitchFamily="34" charset="0"/>
            </a:endParaRPr>
          </a:p>
        </p:txBody>
      </p:sp>
      <p:sp>
        <p:nvSpPr>
          <p:cNvPr id="58372" name="Rectangle 1"/>
          <p:cNvSpPr>
            <a:spLocks noGrp="1" noRot="1" noChangeAspect="1" noChangeArrowheads="1" noTextEdit="1"/>
          </p:cNvSpPr>
          <p:nvPr>
            <p:ph type="sldImg"/>
          </p:nvPr>
        </p:nvSpPr>
        <p:spPr>
          <a:ln/>
        </p:spPr>
      </p:sp>
      <p:sp>
        <p:nvSpPr>
          <p:cNvPr id="58373" name="Rectangle 2"/>
          <p:cNvSpPr>
            <a:spLocks noGrp="1" noChangeArrowheads="1"/>
          </p:cNvSpPr>
          <p:nvPr>
            <p:ph type="body" idx="1"/>
          </p:nvPr>
        </p:nvSpPr>
        <p:spPr>
          <a:xfrm>
            <a:off x="685800" y="4343400"/>
            <a:ext cx="5486400" cy="4208463"/>
          </a:xfrm>
          <a:noFill/>
        </p:spPr>
        <p:txBody>
          <a:bodyPr wrap="none" lIns="90000" tIns="46800" rIns="90000" bIns="46800" anchor="ctr"/>
          <a:lstStyle/>
          <a:p>
            <a:pPr eaLnBrk="1" hangingPunct="1"/>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F89076A-AB65-4487-B720-BA9C9910F11A}" type="slidenum">
              <a:rPr lang="es-ES"/>
              <a:pPr/>
              <a:t>32</a:t>
            </a:fld>
            <a:endParaRPr lang="es-ES"/>
          </a:p>
        </p:txBody>
      </p:sp>
      <p:sp>
        <p:nvSpPr>
          <p:cNvPr id="66562" name="Rectangle 7"/>
          <p:cNvSpPr txBox="1">
            <a:spLocks noGrp="1"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r">
              <a:buClr>
                <a:srgbClr val="000000"/>
              </a:buClr>
              <a:buSzPct val="100000"/>
              <a:buFont typeface="Times New Roman" pitchFamily="18" charset="0"/>
              <a:buNone/>
            </a:pPr>
            <a:fld id="{B68345E5-1286-4E2B-B8AE-FC9ECAA2E739}" type="slidenum">
              <a:rPr lang="es-ES_tradnl" sz="1200">
                <a:solidFill>
                  <a:srgbClr val="000000"/>
                </a:solidFill>
                <a:ea typeface="Lucida Sans Unicode" pitchFamily="34" charset="0"/>
                <a:cs typeface="Lucida Sans Unicode" pitchFamily="34" charset="0"/>
              </a:rPr>
              <a:pPr algn="r">
                <a:buClr>
                  <a:srgbClr val="000000"/>
                </a:buClr>
                <a:buSzPct val="100000"/>
                <a:buFont typeface="Times New Roman" pitchFamily="18" charset="0"/>
                <a:buNone/>
              </a:pPr>
              <a:t>32</a:t>
            </a:fld>
            <a:endParaRPr lang="es-ES_tradnl" sz="1200">
              <a:solidFill>
                <a:srgbClr val="000000"/>
              </a:solidFill>
              <a:ea typeface="Lucida Sans Unicode" pitchFamily="34" charset="0"/>
              <a:cs typeface="Lucida Sans Unicode" pitchFamily="34" charset="0"/>
            </a:endParaRPr>
          </a:p>
        </p:txBody>
      </p:sp>
      <p:sp>
        <p:nvSpPr>
          <p:cNvPr id="66563" name="Rectangle 1"/>
          <p:cNvSpPr>
            <a:spLocks noGrp="1" noRot="1" noChangeAspect="1" noChangeArrowheads="1" noTextEdit="1"/>
          </p:cNvSpPr>
          <p:nvPr>
            <p:ph type="sldImg"/>
          </p:nvPr>
        </p:nvSpPr>
        <p:spPr>
          <a:ln/>
        </p:spPr>
      </p:sp>
      <p:sp>
        <p:nvSpPr>
          <p:cNvPr id="66564" name="Rectangle 2"/>
          <p:cNvSpPr>
            <a:spLocks noGrp="1" noChangeArrowheads="1"/>
          </p:cNvSpPr>
          <p:nvPr>
            <p:ph type="body" idx="1"/>
          </p:nvPr>
        </p:nvSpPr>
        <p:spPr>
          <a:xfrm>
            <a:off x="685800" y="4343400"/>
            <a:ext cx="5486400" cy="4208463"/>
          </a:xfrm>
          <a:noFill/>
        </p:spPr>
        <p:txBody>
          <a:bodyPr wrap="none" lIns="90000" tIns="46800" rIns="90000" bIns="46800"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Marcador de imagen de diapositiva"/>
          <p:cNvSpPr>
            <a:spLocks noGrp="1" noRot="1" noChangeAspect="1" noTextEdit="1"/>
          </p:cNvSpPr>
          <p:nvPr>
            <p:ph type="sldImg"/>
          </p:nvPr>
        </p:nvSpPr>
        <p:spPr>
          <a:ln/>
        </p:spPr>
      </p:sp>
      <p:sp>
        <p:nvSpPr>
          <p:cNvPr id="378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
        <p:nvSpPr>
          <p:cNvPr id="3789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77D9A507-5247-4314-AA3B-997FBFD95549}" type="slidenum">
              <a:rPr lang="es-ES_tradnl" smtClean="0">
                <a:latin typeface="Arial" charset="0"/>
              </a:rPr>
              <a:pPr eaLnBrk="1" hangingPunct="1"/>
              <a:t>42</a:t>
            </a:fld>
            <a:endParaRPr lang="es-ES_tradnl"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itchFamily="34" charset="0"/>
                <a:cs typeface="Lucida Sans Unicode" pitchFamily="34" charset="0"/>
              </a:defRPr>
            </a:lvl9pPr>
          </a:lstStyle>
          <a:p>
            <a:pPr eaLnBrk="1" hangingPunct="1">
              <a:buFont typeface="Times New Roman" pitchFamily="18" charset="0"/>
              <a:buNone/>
            </a:pPr>
            <a:fld id="{E4477678-718F-4A9E-8DD5-0872B81C2688}" type="slidenum">
              <a:rPr lang="es-ES" smtClean="0">
                <a:solidFill>
                  <a:srgbClr val="000000"/>
                </a:solidFill>
              </a:rPr>
              <a:pPr eaLnBrk="1" hangingPunct="1">
                <a:buFont typeface="Times New Roman" pitchFamily="18" charset="0"/>
                <a:buNone/>
              </a:pPr>
              <a:t>50</a:t>
            </a:fld>
            <a:endParaRPr lang="es-ES" smtClean="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A1B9F42-3BC2-4FC6-B473-5C49A9A396A8}" type="slidenum">
              <a:rPr lang="es-ES"/>
              <a:pPr/>
              <a:t>51</a:t>
            </a:fld>
            <a:endParaRPr lang="es-ES"/>
          </a:p>
        </p:txBody>
      </p:sp>
      <p:sp>
        <p:nvSpPr>
          <p:cNvPr id="1054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FB0F6DEF-CCD0-4A33-A6A0-F704153C0008}" type="slidenum">
              <a:rPr lang="es-ES" sz="1200">
                <a:latin typeface="Times New Roman" pitchFamily="18" charset="0"/>
              </a:rPr>
              <a:pPr algn="r"/>
              <a:t>51</a:t>
            </a:fld>
            <a:endParaRPr lang="es-ES" sz="1200">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Marcador de imagen de diapositiva"/>
          <p:cNvSpPr>
            <a:spLocks noGrp="1" noRot="1" noChangeAspect="1" noTextEdit="1"/>
          </p:cNvSpPr>
          <p:nvPr>
            <p:ph type="sldImg"/>
          </p:nvPr>
        </p:nvSpPr>
        <p:spPr>
          <a:ln/>
        </p:spPr>
      </p:sp>
      <p:sp>
        <p:nvSpPr>
          <p:cNvPr id="64515" name="2 Marcador de notas"/>
          <p:cNvSpPr>
            <a:spLocks noGrp="1"/>
          </p:cNvSpPr>
          <p:nvPr>
            <p:ph type="body" idx="1"/>
          </p:nvPr>
        </p:nvSpPr>
        <p:spPr>
          <a:noFill/>
        </p:spPr>
        <p:txBody>
          <a:bodyPr/>
          <a:lstStyle/>
          <a:p>
            <a:endParaRPr lang="es-ES_tradnl" smtClean="0">
              <a:latin typeface="Arial" charset="0"/>
            </a:endParaRPr>
          </a:p>
        </p:txBody>
      </p:sp>
      <p:sp>
        <p:nvSpPr>
          <p:cNvPr id="64516" name="3 Marcador de número de diapositiva"/>
          <p:cNvSpPr>
            <a:spLocks noGrp="1"/>
          </p:cNvSpPr>
          <p:nvPr>
            <p:ph type="sldNum" sz="quarter" idx="5"/>
          </p:nvPr>
        </p:nvSpPr>
        <p:spPr>
          <a:noFill/>
          <a:ln>
            <a:miter lim="800000"/>
            <a:headEnd/>
            <a:tailEnd/>
          </a:ln>
        </p:spPr>
        <p:txBody>
          <a:bodyPr/>
          <a:lstStyle/>
          <a:p>
            <a:fld id="{131BF471-1CCC-4505-A4DD-C05C8D01B283}" type="slidenum">
              <a:rPr lang="es-ES" smtClean="0">
                <a:latin typeface="Arial" charset="0"/>
              </a:rPr>
              <a:pPr/>
              <a:t>53</a:t>
            </a:fld>
            <a:endParaRPr lang="es-E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01/01/2002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01/01/2002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01/01/2002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a:xfrm>
            <a:off x="457200" y="6245225"/>
            <a:ext cx="2133600" cy="476250"/>
          </a:xfrm>
        </p:spPr>
        <p:txBody>
          <a:bodyPr/>
          <a:lstStyle>
            <a:lvl1pPr>
              <a:defRPr/>
            </a:lvl1pPr>
          </a:lstStyle>
          <a:p>
            <a:pPr>
              <a:defRPr/>
            </a:pPr>
            <a:endParaRPr lang="es-MX"/>
          </a:p>
        </p:txBody>
      </p:sp>
      <p:sp>
        <p:nvSpPr>
          <p:cNvPr id="7" name="6 Marcador de pie de página"/>
          <p:cNvSpPr>
            <a:spLocks noGrp="1"/>
          </p:cNvSpPr>
          <p:nvPr>
            <p:ph type="ftr" sz="quarter" idx="11"/>
          </p:nvPr>
        </p:nvSpPr>
        <p:spPr>
          <a:xfrm>
            <a:off x="3124200" y="6245225"/>
            <a:ext cx="2895600" cy="476250"/>
          </a:xfrm>
        </p:spPr>
        <p:txBody>
          <a:bodyPr/>
          <a:lstStyle>
            <a:lvl1pPr>
              <a:defRPr/>
            </a:lvl1pPr>
          </a:lstStyle>
          <a:p>
            <a:pPr>
              <a:defRPr/>
            </a:pPr>
            <a:endParaRPr lang="es-MX"/>
          </a:p>
        </p:txBody>
      </p:sp>
      <p:sp>
        <p:nvSpPr>
          <p:cNvPr id="8" name="7 Marcador de número de diapositiva"/>
          <p:cNvSpPr>
            <a:spLocks noGrp="1"/>
          </p:cNvSpPr>
          <p:nvPr>
            <p:ph type="sldNum" sz="quarter" idx="12"/>
          </p:nvPr>
        </p:nvSpPr>
        <p:spPr>
          <a:xfrm>
            <a:off x="6553200" y="6245225"/>
            <a:ext cx="2133600" cy="476250"/>
          </a:xfrm>
        </p:spPr>
        <p:txBody>
          <a:bodyPr/>
          <a:lstStyle>
            <a:lvl1pPr>
              <a:defRPr/>
            </a:lvl1pPr>
          </a:lstStyle>
          <a:p>
            <a:pPr>
              <a:defRPr/>
            </a:pPr>
            <a:fld id="{413E153E-0549-4FB9-AF3C-C2F39F7B7923}" type="slidenum">
              <a:rPr lang="es-MX"/>
              <a:pPr>
                <a:defRPr/>
              </a:pPr>
              <a:t>‹Nº›</a:t>
            </a:fld>
            <a:endParaRPr lang="es-MX"/>
          </a:p>
        </p:txBody>
      </p:sp>
    </p:spTree>
    <p:extLst>
      <p:ext uri="{BB962C8B-B14F-4D97-AF65-F5344CB8AC3E}">
        <p14:creationId xmlns:p14="http://schemas.microsoft.com/office/powerpoint/2010/main" val="2405756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066800" y="304800"/>
            <a:ext cx="7543800" cy="1431925"/>
          </a:xfrm>
        </p:spPr>
        <p:txBody>
          <a:bodyPr/>
          <a:lstStyle/>
          <a:p>
            <a:r>
              <a:rPr lang="es-ES" smtClean="0"/>
              <a:t>Haga clic para modificar el estilo de título del patrón</a:t>
            </a:r>
            <a:endParaRPr lang="es-PE"/>
          </a:p>
        </p:txBody>
      </p:sp>
      <p:sp>
        <p:nvSpPr>
          <p:cNvPr id="3" name="2 Marcador de texto"/>
          <p:cNvSpPr>
            <a:spLocks noGrp="1"/>
          </p:cNvSpPr>
          <p:nvPr>
            <p:ph type="body" sz="half" idx="1"/>
          </p:nvPr>
        </p:nvSpPr>
        <p:spPr>
          <a:xfrm>
            <a:off x="1066800" y="1981200"/>
            <a:ext cx="36957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914900" y="1981200"/>
            <a:ext cx="36957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468F675E-127C-4DDF-83CC-51E24B83C605}" type="slidenum">
              <a:rPr lang="en-US"/>
              <a:pPr>
                <a:defRPr/>
              </a:pPr>
              <a:t>‹Nº›</a:t>
            </a:fld>
            <a:endParaRPr lang="en-US"/>
          </a:p>
        </p:txBody>
      </p:sp>
    </p:spTree>
    <p:extLst>
      <p:ext uri="{BB962C8B-B14F-4D97-AF65-F5344CB8AC3E}">
        <p14:creationId xmlns:p14="http://schemas.microsoft.com/office/powerpoint/2010/main" val="424503405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457200" y="1600200"/>
            <a:ext cx="8229600" cy="4525963"/>
          </a:xfrm>
        </p:spPr>
        <p:txBody>
          <a:bodyPr rtlCol="0">
            <a:normAutofit/>
          </a:bodyPr>
          <a:lstStyle/>
          <a:p>
            <a:pPr lvl="0"/>
            <a:endParaRPr lang="es-ES" noProof="0"/>
          </a:p>
        </p:txBody>
      </p:sp>
      <p:sp>
        <p:nvSpPr>
          <p:cNvPr id="4" name="Rectangle 4"/>
          <p:cNvSpPr>
            <a:spLocks noGrp="1" noChangeArrowheads="1"/>
          </p:cNvSpPr>
          <p:nvPr>
            <p:ph type="dt" sz="half" idx="10"/>
          </p:nvPr>
        </p:nvSpPr>
        <p:spPr/>
        <p:txBody>
          <a:bodyPr/>
          <a:lstStyle>
            <a:lvl1pPr>
              <a:defRPr/>
            </a:lvl1pPr>
          </a:lstStyle>
          <a:p>
            <a:pPr>
              <a:defRPr/>
            </a:pPr>
            <a:endParaRPr lang="es-ES"/>
          </a:p>
        </p:txBody>
      </p:sp>
      <p:sp>
        <p:nvSpPr>
          <p:cNvPr id="5" name="Rectangle 5"/>
          <p:cNvSpPr>
            <a:spLocks noGrp="1" noChangeArrowheads="1"/>
          </p:cNvSpPr>
          <p:nvPr>
            <p:ph type="ftr" sz="quarter" idx="11"/>
          </p:nvPr>
        </p:nvSpPr>
        <p:spPr/>
        <p:txBody>
          <a:bodyPr/>
          <a:lstStyle>
            <a:lvl1pPr>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pPr>
              <a:defRPr/>
            </a:pPr>
            <a:fld id="{CB067430-D68B-46C9-8133-C37F4D158476}" type="slidenum">
              <a:rPr lang="es-ES"/>
              <a:pPr>
                <a:defRPr/>
              </a:pPr>
              <a:t>‹Nº›</a:t>
            </a:fld>
            <a:endParaRPr lang="es-ES"/>
          </a:p>
        </p:txBody>
      </p:sp>
    </p:spTree>
    <p:extLst>
      <p:ext uri="{BB962C8B-B14F-4D97-AF65-F5344CB8AC3E}">
        <p14:creationId xmlns:p14="http://schemas.microsoft.com/office/powerpoint/2010/main" val="3362918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01/01/2002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01/01/2002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01/01/2002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01/01/2002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01/01/2002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01/01/2002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01/01/2002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01/01/2002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01/01/2002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3.xml"/><Relationship Id="rId7" Type="http://schemas.openxmlformats.org/officeDocument/2006/relationships/image" Target="../media/image32.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34.png"/><Relationship Id="rId5" Type="http://schemas.openxmlformats.org/officeDocument/2006/relationships/image" Target="../media/image31.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3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38.png"/><Relationship Id="rId4"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image" Target="../media/image44.wmf"/></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59.png"/><Relationship Id="rId5" Type="http://schemas.openxmlformats.org/officeDocument/2006/relationships/oleObject" Target="../embeddings/oleObject17.bin"/><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oleObject" Target="../embeddings/oleObject26.bin"/><Relationship Id="rId18" Type="http://schemas.openxmlformats.org/officeDocument/2006/relationships/oleObject" Target="../embeddings/oleObject31.bin"/><Relationship Id="rId3" Type="http://schemas.openxmlformats.org/officeDocument/2006/relationships/image" Target="../media/image87.png"/><Relationship Id="rId21" Type="http://schemas.openxmlformats.org/officeDocument/2006/relationships/oleObject" Target="../embeddings/oleObject34.bin"/><Relationship Id="rId7" Type="http://schemas.openxmlformats.org/officeDocument/2006/relationships/oleObject" Target="../embeddings/oleObject20.bin"/><Relationship Id="rId12" Type="http://schemas.openxmlformats.org/officeDocument/2006/relationships/oleObject" Target="../embeddings/oleObject25.bin"/><Relationship Id="rId17" Type="http://schemas.openxmlformats.org/officeDocument/2006/relationships/oleObject" Target="../embeddings/oleObject30.bin"/><Relationship Id="rId2" Type="http://schemas.openxmlformats.org/officeDocument/2006/relationships/slideLayout" Target="../slideLayouts/slideLayout7.xml"/><Relationship Id="rId16" Type="http://schemas.openxmlformats.org/officeDocument/2006/relationships/oleObject" Target="../embeddings/oleObject29.bin"/><Relationship Id="rId20" Type="http://schemas.openxmlformats.org/officeDocument/2006/relationships/oleObject" Target="../embeddings/oleObject33.bin"/><Relationship Id="rId1" Type="http://schemas.openxmlformats.org/officeDocument/2006/relationships/vmlDrawing" Target="../drawings/vmlDrawing11.vml"/><Relationship Id="rId6" Type="http://schemas.openxmlformats.org/officeDocument/2006/relationships/oleObject" Target="../embeddings/oleObject19.bin"/><Relationship Id="rId11" Type="http://schemas.openxmlformats.org/officeDocument/2006/relationships/oleObject" Target="../embeddings/oleObject24.bin"/><Relationship Id="rId24" Type="http://schemas.openxmlformats.org/officeDocument/2006/relationships/oleObject" Target="../embeddings/oleObject37.bin"/><Relationship Id="rId5" Type="http://schemas.openxmlformats.org/officeDocument/2006/relationships/image" Target="../media/image86.wmf"/><Relationship Id="rId15" Type="http://schemas.openxmlformats.org/officeDocument/2006/relationships/oleObject" Target="../embeddings/oleObject28.bin"/><Relationship Id="rId23" Type="http://schemas.openxmlformats.org/officeDocument/2006/relationships/oleObject" Target="../embeddings/oleObject36.bin"/><Relationship Id="rId10" Type="http://schemas.openxmlformats.org/officeDocument/2006/relationships/oleObject" Target="../embeddings/oleObject23.bin"/><Relationship Id="rId19" Type="http://schemas.openxmlformats.org/officeDocument/2006/relationships/oleObject" Target="../embeddings/oleObject32.bin"/><Relationship Id="rId4" Type="http://schemas.openxmlformats.org/officeDocument/2006/relationships/oleObject" Target="../embeddings/oleObject18.bin"/><Relationship Id="rId9" Type="http://schemas.openxmlformats.org/officeDocument/2006/relationships/oleObject" Target="../embeddings/oleObject22.bin"/><Relationship Id="rId14" Type="http://schemas.openxmlformats.org/officeDocument/2006/relationships/oleObject" Target="../embeddings/oleObject27.bin"/><Relationship Id="rId22" Type="http://schemas.openxmlformats.org/officeDocument/2006/relationships/oleObject" Target="../embeddings/oleObject35.bin"/></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91.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93.jpeg"/></Relationships>
</file>

<file path=ppt/slides/_rels/slide6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13.xml"/><Relationship Id="rId7" Type="http://schemas.openxmlformats.org/officeDocument/2006/relationships/image" Target="../media/image32.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39.bin"/><Relationship Id="rId11" Type="http://schemas.openxmlformats.org/officeDocument/2006/relationships/image" Target="../media/image34.png"/><Relationship Id="rId5" Type="http://schemas.openxmlformats.org/officeDocument/2006/relationships/image" Target="../media/image31.wmf"/><Relationship Id="rId10" Type="http://schemas.openxmlformats.org/officeDocument/2006/relationships/oleObject" Target="../embeddings/oleObject41.bin"/><Relationship Id="rId4" Type="http://schemas.openxmlformats.org/officeDocument/2006/relationships/oleObject" Target="../embeddings/oleObject38.bin"/><Relationship Id="rId9" Type="http://schemas.openxmlformats.org/officeDocument/2006/relationships/image" Target="../media/image33.emf"/></Relationships>
</file>

<file path=ppt/slides/_rels/slide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35.jpe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00.emf"/></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7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36.wmf"/><Relationship Id="rId1" Type="http://schemas.openxmlformats.org/officeDocument/2006/relationships/slideLayout" Target="../slideLayouts/slideLayout7.xml"/><Relationship Id="rId4" Type="http://schemas.openxmlformats.org/officeDocument/2006/relationships/image" Target="../media/image109.wmf"/></Relationships>
</file>

<file path=ppt/slides/_rels/slide7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images.google.com.cu/imgres?imgurl=http://www.amisalas.org/images/galeria/carteles/cambio_climatico_big.jpg&amp;imgrefurl=http://www.amisalas.org/galery/carteles.htm&amp;h=1219&amp;w=870&amp;sz=309&amp;hl=es&amp;start=10&amp;um=1&amp;usg=__rKFRn_yQN9hVgYWTYM9Bqxr6M04=&amp;tbnid=TyQY6nVFTHlv8M:&amp;tbnh=150&amp;tbnw=107&amp;prev=/images?q=CAMBIO+CLIM%C3%81TICO&amp;um=1&amp;hl=es&amp;sa=G"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8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jpeg"/></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images.google.com.cu/imgres?imgurl=http://www.ukimagehost.com/uploads/7a20b75e30.jpg&amp;imgrefurl=http://www.blogdelaciencia.com/?cat=22&amp;h=640&amp;w=445&amp;sz=76&amp;hl=es&amp;start=2&amp;um=1&amp;usg=__l9TFFlRTW2YWKczZj5sBuOXBZTg=&amp;tbnid=C9eF2cCclknZ2M:&amp;tbnh=137&amp;tbnw=95&amp;prev=/images?q=CAMBIO+CLIM%C3%81TICO&amp;um=1&amp;hl=es&amp;sa=G" TargetMode="External"/><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908721"/>
            <a:ext cx="7772400" cy="2160240"/>
          </a:xfrm>
        </p:spPr>
        <p:txBody>
          <a:bodyPr>
            <a:normAutofit fontScale="90000"/>
          </a:bodyPr>
          <a:lstStyle/>
          <a:p>
            <a:r>
              <a:rPr lang="es-ES" dirty="0" smtClean="0"/>
              <a:t/>
            </a:r>
            <a:br>
              <a:rPr lang="es-ES" dirty="0" smtClean="0"/>
            </a:br>
            <a:r>
              <a:rPr lang="es-ES" dirty="0" smtClean="0"/>
              <a:t>Problemas globales del medio ambiente  que afectan a la biosfera.</a:t>
            </a:r>
            <a:endParaRPr lang="es-ES" dirty="0"/>
          </a:p>
        </p:txBody>
      </p:sp>
      <p:sp>
        <p:nvSpPr>
          <p:cNvPr id="3" name="2 Subtítulo"/>
          <p:cNvSpPr>
            <a:spLocks noGrp="1"/>
          </p:cNvSpPr>
          <p:nvPr>
            <p:ph type="subTitle" idx="1"/>
          </p:nvPr>
        </p:nvSpPr>
        <p:spPr/>
        <p:txBody>
          <a:bodyPr/>
          <a:lstStyle/>
          <a:p>
            <a:r>
              <a:rPr lang="es-ES" dirty="0" smtClean="0"/>
              <a:t>Autora: M. Sc. Yolanda Sosa García</a:t>
            </a:r>
          </a:p>
          <a:p>
            <a:r>
              <a:rPr lang="es-ES" dirty="0" smtClean="0"/>
              <a:t>Universidad de Artemisa</a:t>
            </a:r>
            <a:endParaRPr lang="es-ES" dirty="0"/>
          </a:p>
        </p:txBody>
      </p:sp>
      <p:graphicFrame>
        <p:nvGraphicFramePr>
          <p:cNvPr id="4" name="3 Objeto"/>
          <p:cNvGraphicFramePr>
            <a:graphicFrameLocks noChangeAspect="1"/>
          </p:cNvGraphicFramePr>
          <p:nvPr>
            <p:extLst>
              <p:ext uri="{D42A27DB-BD31-4B8C-83A1-F6EECF244321}">
                <p14:modId xmlns:p14="http://schemas.microsoft.com/office/powerpoint/2010/main" val="620959087"/>
              </p:ext>
            </p:extLst>
          </p:nvPr>
        </p:nvGraphicFramePr>
        <p:xfrm>
          <a:off x="6804248" y="4653136"/>
          <a:ext cx="2024385" cy="1800200"/>
        </p:xfrm>
        <a:graphic>
          <a:graphicData uri="http://schemas.openxmlformats.org/presentationml/2006/ole">
            <mc:AlternateContent xmlns:mc="http://schemas.openxmlformats.org/markup-compatibility/2006">
              <mc:Choice xmlns:v="urn:schemas-microsoft-com:vml" Requires="v">
                <p:oleObj spid="_x0000_s20521" name="Fotografía de Photo Editor" r:id="rId3" imgW="2771429" imgH="3191320" progId="MSPhotoEd.3">
                  <p:embed/>
                </p:oleObj>
              </mc:Choice>
              <mc:Fallback>
                <p:oleObj name="Fotografía de Photo Editor" r:id="rId3" imgW="2771429" imgH="3191320" progId="MSPhotoEd.3">
                  <p:embed/>
                  <p:pic>
                    <p:nvPicPr>
                      <p:cNvPr id="0" name="3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4653136"/>
                        <a:ext cx="2024385" cy="18002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970126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75481" y="290513"/>
            <a:ext cx="7793037" cy="474191"/>
          </a:xfrm>
        </p:spPr>
        <p:txBody>
          <a:bodyPr>
            <a:normAutofit fontScale="90000"/>
          </a:bodyPr>
          <a:lstStyle/>
          <a:p>
            <a:pPr algn="ctr" eaLnBrk="1" hangingPunct="1"/>
            <a:r>
              <a:rPr lang="es-ES_tradnl" sz="4000" dirty="0" smtClean="0"/>
              <a:t>Lluvia ácida </a:t>
            </a:r>
            <a:br>
              <a:rPr lang="es-ES_tradnl" sz="4000" dirty="0" smtClean="0"/>
            </a:br>
            <a:endParaRPr lang="es-ES_tradnl" sz="4000" dirty="0" smtClean="0"/>
          </a:p>
        </p:txBody>
      </p:sp>
      <p:sp>
        <p:nvSpPr>
          <p:cNvPr id="53251" name="Rectangle 3"/>
          <p:cNvSpPr>
            <a:spLocks noGrp="1" noChangeArrowheads="1"/>
          </p:cNvSpPr>
          <p:nvPr>
            <p:ph type="body" idx="1"/>
          </p:nvPr>
        </p:nvSpPr>
        <p:spPr/>
        <p:txBody>
          <a:bodyPr/>
          <a:lstStyle/>
          <a:p>
            <a:pPr eaLnBrk="1" hangingPunct="1"/>
            <a:endParaRPr lang="es-ES_tradnl" smtClean="0"/>
          </a:p>
        </p:txBody>
      </p:sp>
      <p:pic>
        <p:nvPicPr>
          <p:cNvPr id="53252" name="Picture 4" descr="lluvia aci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620688"/>
            <a:ext cx="8128000" cy="58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57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0"/>
            <a:ext cx="9144000" cy="6553200"/>
          </a:xfrm>
          <a:prstGeom prst="rect">
            <a:avLst/>
          </a:prstGeom>
          <a:solidFill>
            <a:srgbClr val="66FFFF"/>
          </a:solidFill>
          <a:ln w="9525">
            <a:solidFill>
              <a:schemeClr val="tx1"/>
            </a:solidFill>
            <a:miter lim="800000"/>
            <a:headEnd/>
            <a:tailEnd/>
          </a:ln>
        </p:spPr>
        <p:txBody>
          <a:bodyPr wrap="none" anchor="ctr"/>
          <a:lstStyle/>
          <a:p>
            <a:endParaRPr lang="es-ES_tradnl"/>
          </a:p>
        </p:txBody>
      </p:sp>
      <p:grpSp>
        <p:nvGrpSpPr>
          <p:cNvPr id="3076" name="Group 3"/>
          <p:cNvGrpSpPr>
            <a:grpSpLocks/>
          </p:cNvGrpSpPr>
          <p:nvPr/>
        </p:nvGrpSpPr>
        <p:grpSpPr bwMode="auto">
          <a:xfrm>
            <a:off x="4114800" y="838200"/>
            <a:ext cx="2895600" cy="2209800"/>
            <a:chOff x="2640" y="768"/>
            <a:chExt cx="1824" cy="1392"/>
          </a:xfrm>
        </p:grpSpPr>
        <p:sp>
          <p:nvSpPr>
            <p:cNvPr id="3183" name="Line 4"/>
            <p:cNvSpPr>
              <a:spLocks noChangeShapeType="1"/>
            </p:cNvSpPr>
            <p:nvPr/>
          </p:nvSpPr>
          <p:spPr bwMode="auto">
            <a:xfrm>
              <a:off x="2640" y="864"/>
              <a:ext cx="528"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3184" name="Line 5"/>
            <p:cNvSpPr>
              <a:spLocks noChangeShapeType="1"/>
            </p:cNvSpPr>
            <p:nvPr/>
          </p:nvSpPr>
          <p:spPr bwMode="auto">
            <a:xfrm>
              <a:off x="3024" y="864"/>
              <a:ext cx="528"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3185" name="Line 6"/>
            <p:cNvSpPr>
              <a:spLocks noChangeShapeType="1"/>
            </p:cNvSpPr>
            <p:nvPr/>
          </p:nvSpPr>
          <p:spPr bwMode="auto">
            <a:xfrm>
              <a:off x="3120" y="816"/>
              <a:ext cx="528"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3186" name="Line 7"/>
            <p:cNvSpPr>
              <a:spLocks noChangeShapeType="1"/>
            </p:cNvSpPr>
            <p:nvPr/>
          </p:nvSpPr>
          <p:spPr bwMode="auto">
            <a:xfrm>
              <a:off x="3312" y="912"/>
              <a:ext cx="528"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3187" name="Line 8"/>
            <p:cNvSpPr>
              <a:spLocks noChangeShapeType="1"/>
            </p:cNvSpPr>
            <p:nvPr/>
          </p:nvSpPr>
          <p:spPr bwMode="auto">
            <a:xfrm>
              <a:off x="3504" y="960"/>
              <a:ext cx="528"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3188" name="Line 9"/>
            <p:cNvSpPr>
              <a:spLocks noChangeShapeType="1"/>
            </p:cNvSpPr>
            <p:nvPr/>
          </p:nvSpPr>
          <p:spPr bwMode="auto">
            <a:xfrm>
              <a:off x="3552" y="768"/>
              <a:ext cx="672" cy="1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3189" name="Line 10"/>
            <p:cNvSpPr>
              <a:spLocks noChangeShapeType="1"/>
            </p:cNvSpPr>
            <p:nvPr/>
          </p:nvSpPr>
          <p:spPr bwMode="auto">
            <a:xfrm>
              <a:off x="3792" y="768"/>
              <a:ext cx="528"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3190" name="Line 11"/>
            <p:cNvSpPr>
              <a:spLocks noChangeShapeType="1"/>
            </p:cNvSpPr>
            <p:nvPr/>
          </p:nvSpPr>
          <p:spPr bwMode="auto">
            <a:xfrm>
              <a:off x="3936" y="768"/>
              <a:ext cx="528"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3077" name="Group 12"/>
          <p:cNvGrpSpPr>
            <a:grpSpLocks/>
          </p:cNvGrpSpPr>
          <p:nvPr/>
        </p:nvGrpSpPr>
        <p:grpSpPr bwMode="auto">
          <a:xfrm>
            <a:off x="3276600" y="76200"/>
            <a:ext cx="3505200" cy="1143000"/>
            <a:chOff x="2064" y="288"/>
            <a:chExt cx="2208" cy="720"/>
          </a:xfrm>
        </p:grpSpPr>
        <p:sp>
          <p:nvSpPr>
            <p:cNvPr id="3178" name="Oval 13"/>
            <p:cNvSpPr>
              <a:spLocks noChangeArrowheads="1"/>
            </p:cNvSpPr>
            <p:nvPr/>
          </p:nvSpPr>
          <p:spPr bwMode="auto">
            <a:xfrm>
              <a:off x="3024" y="288"/>
              <a:ext cx="1056" cy="528"/>
            </a:xfrm>
            <a:prstGeom prst="ellipse">
              <a:avLst/>
            </a:prstGeom>
            <a:gradFill rotWithShape="0">
              <a:gsLst>
                <a:gs pos="0">
                  <a:srgbClr val="FFFFFF"/>
                </a:gs>
                <a:gs pos="100000">
                  <a:schemeClr val="bg2"/>
                </a:gs>
              </a:gsLst>
              <a:lin ang="5400000" scaled="1"/>
            </a:gradFill>
            <a:ln w="9525">
              <a:solidFill>
                <a:schemeClr val="bg1"/>
              </a:solidFill>
              <a:round/>
              <a:headEnd/>
              <a:tailEnd/>
            </a:ln>
          </p:spPr>
          <p:txBody>
            <a:bodyPr wrap="none" anchor="ctr"/>
            <a:lstStyle/>
            <a:p>
              <a:endParaRPr lang="es-ES_tradnl"/>
            </a:p>
          </p:txBody>
        </p:sp>
        <p:grpSp>
          <p:nvGrpSpPr>
            <p:cNvPr id="3179" name="Group 14"/>
            <p:cNvGrpSpPr>
              <a:grpSpLocks/>
            </p:cNvGrpSpPr>
            <p:nvPr/>
          </p:nvGrpSpPr>
          <p:grpSpPr bwMode="auto">
            <a:xfrm>
              <a:off x="2064" y="384"/>
              <a:ext cx="2208" cy="624"/>
              <a:chOff x="2064" y="384"/>
              <a:chExt cx="2208" cy="624"/>
            </a:xfrm>
          </p:grpSpPr>
          <p:sp>
            <p:nvSpPr>
              <p:cNvPr id="3180" name="Oval 15"/>
              <p:cNvSpPr>
                <a:spLocks noChangeArrowheads="1"/>
              </p:cNvSpPr>
              <p:nvPr/>
            </p:nvSpPr>
            <p:spPr bwMode="auto">
              <a:xfrm>
                <a:off x="2064" y="384"/>
                <a:ext cx="1728" cy="528"/>
              </a:xfrm>
              <a:prstGeom prst="ellipse">
                <a:avLst/>
              </a:prstGeom>
              <a:gradFill rotWithShape="0">
                <a:gsLst>
                  <a:gs pos="0">
                    <a:srgbClr val="FFFFFF"/>
                  </a:gs>
                  <a:gs pos="100000">
                    <a:schemeClr val="bg2"/>
                  </a:gs>
                </a:gsLst>
                <a:lin ang="5400000" scaled="1"/>
              </a:gradFill>
              <a:ln w="9525">
                <a:solidFill>
                  <a:schemeClr val="bg1"/>
                </a:solidFill>
                <a:round/>
                <a:headEnd/>
                <a:tailEnd/>
              </a:ln>
            </p:spPr>
            <p:txBody>
              <a:bodyPr wrap="none" anchor="ctr"/>
              <a:lstStyle/>
              <a:p>
                <a:endParaRPr lang="es-ES_tradnl"/>
              </a:p>
            </p:txBody>
          </p:sp>
          <p:sp>
            <p:nvSpPr>
              <p:cNvPr id="3181" name="Oval 16"/>
              <p:cNvSpPr>
                <a:spLocks noChangeArrowheads="1"/>
              </p:cNvSpPr>
              <p:nvPr/>
            </p:nvSpPr>
            <p:spPr bwMode="auto">
              <a:xfrm flipV="1">
                <a:off x="2544" y="480"/>
                <a:ext cx="1728" cy="528"/>
              </a:xfrm>
              <a:prstGeom prst="ellipse">
                <a:avLst/>
              </a:prstGeom>
              <a:gradFill rotWithShape="0">
                <a:gsLst>
                  <a:gs pos="0">
                    <a:srgbClr val="FFFFFF"/>
                  </a:gs>
                  <a:gs pos="100000">
                    <a:schemeClr val="bg2"/>
                  </a:gs>
                </a:gsLst>
                <a:lin ang="5400000" scaled="1"/>
              </a:gradFill>
              <a:ln w="9525">
                <a:solidFill>
                  <a:schemeClr val="bg1"/>
                </a:solidFill>
                <a:round/>
                <a:headEnd/>
                <a:tailEnd/>
              </a:ln>
            </p:spPr>
            <p:txBody>
              <a:bodyPr wrap="none" anchor="ctr"/>
              <a:lstStyle/>
              <a:p>
                <a:endParaRPr lang="es-ES_tradnl"/>
              </a:p>
            </p:txBody>
          </p:sp>
          <p:sp>
            <p:nvSpPr>
              <p:cNvPr id="3182" name="Oval 17"/>
              <p:cNvSpPr>
                <a:spLocks noChangeArrowheads="1"/>
              </p:cNvSpPr>
              <p:nvPr/>
            </p:nvSpPr>
            <p:spPr bwMode="auto">
              <a:xfrm>
                <a:off x="2256" y="480"/>
                <a:ext cx="912" cy="528"/>
              </a:xfrm>
              <a:prstGeom prst="ellipse">
                <a:avLst/>
              </a:prstGeom>
              <a:gradFill rotWithShape="0">
                <a:gsLst>
                  <a:gs pos="0">
                    <a:srgbClr val="FFFFFF"/>
                  </a:gs>
                  <a:gs pos="100000">
                    <a:schemeClr val="bg2"/>
                  </a:gs>
                </a:gsLst>
                <a:lin ang="5400000" scaled="1"/>
              </a:gradFill>
              <a:ln w="9525">
                <a:solidFill>
                  <a:schemeClr val="bg1"/>
                </a:solidFill>
                <a:round/>
                <a:headEnd/>
                <a:tailEnd/>
              </a:ln>
            </p:spPr>
            <p:txBody>
              <a:bodyPr wrap="none" anchor="ctr"/>
              <a:lstStyle/>
              <a:p>
                <a:endParaRPr lang="es-ES_tradnl"/>
              </a:p>
            </p:txBody>
          </p:sp>
        </p:grpSp>
      </p:grpSp>
      <p:grpSp>
        <p:nvGrpSpPr>
          <p:cNvPr id="3078" name="Group 18"/>
          <p:cNvGrpSpPr>
            <a:grpSpLocks/>
          </p:cNvGrpSpPr>
          <p:nvPr/>
        </p:nvGrpSpPr>
        <p:grpSpPr bwMode="auto">
          <a:xfrm>
            <a:off x="-228600" y="-304800"/>
            <a:ext cx="2286000" cy="3124200"/>
            <a:chOff x="-144" y="336"/>
            <a:chExt cx="1440" cy="1968"/>
          </a:xfrm>
        </p:grpSpPr>
        <p:sp>
          <p:nvSpPr>
            <p:cNvPr id="3166" name="Oval 19"/>
            <p:cNvSpPr>
              <a:spLocks noChangeArrowheads="1"/>
            </p:cNvSpPr>
            <p:nvPr/>
          </p:nvSpPr>
          <p:spPr bwMode="auto">
            <a:xfrm>
              <a:off x="-144" y="624"/>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67" name="Oval 20"/>
            <p:cNvSpPr>
              <a:spLocks noChangeArrowheads="1"/>
            </p:cNvSpPr>
            <p:nvPr/>
          </p:nvSpPr>
          <p:spPr bwMode="auto">
            <a:xfrm>
              <a:off x="384" y="1584"/>
              <a:ext cx="912" cy="720"/>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68" name="Oval 21"/>
            <p:cNvSpPr>
              <a:spLocks noChangeArrowheads="1"/>
            </p:cNvSpPr>
            <p:nvPr/>
          </p:nvSpPr>
          <p:spPr bwMode="auto">
            <a:xfrm>
              <a:off x="240" y="1296"/>
              <a:ext cx="912" cy="720"/>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69" name="Oval 22"/>
            <p:cNvSpPr>
              <a:spLocks noChangeArrowheads="1"/>
            </p:cNvSpPr>
            <p:nvPr/>
          </p:nvSpPr>
          <p:spPr bwMode="auto">
            <a:xfrm>
              <a:off x="672" y="1152"/>
              <a:ext cx="528" cy="480"/>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70" name="Oval 23"/>
            <p:cNvSpPr>
              <a:spLocks noChangeArrowheads="1"/>
            </p:cNvSpPr>
            <p:nvPr/>
          </p:nvSpPr>
          <p:spPr bwMode="auto">
            <a:xfrm>
              <a:off x="144" y="864"/>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71" name="Oval 24"/>
            <p:cNvSpPr>
              <a:spLocks noChangeArrowheads="1"/>
            </p:cNvSpPr>
            <p:nvPr/>
          </p:nvSpPr>
          <p:spPr bwMode="auto">
            <a:xfrm>
              <a:off x="528" y="624"/>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72" name="Oval 25"/>
            <p:cNvSpPr>
              <a:spLocks noChangeArrowheads="1"/>
            </p:cNvSpPr>
            <p:nvPr/>
          </p:nvSpPr>
          <p:spPr bwMode="auto">
            <a:xfrm>
              <a:off x="240" y="624"/>
              <a:ext cx="624" cy="624"/>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73" name="Oval 26"/>
            <p:cNvSpPr>
              <a:spLocks noChangeArrowheads="1"/>
            </p:cNvSpPr>
            <p:nvPr/>
          </p:nvSpPr>
          <p:spPr bwMode="auto">
            <a:xfrm>
              <a:off x="720" y="432"/>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74" name="Oval 27"/>
            <p:cNvSpPr>
              <a:spLocks noChangeArrowheads="1"/>
            </p:cNvSpPr>
            <p:nvPr/>
          </p:nvSpPr>
          <p:spPr bwMode="auto">
            <a:xfrm>
              <a:off x="432" y="384"/>
              <a:ext cx="672" cy="720"/>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75" name="Oval 28"/>
            <p:cNvSpPr>
              <a:spLocks noChangeArrowheads="1"/>
            </p:cNvSpPr>
            <p:nvPr/>
          </p:nvSpPr>
          <p:spPr bwMode="auto">
            <a:xfrm>
              <a:off x="336" y="960"/>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76" name="Oval 29"/>
            <p:cNvSpPr>
              <a:spLocks noChangeArrowheads="1"/>
            </p:cNvSpPr>
            <p:nvPr/>
          </p:nvSpPr>
          <p:spPr bwMode="auto">
            <a:xfrm>
              <a:off x="0" y="336"/>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77" name="Oval 30"/>
            <p:cNvSpPr>
              <a:spLocks noChangeArrowheads="1"/>
            </p:cNvSpPr>
            <p:nvPr/>
          </p:nvSpPr>
          <p:spPr bwMode="auto">
            <a:xfrm>
              <a:off x="240" y="528"/>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grpSp>
      <p:sp>
        <p:nvSpPr>
          <p:cNvPr id="3079" name="AutoShape 31"/>
          <p:cNvSpPr>
            <a:spLocks/>
          </p:cNvSpPr>
          <p:nvPr/>
        </p:nvSpPr>
        <p:spPr bwMode="auto">
          <a:xfrm>
            <a:off x="7391400" y="1143000"/>
            <a:ext cx="1271588" cy="762000"/>
          </a:xfrm>
          <a:prstGeom prst="borderCallout2">
            <a:avLst>
              <a:gd name="adj1" fmla="val 16458"/>
              <a:gd name="adj2" fmla="val -5616"/>
              <a:gd name="adj3" fmla="val 16458"/>
              <a:gd name="adj4" fmla="val -38454"/>
              <a:gd name="adj5" fmla="val 112292"/>
              <a:gd name="adj6" fmla="val -71287"/>
            </a:avLst>
          </a:prstGeom>
          <a:solidFill>
            <a:srgbClr val="FFFFFF"/>
          </a:solidFill>
          <a:ln w="12700">
            <a:solidFill>
              <a:srgbClr val="000000"/>
            </a:solidFill>
            <a:miter lim="800000"/>
            <a:headEnd type="none" w="lg" len="lg"/>
            <a:tailEnd type="none" w="lg" len="lg"/>
          </a:ln>
        </p:spPr>
        <p:txBody>
          <a:bodyPr lIns="12700" tIns="12700" rIns="12700" bIns="12700"/>
          <a:lstStyle/>
          <a:p>
            <a:pPr algn="ctr" eaLnBrk="0" hangingPunct="0"/>
            <a:r>
              <a:rPr lang="es-ES" sz="2400" b="1">
                <a:latin typeface="Arial" charset="0"/>
              </a:rPr>
              <a:t> Lluvia</a:t>
            </a:r>
          </a:p>
          <a:p>
            <a:pPr algn="ctr" eaLnBrk="0" hangingPunct="0"/>
            <a:r>
              <a:rPr lang="es-ES" sz="2400" b="1">
                <a:latin typeface="Arial" charset="0"/>
              </a:rPr>
              <a:t> ácida</a:t>
            </a:r>
            <a:endParaRPr lang="es-ES" sz="2400">
              <a:latin typeface="Arial" charset="0"/>
            </a:endParaRPr>
          </a:p>
        </p:txBody>
      </p:sp>
      <p:grpSp>
        <p:nvGrpSpPr>
          <p:cNvPr id="3080" name="Group 32"/>
          <p:cNvGrpSpPr>
            <a:grpSpLocks/>
          </p:cNvGrpSpPr>
          <p:nvPr/>
        </p:nvGrpSpPr>
        <p:grpSpPr bwMode="auto">
          <a:xfrm>
            <a:off x="0" y="1066800"/>
            <a:ext cx="2286000" cy="3124200"/>
            <a:chOff x="-144" y="336"/>
            <a:chExt cx="1440" cy="1968"/>
          </a:xfrm>
        </p:grpSpPr>
        <p:sp>
          <p:nvSpPr>
            <p:cNvPr id="3154" name="Oval 33"/>
            <p:cNvSpPr>
              <a:spLocks noChangeArrowheads="1"/>
            </p:cNvSpPr>
            <p:nvPr/>
          </p:nvSpPr>
          <p:spPr bwMode="auto">
            <a:xfrm>
              <a:off x="-144" y="624"/>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55" name="Oval 34"/>
            <p:cNvSpPr>
              <a:spLocks noChangeArrowheads="1"/>
            </p:cNvSpPr>
            <p:nvPr/>
          </p:nvSpPr>
          <p:spPr bwMode="auto">
            <a:xfrm>
              <a:off x="384" y="1584"/>
              <a:ext cx="912" cy="720"/>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56" name="Oval 35"/>
            <p:cNvSpPr>
              <a:spLocks noChangeArrowheads="1"/>
            </p:cNvSpPr>
            <p:nvPr/>
          </p:nvSpPr>
          <p:spPr bwMode="auto">
            <a:xfrm>
              <a:off x="240" y="1296"/>
              <a:ext cx="912" cy="720"/>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57" name="Oval 36"/>
            <p:cNvSpPr>
              <a:spLocks noChangeArrowheads="1"/>
            </p:cNvSpPr>
            <p:nvPr/>
          </p:nvSpPr>
          <p:spPr bwMode="auto">
            <a:xfrm>
              <a:off x="672" y="1152"/>
              <a:ext cx="528" cy="480"/>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58" name="Oval 37"/>
            <p:cNvSpPr>
              <a:spLocks noChangeArrowheads="1"/>
            </p:cNvSpPr>
            <p:nvPr/>
          </p:nvSpPr>
          <p:spPr bwMode="auto">
            <a:xfrm>
              <a:off x="144" y="864"/>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59" name="Oval 38"/>
            <p:cNvSpPr>
              <a:spLocks noChangeArrowheads="1"/>
            </p:cNvSpPr>
            <p:nvPr/>
          </p:nvSpPr>
          <p:spPr bwMode="auto">
            <a:xfrm>
              <a:off x="528" y="624"/>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60" name="Oval 39"/>
            <p:cNvSpPr>
              <a:spLocks noChangeArrowheads="1"/>
            </p:cNvSpPr>
            <p:nvPr/>
          </p:nvSpPr>
          <p:spPr bwMode="auto">
            <a:xfrm>
              <a:off x="240" y="624"/>
              <a:ext cx="624" cy="624"/>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61" name="Oval 40"/>
            <p:cNvSpPr>
              <a:spLocks noChangeArrowheads="1"/>
            </p:cNvSpPr>
            <p:nvPr/>
          </p:nvSpPr>
          <p:spPr bwMode="auto">
            <a:xfrm>
              <a:off x="720" y="432"/>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62" name="Oval 41"/>
            <p:cNvSpPr>
              <a:spLocks noChangeArrowheads="1"/>
            </p:cNvSpPr>
            <p:nvPr/>
          </p:nvSpPr>
          <p:spPr bwMode="auto">
            <a:xfrm>
              <a:off x="432" y="384"/>
              <a:ext cx="672" cy="720"/>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63" name="Oval 42"/>
            <p:cNvSpPr>
              <a:spLocks noChangeArrowheads="1"/>
            </p:cNvSpPr>
            <p:nvPr/>
          </p:nvSpPr>
          <p:spPr bwMode="auto">
            <a:xfrm>
              <a:off x="336" y="960"/>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64" name="Oval 43"/>
            <p:cNvSpPr>
              <a:spLocks noChangeArrowheads="1"/>
            </p:cNvSpPr>
            <p:nvPr/>
          </p:nvSpPr>
          <p:spPr bwMode="auto">
            <a:xfrm>
              <a:off x="0" y="336"/>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sp>
          <p:nvSpPr>
            <p:cNvPr id="3165" name="Oval 44"/>
            <p:cNvSpPr>
              <a:spLocks noChangeArrowheads="1"/>
            </p:cNvSpPr>
            <p:nvPr/>
          </p:nvSpPr>
          <p:spPr bwMode="auto">
            <a:xfrm>
              <a:off x="240" y="528"/>
              <a:ext cx="528" cy="528"/>
            </a:xfrm>
            <a:prstGeom prst="ellipse">
              <a:avLst/>
            </a:prstGeom>
            <a:gradFill rotWithShape="0">
              <a:gsLst>
                <a:gs pos="0">
                  <a:schemeClr val="bg2"/>
                </a:gs>
                <a:gs pos="100000">
                  <a:srgbClr val="FFFFFF"/>
                </a:gs>
              </a:gsLst>
              <a:lin ang="5400000" scaled="1"/>
            </a:gradFill>
            <a:ln w="9525">
              <a:solidFill>
                <a:schemeClr val="bg1"/>
              </a:solidFill>
              <a:round/>
              <a:headEnd/>
              <a:tailEnd/>
            </a:ln>
          </p:spPr>
          <p:txBody>
            <a:bodyPr wrap="none" anchor="ctr"/>
            <a:lstStyle/>
            <a:p>
              <a:endParaRPr lang="es-ES_tradnl"/>
            </a:p>
          </p:txBody>
        </p:sp>
      </p:grpSp>
      <p:sp>
        <p:nvSpPr>
          <p:cNvPr id="3081" name="Text Box 45"/>
          <p:cNvSpPr txBox="1">
            <a:spLocks noChangeArrowheads="1"/>
          </p:cNvSpPr>
          <p:nvPr/>
        </p:nvSpPr>
        <p:spPr bwMode="auto">
          <a:xfrm>
            <a:off x="1752600" y="381000"/>
            <a:ext cx="1752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ahoma" pitchFamily="34" charset="0"/>
              </a:defRPr>
            </a:lvl1pPr>
            <a:lvl2pPr marL="742950" indent="-285750" eaLnBrk="0" hangingPunct="0">
              <a:defRPr sz="1600">
                <a:solidFill>
                  <a:schemeClr val="tx1"/>
                </a:solidFill>
                <a:latin typeface="Tahoma" pitchFamily="34" charset="0"/>
              </a:defRPr>
            </a:lvl2pPr>
            <a:lvl3pPr marL="1143000" indent="-228600" eaLnBrk="0" hangingPunct="0">
              <a:defRPr sz="1600">
                <a:solidFill>
                  <a:schemeClr val="tx1"/>
                </a:solidFill>
                <a:latin typeface="Tahoma" pitchFamily="34" charset="0"/>
              </a:defRPr>
            </a:lvl3pPr>
            <a:lvl4pPr marL="1600200" indent="-228600" eaLnBrk="0" hangingPunct="0">
              <a:defRPr sz="1600">
                <a:solidFill>
                  <a:schemeClr val="tx1"/>
                </a:solidFill>
                <a:latin typeface="Tahoma" pitchFamily="34" charset="0"/>
              </a:defRPr>
            </a:lvl4pPr>
            <a:lvl5pPr marL="2057400" indent="-228600" eaLnBrk="0" hangingPunct="0">
              <a:defRPr sz="1600">
                <a:solidFill>
                  <a:schemeClr val="tx1"/>
                </a:solidFill>
                <a:latin typeface="Tahoma" pitchFamily="34" charset="0"/>
              </a:defRPr>
            </a:lvl5pPr>
            <a:lvl6pPr marL="2514600" indent="-228600" eaLnBrk="0" fontAlgn="base" hangingPunct="0">
              <a:spcBef>
                <a:spcPct val="0"/>
              </a:spcBef>
              <a:spcAft>
                <a:spcPct val="0"/>
              </a:spcAft>
              <a:defRPr sz="1600">
                <a:solidFill>
                  <a:schemeClr val="tx1"/>
                </a:solidFill>
                <a:latin typeface="Tahoma" pitchFamily="34" charset="0"/>
              </a:defRPr>
            </a:lvl6pPr>
            <a:lvl7pPr marL="2971800" indent="-228600" eaLnBrk="0" fontAlgn="base" hangingPunct="0">
              <a:spcBef>
                <a:spcPct val="0"/>
              </a:spcBef>
              <a:spcAft>
                <a:spcPct val="0"/>
              </a:spcAft>
              <a:defRPr sz="1600">
                <a:solidFill>
                  <a:schemeClr val="tx1"/>
                </a:solidFill>
                <a:latin typeface="Tahoma" pitchFamily="34" charset="0"/>
              </a:defRPr>
            </a:lvl7pPr>
            <a:lvl8pPr marL="3429000" indent="-228600" eaLnBrk="0" fontAlgn="base" hangingPunct="0">
              <a:spcBef>
                <a:spcPct val="0"/>
              </a:spcBef>
              <a:spcAft>
                <a:spcPct val="0"/>
              </a:spcAft>
              <a:defRPr sz="1600">
                <a:solidFill>
                  <a:schemeClr val="tx1"/>
                </a:solidFill>
                <a:latin typeface="Tahoma" pitchFamily="34" charset="0"/>
              </a:defRPr>
            </a:lvl8pPr>
            <a:lvl9pPr marL="3886200" indent="-228600" eaLnBrk="0" fontAlgn="base" hangingPunct="0">
              <a:spcBef>
                <a:spcPct val="0"/>
              </a:spcBef>
              <a:spcAft>
                <a:spcPct val="0"/>
              </a:spcAft>
              <a:defRPr sz="1600">
                <a:solidFill>
                  <a:schemeClr val="tx1"/>
                </a:solidFill>
                <a:latin typeface="Tahoma" pitchFamily="34" charset="0"/>
              </a:defRPr>
            </a:lvl9pPr>
          </a:lstStyle>
          <a:p>
            <a:r>
              <a:rPr lang="es-ES" sz="1800" b="1">
                <a:solidFill>
                  <a:srgbClr val="FF3300"/>
                </a:solidFill>
                <a:latin typeface="Arial" charset="0"/>
              </a:rPr>
              <a:t>SO</a:t>
            </a:r>
            <a:r>
              <a:rPr lang="es-ES" sz="1800" b="1" baseline="-25000">
                <a:solidFill>
                  <a:srgbClr val="FF3300"/>
                </a:solidFill>
                <a:latin typeface="Arial" charset="0"/>
              </a:rPr>
              <a:t>2</a:t>
            </a:r>
            <a:r>
              <a:rPr lang="es-ES" sz="1800" b="1">
                <a:solidFill>
                  <a:srgbClr val="FF3300"/>
                </a:solidFill>
                <a:latin typeface="Arial" charset="0"/>
              </a:rPr>
              <a:t>   +   O</a:t>
            </a:r>
            <a:r>
              <a:rPr lang="es-ES" sz="1800" b="1" baseline="-25000">
                <a:solidFill>
                  <a:srgbClr val="FF3300"/>
                </a:solidFill>
                <a:latin typeface="Arial" charset="0"/>
              </a:rPr>
              <a:t>2</a:t>
            </a:r>
          </a:p>
          <a:p>
            <a:r>
              <a:rPr lang="es-ES" sz="1800" b="1">
                <a:solidFill>
                  <a:srgbClr val="FF3300"/>
                </a:solidFill>
                <a:latin typeface="Arial" charset="0"/>
              </a:rPr>
              <a:t>SO</a:t>
            </a:r>
            <a:r>
              <a:rPr lang="es-ES" sz="1800" b="1" baseline="-25000">
                <a:solidFill>
                  <a:srgbClr val="FF3300"/>
                </a:solidFill>
                <a:latin typeface="Arial" charset="0"/>
              </a:rPr>
              <a:t>3</a:t>
            </a:r>
            <a:r>
              <a:rPr lang="es-ES" sz="1800" b="1">
                <a:solidFill>
                  <a:srgbClr val="FF3300"/>
                </a:solidFill>
                <a:latin typeface="Arial" charset="0"/>
              </a:rPr>
              <a:t>   +   H</a:t>
            </a:r>
            <a:r>
              <a:rPr lang="es-ES" sz="1800" b="1" baseline="-25000">
                <a:solidFill>
                  <a:srgbClr val="FF3300"/>
                </a:solidFill>
                <a:latin typeface="Arial" charset="0"/>
              </a:rPr>
              <a:t>2</a:t>
            </a:r>
            <a:r>
              <a:rPr lang="es-ES" sz="1800" b="1">
                <a:solidFill>
                  <a:srgbClr val="FF3300"/>
                </a:solidFill>
                <a:latin typeface="Arial" charset="0"/>
              </a:rPr>
              <a:t>O</a:t>
            </a:r>
          </a:p>
          <a:p>
            <a:r>
              <a:rPr lang="es-ES" sz="1800" b="1">
                <a:solidFill>
                  <a:srgbClr val="FF3300"/>
                </a:solidFill>
                <a:latin typeface="Arial" charset="0"/>
              </a:rPr>
              <a:t>NO    +   O</a:t>
            </a:r>
            <a:r>
              <a:rPr lang="es-ES" sz="1800" b="1" baseline="-25000">
                <a:solidFill>
                  <a:srgbClr val="FF3300"/>
                </a:solidFill>
                <a:latin typeface="Arial" charset="0"/>
              </a:rPr>
              <a:t>2</a:t>
            </a:r>
          </a:p>
          <a:p>
            <a:r>
              <a:rPr lang="es-ES" sz="1800" b="1">
                <a:solidFill>
                  <a:srgbClr val="FF3300"/>
                </a:solidFill>
                <a:latin typeface="Arial" charset="0"/>
              </a:rPr>
              <a:t>3NO</a:t>
            </a:r>
            <a:r>
              <a:rPr lang="es-ES" sz="1800" b="1" baseline="-25000">
                <a:solidFill>
                  <a:srgbClr val="FF3300"/>
                </a:solidFill>
                <a:latin typeface="Arial" charset="0"/>
              </a:rPr>
              <a:t>2</a:t>
            </a:r>
            <a:r>
              <a:rPr lang="es-ES" sz="1800" b="1">
                <a:solidFill>
                  <a:srgbClr val="FF3300"/>
                </a:solidFill>
                <a:latin typeface="Arial" charset="0"/>
              </a:rPr>
              <a:t>  +  H</a:t>
            </a:r>
            <a:r>
              <a:rPr lang="es-ES" sz="1800" b="1" baseline="-25000">
                <a:solidFill>
                  <a:srgbClr val="FF3300"/>
                </a:solidFill>
                <a:latin typeface="Arial" charset="0"/>
              </a:rPr>
              <a:t>2</a:t>
            </a:r>
            <a:r>
              <a:rPr lang="es-ES" sz="1800" b="1">
                <a:solidFill>
                  <a:srgbClr val="FF3300"/>
                </a:solidFill>
                <a:latin typeface="Arial" charset="0"/>
              </a:rPr>
              <a:t>O</a:t>
            </a:r>
            <a:endParaRPr lang="es-ES_tradnl" sz="1800">
              <a:solidFill>
                <a:srgbClr val="FF3300"/>
              </a:solidFill>
              <a:latin typeface="Arial" charset="0"/>
            </a:endParaRPr>
          </a:p>
        </p:txBody>
      </p:sp>
      <p:sp>
        <p:nvSpPr>
          <p:cNvPr id="3082" name="Rectangle 46"/>
          <p:cNvSpPr>
            <a:spLocks noChangeArrowheads="1"/>
          </p:cNvSpPr>
          <p:nvPr/>
        </p:nvSpPr>
        <p:spPr bwMode="auto">
          <a:xfrm>
            <a:off x="0" y="5181600"/>
            <a:ext cx="9144000" cy="1676400"/>
          </a:xfrm>
          <a:prstGeom prst="rect">
            <a:avLst/>
          </a:prstGeom>
          <a:gradFill rotWithShape="0">
            <a:gsLst>
              <a:gs pos="0">
                <a:schemeClr val="accent1"/>
              </a:gs>
              <a:gs pos="100000">
                <a:srgbClr val="6633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graphicFrame>
        <p:nvGraphicFramePr>
          <p:cNvPr id="3074" name="Object 47"/>
          <p:cNvGraphicFramePr>
            <a:graphicFrameLocks noChangeAspect="1"/>
          </p:cNvGraphicFramePr>
          <p:nvPr/>
        </p:nvGraphicFramePr>
        <p:xfrm>
          <a:off x="762000" y="3276600"/>
          <a:ext cx="3095625" cy="2533650"/>
        </p:xfrm>
        <a:graphic>
          <a:graphicData uri="http://schemas.openxmlformats.org/presentationml/2006/ole">
            <mc:AlternateContent xmlns:mc="http://schemas.openxmlformats.org/markup-compatibility/2006">
              <mc:Choice xmlns:v="urn:schemas-microsoft-com:vml" Requires="v">
                <p:oleObj spid="_x0000_s22562" name="Imagen de mapa de bits" r:id="rId3" imgW="3095238" imgH="2534004" progId="Paint.Picture">
                  <p:embed/>
                </p:oleObj>
              </mc:Choice>
              <mc:Fallback>
                <p:oleObj name="Imagen de mapa de bits" r:id="rId3" imgW="3095238" imgH="2534004" progId="Paint.Picture">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3276600"/>
                        <a:ext cx="309562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83" name="Group 48"/>
          <p:cNvGrpSpPr>
            <a:grpSpLocks/>
          </p:cNvGrpSpPr>
          <p:nvPr/>
        </p:nvGrpSpPr>
        <p:grpSpPr bwMode="auto">
          <a:xfrm>
            <a:off x="5029200" y="2895600"/>
            <a:ext cx="3505200" cy="2314575"/>
            <a:chOff x="3264" y="1824"/>
            <a:chExt cx="2208" cy="1458"/>
          </a:xfrm>
        </p:grpSpPr>
        <p:sp>
          <p:nvSpPr>
            <p:cNvPr id="3086" name="Rectangle 49"/>
            <p:cNvSpPr>
              <a:spLocks noChangeArrowheads="1"/>
            </p:cNvSpPr>
            <p:nvPr/>
          </p:nvSpPr>
          <p:spPr bwMode="auto">
            <a:xfrm>
              <a:off x="3264" y="1824"/>
              <a:ext cx="2208" cy="144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grpSp>
          <p:nvGrpSpPr>
            <p:cNvPr id="3087" name="Group 50"/>
            <p:cNvGrpSpPr>
              <a:grpSpLocks/>
            </p:cNvGrpSpPr>
            <p:nvPr/>
          </p:nvGrpSpPr>
          <p:grpSpPr bwMode="auto">
            <a:xfrm>
              <a:off x="3504" y="2016"/>
              <a:ext cx="1920" cy="1266"/>
              <a:chOff x="3504" y="2016"/>
              <a:chExt cx="1920" cy="1266"/>
            </a:xfrm>
          </p:grpSpPr>
          <p:grpSp>
            <p:nvGrpSpPr>
              <p:cNvPr id="3088" name="Group 51"/>
              <p:cNvGrpSpPr>
                <a:grpSpLocks/>
              </p:cNvGrpSpPr>
              <p:nvPr/>
            </p:nvGrpSpPr>
            <p:grpSpPr bwMode="auto">
              <a:xfrm>
                <a:off x="4272" y="2400"/>
                <a:ext cx="613" cy="882"/>
                <a:chOff x="3456" y="2448"/>
                <a:chExt cx="613" cy="882"/>
              </a:xfrm>
            </p:grpSpPr>
            <p:sp>
              <p:nvSpPr>
                <p:cNvPr id="3149" name="Freeform 52"/>
                <p:cNvSpPr>
                  <a:spLocks/>
                </p:cNvSpPr>
                <p:nvPr/>
              </p:nvSpPr>
              <p:spPr bwMode="auto">
                <a:xfrm>
                  <a:off x="3552" y="2474"/>
                  <a:ext cx="184" cy="518"/>
                </a:xfrm>
                <a:custGeom>
                  <a:avLst/>
                  <a:gdLst>
                    <a:gd name="T0" fmla="*/ 3 w 367"/>
                    <a:gd name="T1" fmla="*/ 8 h 1036"/>
                    <a:gd name="T2" fmla="*/ 3 w 367"/>
                    <a:gd name="T3" fmla="*/ 8 h 1036"/>
                    <a:gd name="T4" fmla="*/ 3 w 367"/>
                    <a:gd name="T5" fmla="*/ 8 h 1036"/>
                    <a:gd name="T6" fmla="*/ 3 w 367"/>
                    <a:gd name="T7" fmla="*/ 8 h 1036"/>
                    <a:gd name="T8" fmla="*/ 3 w 367"/>
                    <a:gd name="T9" fmla="*/ 8 h 1036"/>
                    <a:gd name="T10" fmla="*/ 3 w 367"/>
                    <a:gd name="T11" fmla="*/ 8 h 1036"/>
                    <a:gd name="T12" fmla="*/ 3 w 367"/>
                    <a:gd name="T13" fmla="*/ 7 h 1036"/>
                    <a:gd name="T14" fmla="*/ 2 w 367"/>
                    <a:gd name="T15" fmla="*/ 7 h 1036"/>
                    <a:gd name="T16" fmla="*/ 2 w 367"/>
                    <a:gd name="T17" fmla="*/ 7 h 1036"/>
                    <a:gd name="T18" fmla="*/ 2 w 367"/>
                    <a:gd name="T19" fmla="*/ 6 h 1036"/>
                    <a:gd name="T20" fmla="*/ 2 w 367"/>
                    <a:gd name="T21" fmla="*/ 6 h 1036"/>
                    <a:gd name="T22" fmla="*/ 2 w 367"/>
                    <a:gd name="T23" fmla="*/ 6 h 1036"/>
                    <a:gd name="T24" fmla="*/ 2 w 367"/>
                    <a:gd name="T25" fmla="*/ 6 h 1036"/>
                    <a:gd name="T26" fmla="*/ 2 w 367"/>
                    <a:gd name="T27" fmla="*/ 5 h 1036"/>
                    <a:gd name="T28" fmla="*/ 2 w 367"/>
                    <a:gd name="T29" fmla="*/ 5 h 1036"/>
                    <a:gd name="T30" fmla="*/ 1 w 367"/>
                    <a:gd name="T31" fmla="*/ 4 h 1036"/>
                    <a:gd name="T32" fmla="*/ 1 w 367"/>
                    <a:gd name="T33" fmla="*/ 4 h 1036"/>
                    <a:gd name="T34" fmla="*/ 1 w 367"/>
                    <a:gd name="T35" fmla="*/ 4 h 1036"/>
                    <a:gd name="T36" fmla="*/ 1 w 367"/>
                    <a:gd name="T37" fmla="*/ 3 h 1036"/>
                    <a:gd name="T38" fmla="*/ 1 w 367"/>
                    <a:gd name="T39" fmla="*/ 3 h 1036"/>
                    <a:gd name="T40" fmla="*/ 1 w 367"/>
                    <a:gd name="T41" fmla="*/ 2 h 1036"/>
                    <a:gd name="T42" fmla="*/ 1 w 367"/>
                    <a:gd name="T43" fmla="*/ 1 h 1036"/>
                    <a:gd name="T44" fmla="*/ 1 w 367"/>
                    <a:gd name="T45" fmla="*/ 1 h 1036"/>
                    <a:gd name="T46" fmla="*/ 1 w 367"/>
                    <a:gd name="T47" fmla="*/ 1 h 1036"/>
                    <a:gd name="T48" fmla="*/ 1 w 367"/>
                    <a:gd name="T49" fmla="*/ 1 h 1036"/>
                    <a:gd name="T50" fmla="*/ 1 w 367"/>
                    <a:gd name="T51" fmla="*/ 1 h 1036"/>
                    <a:gd name="T52" fmla="*/ 1 w 367"/>
                    <a:gd name="T53" fmla="*/ 1 h 1036"/>
                    <a:gd name="T54" fmla="*/ 1 w 367"/>
                    <a:gd name="T55" fmla="*/ 1 h 1036"/>
                    <a:gd name="T56" fmla="*/ 1 w 367"/>
                    <a:gd name="T57" fmla="*/ 1 h 1036"/>
                    <a:gd name="T58" fmla="*/ 1 w 367"/>
                    <a:gd name="T59" fmla="*/ 1 h 1036"/>
                    <a:gd name="T60" fmla="*/ 1 w 367"/>
                    <a:gd name="T61" fmla="*/ 1 h 1036"/>
                    <a:gd name="T62" fmla="*/ 2 w 367"/>
                    <a:gd name="T63" fmla="*/ 2 h 1036"/>
                    <a:gd name="T64" fmla="*/ 2 w 367"/>
                    <a:gd name="T65" fmla="*/ 2 h 1036"/>
                    <a:gd name="T66" fmla="*/ 2 w 367"/>
                    <a:gd name="T67" fmla="*/ 3 h 1036"/>
                    <a:gd name="T68" fmla="*/ 2 w 367"/>
                    <a:gd name="T69" fmla="*/ 4 h 1036"/>
                    <a:gd name="T70" fmla="*/ 2 w 367"/>
                    <a:gd name="T71" fmla="*/ 4 h 1036"/>
                    <a:gd name="T72" fmla="*/ 2 w 367"/>
                    <a:gd name="T73" fmla="*/ 4 h 1036"/>
                    <a:gd name="T74" fmla="*/ 2 w 367"/>
                    <a:gd name="T75" fmla="*/ 5 h 1036"/>
                    <a:gd name="T76" fmla="*/ 2 w 367"/>
                    <a:gd name="T77" fmla="*/ 5 h 1036"/>
                    <a:gd name="T78" fmla="*/ 2 w 367"/>
                    <a:gd name="T79" fmla="*/ 5 h 1036"/>
                    <a:gd name="T80" fmla="*/ 2 w 367"/>
                    <a:gd name="T81" fmla="*/ 6 h 1036"/>
                    <a:gd name="T82" fmla="*/ 2 w 367"/>
                    <a:gd name="T83" fmla="*/ 6 h 1036"/>
                    <a:gd name="T84" fmla="*/ 3 w 367"/>
                    <a:gd name="T85" fmla="*/ 6 h 1036"/>
                    <a:gd name="T86" fmla="*/ 3 w 367"/>
                    <a:gd name="T87" fmla="*/ 7 h 1036"/>
                    <a:gd name="T88" fmla="*/ 3 w 367"/>
                    <a:gd name="T89" fmla="*/ 7 h 1036"/>
                    <a:gd name="T90" fmla="*/ 3 w 367"/>
                    <a:gd name="T91" fmla="*/ 7 h 1036"/>
                    <a:gd name="T92" fmla="*/ 3 w 367"/>
                    <a:gd name="T93" fmla="*/ 7 h 1036"/>
                    <a:gd name="T94" fmla="*/ 3 w 367"/>
                    <a:gd name="T95" fmla="*/ 8 h 10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7"/>
                    <a:gd name="T145" fmla="*/ 0 h 1036"/>
                    <a:gd name="T146" fmla="*/ 367 w 367"/>
                    <a:gd name="T147" fmla="*/ 1036 h 10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7" h="1036">
                      <a:moveTo>
                        <a:pt x="367" y="1017"/>
                      </a:moveTo>
                      <a:lnTo>
                        <a:pt x="367" y="1026"/>
                      </a:lnTo>
                      <a:lnTo>
                        <a:pt x="364" y="1032"/>
                      </a:lnTo>
                      <a:lnTo>
                        <a:pt x="358" y="1035"/>
                      </a:lnTo>
                      <a:lnTo>
                        <a:pt x="351" y="1036"/>
                      </a:lnTo>
                      <a:lnTo>
                        <a:pt x="344" y="1035"/>
                      </a:lnTo>
                      <a:lnTo>
                        <a:pt x="335" y="1032"/>
                      </a:lnTo>
                      <a:lnTo>
                        <a:pt x="325" y="1029"/>
                      </a:lnTo>
                      <a:lnTo>
                        <a:pt x="316" y="1024"/>
                      </a:lnTo>
                      <a:lnTo>
                        <a:pt x="299" y="1010"/>
                      </a:lnTo>
                      <a:lnTo>
                        <a:pt x="289" y="995"/>
                      </a:lnTo>
                      <a:lnTo>
                        <a:pt x="283" y="976"/>
                      </a:lnTo>
                      <a:lnTo>
                        <a:pt x="281" y="957"/>
                      </a:lnTo>
                      <a:lnTo>
                        <a:pt x="277" y="935"/>
                      </a:lnTo>
                      <a:lnTo>
                        <a:pt x="268" y="913"/>
                      </a:lnTo>
                      <a:lnTo>
                        <a:pt x="253" y="889"/>
                      </a:lnTo>
                      <a:lnTo>
                        <a:pt x="229" y="867"/>
                      </a:lnTo>
                      <a:lnTo>
                        <a:pt x="218" y="855"/>
                      </a:lnTo>
                      <a:lnTo>
                        <a:pt x="208" y="840"/>
                      </a:lnTo>
                      <a:lnTo>
                        <a:pt x="198" y="822"/>
                      </a:lnTo>
                      <a:lnTo>
                        <a:pt x="190" y="803"/>
                      </a:lnTo>
                      <a:lnTo>
                        <a:pt x="182" y="783"/>
                      </a:lnTo>
                      <a:lnTo>
                        <a:pt x="178" y="764"/>
                      </a:lnTo>
                      <a:lnTo>
                        <a:pt x="173" y="748"/>
                      </a:lnTo>
                      <a:lnTo>
                        <a:pt x="172" y="734"/>
                      </a:lnTo>
                      <a:lnTo>
                        <a:pt x="169" y="711"/>
                      </a:lnTo>
                      <a:lnTo>
                        <a:pt x="163" y="686"/>
                      </a:lnTo>
                      <a:lnTo>
                        <a:pt x="157" y="661"/>
                      </a:lnTo>
                      <a:lnTo>
                        <a:pt x="149" y="636"/>
                      </a:lnTo>
                      <a:lnTo>
                        <a:pt x="141" y="612"/>
                      </a:lnTo>
                      <a:lnTo>
                        <a:pt x="133" y="591"/>
                      </a:lnTo>
                      <a:lnTo>
                        <a:pt x="128" y="571"/>
                      </a:lnTo>
                      <a:lnTo>
                        <a:pt x="123" y="556"/>
                      </a:lnTo>
                      <a:lnTo>
                        <a:pt x="116" y="526"/>
                      </a:lnTo>
                      <a:lnTo>
                        <a:pt x="109" y="500"/>
                      </a:lnTo>
                      <a:lnTo>
                        <a:pt x="104" y="481"/>
                      </a:lnTo>
                      <a:lnTo>
                        <a:pt x="103" y="471"/>
                      </a:lnTo>
                      <a:lnTo>
                        <a:pt x="109" y="438"/>
                      </a:lnTo>
                      <a:lnTo>
                        <a:pt x="114" y="398"/>
                      </a:lnTo>
                      <a:lnTo>
                        <a:pt x="119" y="352"/>
                      </a:lnTo>
                      <a:lnTo>
                        <a:pt x="121" y="304"/>
                      </a:lnTo>
                      <a:lnTo>
                        <a:pt x="120" y="258"/>
                      </a:lnTo>
                      <a:lnTo>
                        <a:pt x="113" y="214"/>
                      </a:lnTo>
                      <a:lnTo>
                        <a:pt x="99" y="173"/>
                      </a:lnTo>
                      <a:lnTo>
                        <a:pt x="76" y="142"/>
                      </a:lnTo>
                      <a:lnTo>
                        <a:pt x="48" y="111"/>
                      </a:lnTo>
                      <a:lnTo>
                        <a:pt x="28" y="80"/>
                      </a:lnTo>
                      <a:lnTo>
                        <a:pt x="13" y="51"/>
                      </a:lnTo>
                      <a:lnTo>
                        <a:pt x="4" y="26"/>
                      </a:lnTo>
                      <a:lnTo>
                        <a:pt x="1" y="9"/>
                      </a:lnTo>
                      <a:lnTo>
                        <a:pt x="0" y="0"/>
                      </a:lnTo>
                      <a:lnTo>
                        <a:pt x="2" y="2"/>
                      </a:lnTo>
                      <a:lnTo>
                        <a:pt x="7" y="16"/>
                      </a:lnTo>
                      <a:lnTo>
                        <a:pt x="11" y="36"/>
                      </a:lnTo>
                      <a:lnTo>
                        <a:pt x="18" y="50"/>
                      </a:lnTo>
                      <a:lnTo>
                        <a:pt x="24" y="63"/>
                      </a:lnTo>
                      <a:lnTo>
                        <a:pt x="34" y="74"/>
                      </a:lnTo>
                      <a:lnTo>
                        <a:pt x="44" y="85"/>
                      </a:lnTo>
                      <a:lnTo>
                        <a:pt x="58" y="99"/>
                      </a:lnTo>
                      <a:lnTo>
                        <a:pt x="72" y="115"/>
                      </a:lnTo>
                      <a:lnTo>
                        <a:pt x="89" y="137"/>
                      </a:lnTo>
                      <a:lnTo>
                        <a:pt x="106" y="162"/>
                      </a:lnTo>
                      <a:lnTo>
                        <a:pt x="121" y="190"/>
                      </a:lnTo>
                      <a:lnTo>
                        <a:pt x="133" y="221"/>
                      </a:lnTo>
                      <a:lnTo>
                        <a:pt x="143" y="255"/>
                      </a:lnTo>
                      <a:lnTo>
                        <a:pt x="149" y="295"/>
                      </a:lnTo>
                      <a:lnTo>
                        <a:pt x="150" y="340"/>
                      </a:lnTo>
                      <a:lnTo>
                        <a:pt x="146" y="390"/>
                      </a:lnTo>
                      <a:lnTo>
                        <a:pt x="134" y="447"/>
                      </a:lnTo>
                      <a:lnTo>
                        <a:pt x="133" y="460"/>
                      </a:lnTo>
                      <a:lnTo>
                        <a:pt x="136" y="478"/>
                      </a:lnTo>
                      <a:lnTo>
                        <a:pt x="139" y="503"/>
                      </a:lnTo>
                      <a:lnTo>
                        <a:pt x="143" y="531"/>
                      </a:lnTo>
                      <a:lnTo>
                        <a:pt x="149" y="560"/>
                      </a:lnTo>
                      <a:lnTo>
                        <a:pt x="154" y="587"/>
                      </a:lnTo>
                      <a:lnTo>
                        <a:pt x="160" y="609"/>
                      </a:lnTo>
                      <a:lnTo>
                        <a:pt x="166" y="626"/>
                      </a:lnTo>
                      <a:lnTo>
                        <a:pt x="177" y="640"/>
                      </a:lnTo>
                      <a:lnTo>
                        <a:pt x="187" y="656"/>
                      </a:lnTo>
                      <a:lnTo>
                        <a:pt x="195" y="672"/>
                      </a:lnTo>
                      <a:lnTo>
                        <a:pt x="201" y="689"/>
                      </a:lnTo>
                      <a:lnTo>
                        <a:pt x="207" y="707"/>
                      </a:lnTo>
                      <a:lnTo>
                        <a:pt x="213" y="724"/>
                      </a:lnTo>
                      <a:lnTo>
                        <a:pt x="220" y="741"/>
                      </a:lnTo>
                      <a:lnTo>
                        <a:pt x="228" y="756"/>
                      </a:lnTo>
                      <a:lnTo>
                        <a:pt x="261" y="801"/>
                      </a:lnTo>
                      <a:lnTo>
                        <a:pt x="289" y="840"/>
                      </a:lnTo>
                      <a:lnTo>
                        <a:pt x="311" y="872"/>
                      </a:lnTo>
                      <a:lnTo>
                        <a:pt x="329" y="899"/>
                      </a:lnTo>
                      <a:lnTo>
                        <a:pt x="341" y="919"/>
                      </a:lnTo>
                      <a:lnTo>
                        <a:pt x="349" y="934"/>
                      </a:lnTo>
                      <a:lnTo>
                        <a:pt x="355" y="942"/>
                      </a:lnTo>
                      <a:lnTo>
                        <a:pt x="356" y="945"/>
                      </a:lnTo>
                      <a:lnTo>
                        <a:pt x="357" y="955"/>
                      </a:lnTo>
                      <a:lnTo>
                        <a:pt x="361" y="976"/>
                      </a:lnTo>
                      <a:lnTo>
                        <a:pt x="365" y="1001"/>
                      </a:lnTo>
                      <a:lnTo>
                        <a:pt x="367" y="10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50" name="Freeform 53"/>
                <p:cNvSpPr>
                  <a:spLocks/>
                </p:cNvSpPr>
                <p:nvPr/>
              </p:nvSpPr>
              <p:spPr bwMode="auto">
                <a:xfrm>
                  <a:off x="3456" y="2688"/>
                  <a:ext cx="374" cy="642"/>
                </a:xfrm>
                <a:custGeom>
                  <a:avLst/>
                  <a:gdLst>
                    <a:gd name="T0" fmla="*/ 5 w 747"/>
                    <a:gd name="T1" fmla="*/ 4 h 1285"/>
                    <a:gd name="T2" fmla="*/ 5 w 747"/>
                    <a:gd name="T3" fmla="*/ 4 h 1285"/>
                    <a:gd name="T4" fmla="*/ 6 w 747"/>
                    <a:gd name="T5" fmla="*/ 3 h 1285"/>
                    <a:gd name="T6" fmla="*/ 5 w 747"/>
                    <a:gd name="T7" fmla="*/ 4 h 1285"/>
                    <a:gd name="T8" fmla="*/ 4 w 747"/>
                    <a:gd name="T9" fmla="*/ 3 h 1285"/>
                    <a:gd name="T10" fmla="*/ 4 w 747"/>
                    <a:gd name="T11" fmla="*/ 2 h 1285"/>
                    <a:gd name="T12" fmla="*/ 5 w 747"/>
                    <a:gd name="T13" fmla="*/ 2 h 1285"/>
                    <a:gd name="T14" fmla="*/ 5 w 747"/>
                    <a:gd name="T15" fmla="*/ 2 h 1285"/>
                    <a:gd name="T16" fmla="*/ 5 w 747"/>
                    <a:gd name="T17" fmla="*/ 2 h 1285"/>
                    <a:gd name="T18" fmla="*/ 5 w 747"/>
                    <a:gd name="T19" fmla="*/ 1 h 1285"/>
                    <a:gd name="T20" fmla="*/ 6 w 747"/>
                    <a:gd name="T21" fmla="*/ 1 h 1285"/>
                    <a:gd name="T22" fmla="*/ 5 w 747"/>
                    <a:gd name="T23" fmla="*/ 1 h 1285"/>
                    <a:gd name="T24" fmla="*/ 4 w 747"/>
                    <a:gd name="T25" fmla="*/ 2 h 1285"/>
                    <a:gd name="T26" fmla="*/ 4 w 747"/>
                    <a:gd name="T27" fmla="*/ 1 h 1285"/>
                    <a:gd name="T28" fmla="*/ 4 w 747"/>
                    <a:gd name="T29" fmla="*/ 1 h 1285"/>
                    <a:gd name="T30" fmla="*/ 4 w 747"/>
                    <a:gd name="T31" fmla="*/ 1 h 1285"/>
                    <a:gd name="T32" fmla="*/ 4 w 747"/>
                    <a:gd name="T33" fmla="*/ 2 h 1285"/>
                    <a:gd name="T34" fmla="*/ 3 w 747"/>
                    <a:gd name="T35" fmla="*/ 1 h 1285"/>
                    <a:gd name="T36" fmla="*/ 3 w 747"/>
                    <a:gd name="T37" fmla="*/ 0 h 1285"/>
                    <a:gd name="T38" fmla="*/ 4 w 747"/>
                    <a:gd name="T39" fmla="*/ 0 h 1285"/>
                    <a:gd name="T40" fmla="*/ 5 w 747"/>
                    <a:gd name="T41" fmla="*/ 0 h 1285"/>
                    <a:gd name="T42" fmla="*/ 4 w 747"/>
                    <a:gd name="T43" fmla="*/ 0 h 1285"/>
                    <a:gd name="T44" fmla="*/ 4 w 747"/>
                    <a:gd name="T45" fmla="*/ 0 h 1285"/>
                    <a:gd name="T46" fmla="*/ 3 w 747"/>
                    <a:gd name="T47" fmla="*/ 0 h 1285"/>
                    <a:gd name="T48" fmla="*/ 3 w 747"/>
                    <a:gd name="T49" fmla="*/ 0 h 1285"/>
                    <a:gd name="T50" fmla="*/ 3 w 747"/>
                    <a:gd name="T51" fmla="*/ 0 h 1285"/>
                    <a:gd name="T52" fmla="*/ 3 w 747"/>
                    <a:gd name="T53" fmla="*/ 0 h 1285"/>
                    <a:gd name="T54" fmla="*/ 3 w 747"/>
                    <a:gd name="T55" fmla="*/ 1 h 1285"/>
                    <a:gd name="T56" fmla="*/ 2 w 747"/>
                    <a:gd name="T57" fmla="*/ 1 h 1285"/>
                    <a:gd name="T58" fmla="*/ 1 w 747"/>
                    <a:gd name="T59" fmla="*/ 0 h 1285"/>
                    <a:gd name="T60" fmla="*/ 1 w 747"/>
                    <a:gd name="T61" fmla="*/ 0 h 1285"/>
                    <a:gd name="T62" fmla="*/ 1 w 747"/>
                    <a:gd name="T63" fmla="*/ 0 h 1285"/>
                    <a:gd name="T64" fmla="*/ 1 w 747"/>
                    <a:gd name="T65" fmla="*/ 0 h 1285"/>
                    <a:gd name="T66" fmla="*/ 0 w 747"/>
                    <a:gd name="T67" fmla="*/ 0 h 1285"/>
                    <a:gd name="T68" fmla="*/ 1 w 747"/>
                    <a:gd name="T69" fmla="*/ 0 h 1285"/>
                    <a:gd name="T70" fmla="*/ 2 w 747"/>
                    <a:gd name="T71" fmla="*/ 0 h 1285"/>
                    <a:gd name="T72" fmla="*/ 2 w 747"/>
                    <a:gd name="T73" fmla="*/ 1 h 1285"/>
                    <a:gd name="T74" fmla="*/ 2 w 747"/>
                    <a:gd name="T75" fmla="*/ 1 h 1285"/>
                    <a:gd name="T76" fmla="*/ 2 w 747"/>
                    <a:gd name="T77" fmla="*/ 2 h 1285"/>
                    <a:gd name="T78" fmla="*/ 1 w 747"/>
                    <a:gd name="T79" fmla="*/ 2 h 1285"/>
                    <a:gd name="T80" fmla="*/ 1 w 747"/>
                    <a:gd name="T81" fmla="*/ 2 h 1285"/>
                    <a:gd name="T82" fmla="*/ 2 w 747"/>
                    <a:gd name="T83" fmla="*/ 2 h 1285"/>
                    <a:gd name="T84" fmla="*/ 2 w 747"/>
                    <a:gd name="T85" fmla="*/ 2 h 1285"/>
                    <a:gd name="T86" fmla="*/ 2 w 747"/>
                    <a:gd name="T87" fmla="*/ 2 h 1285"/>
                    <a:gd name="T88" fmla="*/ 3 w 747"/>
                    <a:gd name="T89" fmla="*/ 1 h 1285"/>
                    <a:gd name="T90" fmla="*/ 4 w 747"/>
                    <a:gd name="T91" fmla="*/ 2 h 1285"/>
                    <a:gd name="T92" fmla="*/ 3 w 747"/>
                    <a:gd name="T93" fmla="*/ 3 h 1285"/>
                    <a:gd name="T94" fmla="*/ 2 w 747"/>
                    <a:gd name="T95" fmla="*/ 3 h 1285"/>
                    <a:gd name="T96" fmla="*/ 1 w 747"/>
                    <a:gd name="T97" fmla="*/ 3 h 1285"/>
                    <a:gd name="T98" fmla="*/ 1 w 747"/>
                    <a:gd name="T99" fmla="*/ 3 h 1285"/>
                    <a:gd name="T100" fmla="*/ 2 w 747"/>
                    <a:gd name="T101" fmla="*/ 3 h 1285"/>
                    <a:gd name="T102" fmla="*/ 3 w 747"/>
                    <a:gd name="T103" fmla="*/ 3 h 1285"/>
                    <a:gd name="T104" fmla="*/ 4 w 747"/>
                    <a:gd name="T105" fmla="*/ 3 h 1285"/>
                    <a:gd name="T106" fmla="*/ 4 w 747"/>
                    <a:gd name="T107" fmla="*/ 4 h 1285"/>
                    <a:gd name="T108" fmla="*/ 4 w 747"/>
                    <a:gd name="T109" fmla="*/ 4 h 1285"/>
                    <a:gd name="T110" fmla="*/ 3 w 747"/>
                    <a:gd name="T111" fmla="*/ 4 h 1285"/>
                    <a:gd name="T112" fmla="*/ 3 w 747"/>
                    <a:gd name="T113" fmla="*/ 4 h 1285"/>
                    <a:gd name="T114" fmla="*/ 4 w 747"/>
                    <a:gd name="T115" fmla="*/ 4 h 1285"/>
                    <a:gd name="T116" fmla="*/ 5 w 747"/>
                    <a:gd name="T117" fmla="*/ 4 h 1285"/>
                    <a:gd name="T118" fmla="*/ 4 w 747"/>
                    <a:gd name="T119" fmla="*/ 9 h 1285"/>
                    <a:gd name="T120" fmla="*/ 5 w 747"/>
                    <a:gd name="T121" fmla="*/ 10 h 1285"/>
                    <a:gd name="T122" fmla="*/ 6 w 747"/>
                    <a:gd name="T123" fmla="*/ 8 h 12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47"/>
                    <a:gd name="T187" fmla="*/ 0 h 1285"/>
                    <a:gd name="T188" fmla="*/ 747 w 747"/>
                    <a:gd name="T189" fmla="*/ 1285 h 12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47" h="1285">
                      <a:moveTo>
                        <a:pt x="637" y="939"/>
                      </a:moveTo>
                      <a:lnTo>
                        <a:pt x="645" y="837"/>
                      </a:lnTo>
                      <a:lnTo>
                        <a:pt x="645" y="820"/>
                      </a:lnTo>
                      <a:lnTo>
                        <a:pt x="645" y="780"/>
                      </a:lnTo>
                      <a:lnTo>
                        <a:pt x="644" y="741"/>
                      </a:lnTo>
                      <a:lnTo>
                        <a:pt x="642" y="724"/>
                      </a:lnTo>
                      <a:lnTo>
                        <a:pt x="639" y="710"/>
                      </a:lnTo>
                      <a:lnTo>
                        <a:pt x="634" y="698"/>
                      </a:lnTo>
                      <a:lnTo>
                        <a:pt x="627" y="684"/>
                      </a:lnTo>
                      <a:lnTo>
                        <a:pt x="621" y="672"/>
                      </a:lnTo>
                      <a:lnTo>
                        <a:pt x="613" y="660"/>
                      </a:lnTo>
                      <a:lnTo>
                        <a:pt x="606" y="648"/>
                      </a:lnTo>
                      <a:lnTo>
                        <a:pt x="599" y="638"/>
                      </a:lnTo>
                      <a:lnTo>
                        <a:pt x="596" y="628"/>
                      </a:lnTo>
                      <a:lnTo>
                        <a:pt x="597" y="631"/>
                      </a:lnTo>
                      <a:lnTo>
                        <a:pt x="598" y="641"/>
                      </a:lnTo>
                      <a:lnTo>
                        <a:pt x="599" y="651"/>
                      </a:lnTo>
                      <a:lnTo>
                        <a:pt x="599" y="654"/>
                      </a:lnTo>
                      <a:lnTo>
                        <a:pt x="598" y="647"/>
                      </a:lnTo>
                      <a:lnTo>
                        <a:pt x="595" y="635"/>
                      </a:lnTo>
                      <a:lnTo>
                        <a:pt x="589" y="619"/>
                      </a:lnTo>
                      <a:lnTo>
                        <a:pt x="584" y="603"/>
                      </a:lnTo>
                      <a:lnTo>
                        <a:pt x="578" y="587"/>
                      </a:lnTo>
                      <a:lnTo>
                        <a:pt x="574" y="573"/>
                      </a:lnTo>
                      <a:lnTo>
                        <a:pt x="572" y="561"/>
                      </a:lnTo>
                      <a:lnTo>
                        <a:pt x="573" y="556"/>
                      </a:lnTo>
                      <a:lnTo>
                        <a:pt x="576" y="553"/>
                      </a:lnTo>
                      <a:lnTo>
                        <a:pt x="582" y="547"/>
                      </a:lnTo>
                      <a:lnTo>
                        <a:pt x="586" y="541"/>
                      </a:lnTo>
                      <a:lnTo>
                        <a:pt x="592" y="533"/>
                      </a:lnTo>
                      <a:lnTo>
                        <a:pt x="597" y="526"/>
                      </a:lnTo>
                      <a:lnTo>
                        <a:pt x="602" y="520"/>
                      </a:lnTo>
                      <a:lnTo>
                        <a:pt x="605" y="515"/>
                      </a:lnTo>
                      <a:lnTo>
                        <a:pt x="606" y="512"/>
                      </a:lnTo>
                      <a:lnTo>
                        <a:pt x="613" y="504"/>
                      </a:lnTo>
                      <a:lnTo>
                        <a:pt x="628" y="489"/>
                      </a:lnTo>
                      <a:lnTo>
                        <a:pt x="652" y="468"/>
                      </a:lnTo>
                      <a:lnTo>
                        <a:pt x="677" y="446"/>
                      </a:lnTo>
                      <a:lnTo>
                        <a:pt x="703" y="422"/>
                      </a:lnTo>
                      <a:lnTo>
                        <a:pt x="725" y="402"/>
                      </a:lnTo>
                      <a:lnTo>
                        <a:pt x="742" y="388"/>
                      </a:lnTo>
                      <a:lnTo>
                        <a:pt x="747" y="383"/>
                      </a:lnTo>
                      <a:lnTo>
                        <a:pt x="742" y="386"/>
                      </a:lnTo>
                      <a:lnTo>
                        <a:pt x="728" y="395"/>
                      </a:lnTo>
                      <a:lnTo>
                        <a:pt x="709" y="408"/>
                      </a:lnTo>
                      <a:lnTo>
                        <a:pt x="687" y="424"/>
                      </a:lnTo>
                      <a:lnTo>
                        <a:pt x="665" y="439"/>
                      </a:lnTo>
                      <a:lnTo>
                        <a:pt x="646" y="453"/>
                      </a:lnTo>
                      <a:lnTo>
                        <a:pt x="634" y="463"/>
                      </a:lnTo>
                      <a:lnTo>
                        <a:pt x="629" y="468"/>
                      </a:lnTo>
                      <a:lnTo>
                        <a:pt x="631" y="477"/>
                      </a:lnTo>
                      <a:lnTo>
                        <a:pt x="626" y="486"/>
                      </a:lnTo>
                      <a:lnTo>
                        <a:pt x="616" y="495"/>
                      </a:lnTo>
                      <a:lnTo>
                        <a:pt x="604" y="504"/>
                      </a:lnTo>
                      <a:lnTo>
                        <a:pt x="591" y="513"/>
                      </a:lnTo>
                      <a:lnTo>
                        <a:pt x="577" y="521"/>
                      </a:lnTo>
                      <a:lnTo>
                        <a:pt x="567" y="526"/>
                      </a:lnTo>
                      <a:lnTo>
                        <a:pt x="562" y="530"/>
                      </a:lnTo>
                      <a:lnTo>
                        <a:pt x="559" y="532"/>
                      </a:lnTo>
                      <a:lnTo>
                        <a:pt x="557" y="538"/>
                      </a:lnTo>
                      <a:lnTo>
                        <a:pt x="554" y="543"/>
                      </a:lnTo>
                      <a:lnTo>
                        <a:pt x="553" y="547"/>
                      </a:lnTo>
                      <a:lnTo>
                        <a:pt x="547" y="531"/>
                      </a:lnTo>
                      <a:lnTo>
                        <a:pt x="539" y="513"/>
                      </a:lnTo>
                      <a:lnTo>
                        <a:pt x="530" y="496"/>
                      </a:lnTo>
                      <a:lnTo>
                        <a:pt x="526" y="488"/>
                      </a:lnTo>
                      <a:lnTo>
                        <a:pt x="520" y="482"/>
                      </a:lnTo>
                      <a:lnTo>
                        <a:pt x="516" y="473"/>
                      </a:lnTo>
                      <a:lnTo>
                        <a:pt x="512" y="466"/>
                      </a:lnTo>
                      <a:lnTo>
                        <a:pt x="507" y="458"/>
                      </a:lnTo>
                      <a:lnTo>
                        <a:pt x="504" y="451"/>
                      </a:lnTo>
                      <a:lnTo>
                        <a:pt x="499" y="443"/>
                      </a:lnTo>
                      <a:lnTo>
                        <a:pt x="496" y="437"/>
                      </a:lnTo>
                      <a:lnTo>
                        <a:pt x="492" y="433"/>
                      </a:lnTo>
                      <a:lnTo>
                        <a:pt x="483" y="424"/>
                      </a:lnTo>
                      <a:lnTo>
                        <a:pt x="475" y="414"/>
                      </a:lnTo>
                      <a:lnTo>
                        <a:pt x="468" y="403"/>
                      </a:lnTo>
                      <a:lnTo>
                        <a:pt x="463" y="393"/>
                      </a:lnTo>
                      <a:lnTo>
                        <a:pt x="458" y="383"/>
                      </a:lnTo>
                      <a:lnTo>
                        <a:pt x="454" y="373"/>
                      </a:lnTo>
                      <a:lnTo>
                        <a:pt x="452" y="366"/>
                      </a:lnTo>
                      <a:lnTo>
                        <a:pt x="450" y="361"/>
                      </a:lnTo>
                      <a:lnTo>
                        <a:pt x="449" y="345"/>
                      </a:lnTo>
                      <a:lnTo>
                        <a:pt x="452" y="323"/>
                      </a:lnTo>
                      <a:lnTo>
                        <a:pt x="457" y="299"/>
                      </a:lnTo>
                      <a:lnTo>
                        <a:pt x="465" y="279"/>
                      </a:lnTo>
                      <a:lnTo>
                        <a:pt x="470" y="274"/>
                      </a:lnTo>
                      <a:lnTo>
                        <a:pt x="478" y="270"/>
                      </a:lnTo>
                      <a:lnTo>
                        <a:pt x="486" y="269"/>
                      </a:lnTo>
                      <a:lnTo>
                        <a:pt x="494" y="269"/>
                      </a:lnTo>
                      <a:lnTo>
                        <a:pt x="502" y="269"/>
                      </a:lnTo>
                      <a:lnTo>
                        <a:pt x="507" y="271"/>
                      </a:lnTo>
                      <a:lnTo>
                        <a:pt x="512" y="272"/>
                      </a:lnTo>
                      <a:lnTo>
                        <a:pt x="513" y="272"/>
                      </a:lnTo>
                      <a:lnTo>
                        <a:pt x="515" y="274"/>
                      </a:lnTo>
                      <a:lnTo>
                        <a:pt x="522" y="279"/>
                      </a:lnTo>
                      <a:lnTo>
                        <a:pt x="532" y="286"/>
                      </a:lnTo>
                      <a:lnTo>
                        <a:pt x="544" y="295"/>
                      </a:lnTo>
                      <a:lnTo>
                        <a:pt x="558" y="303"/>
                      </a:lnTo>
                      <a:lnTo>
                        <a:pt x="572" y="310"/>
                      </a:lnTo>
                      <a:lnTo>
                        <a:pt x="585" y="315"/>
                      </a:lnTo>
                      <a:lnTo>
                        <a:pt x="597" y="318"/>
                      </a:lnTo>
                      <a:lnTo>
                        <a:pt x="607" y="318"/>
                      </a:lnTo>
                      <a:lnTo>
                        <a:pt x="617" y="316"/>
                      </a:lnTo>
                      <a:lnTo>
                        <a:pt x="626" y="313"/>
                      </a:lnTo>
                      <a:lnTo>
                        <a:pt x="634" y="308"/>
                      </a:lnTo>
                      <a:lnTo>
                        <a:pt x="641" y="304"/>
                      </a:lnTo>
                      <a:lnTo>
                        <a:pt x="646" y="300"/>
                      </a:lnTo>
                      <a:lnTo>
                        <a:pt x="651" y="297"/>
                      </a:lnTo>
                      <a:lnTo>
                        <a:pt x="653" y="296"/>
                      </a:lnTo>
                      <a:lnTo>
                        <a:pt x="656" y="292"/>
                      </a:lnTo>
                      <a:lnTo>
                        <a:pt x="659" y="284"/>
                      </a:lnTo>
                      <a:lnTo>
                        <a:pt x="662" y="277"/>
                      </a:lnTo>
                      <a:lnTo>
                        <a:pt x="663" y="273"/>
                      </a:lnTo>
                      <a:lnTo>
                        <a:pt x="662" y="275"/>
                      </a:lnTo>
                      <a:lnTo>
                        <a:pt x="661" y="278"/>
                      </a:lnTo>
                      <a:lnTo>
                        <a:pt x="657" y="282"/>
                      </a:lnTo>
                      <a:lnTo>
                        <a:pt x="653" y="287"/>
                      </a:lnTo>
                      <a:lnTo>
                        <a:pt x="646" y="293"/>
                      </a:lnTo>
                      <a:lnTo>
                        <a:pt x="638" y="298"/>
                      </a:lnTo>
                      <a:lnTo>
                        <a:pt x="627" y="303"/>
                      </a:lnTo>
                      <a:lnTo>
                        <a:pt x="613" y="307"/>
                      </a:lnTo>
                      <a:lnTo>
                        <a:pt x="598" y="308"/>
                      </a:lnTo>
                      <a:lnTo>
                        <a:pt x="584" y="305"/>
                      </a:lnTo>
                      <a:lnTo>
                        <a:pt x="569" y="300"/>
                      </a:lnTo>
                      <a:lnTo>
                        <a:pt x="556" y="293"/>
                      </a:lnTo>
                      <a:lnTo>
                        <a:pt x="545" y="284"/>
                      </a:lnTo>
                      <a:lnTo>
                        <a:pt x="535" y="277"/>
                      </a:lnTo>
                      <a:lnTo>
                        <a:pt x="527" y="270"/>
                      </a:lnTo>
                      <a:lnTo>
                        <a:pt x="523" y="265"/>
                      </a:lnTo>
                      <a:lnTo>
                        <a:pt x="525" y="265"/>
                      </a:lnTo>
                      <a:lnTo>
                        <a:pt x="527" y="265"/>
                      </a:lnTo>
                      <a:lnTo>
                        <a:pt x="530" y="264"/>
                      </a:lnTo>
                      <a:lnTo>
                        <a:pt x="536" y="264"/>
                      </a:lnTo>
                      <a:lnTo>
                        <a:pt x="543" y="263"/>
                      </a:lnTo>
                      <a:lnTo>
                        <a:pt x="549" y="261"/>
                      </a:lnTo>
                      <a:lnTo>
                        <a:pt x="559" y="258"/>
                      </a:lnTo>
                      <a:lnTo>
                        <a:pt x="569" y="256"/>
                      </a:lnTo>
                      <a:lnTo>
                        <a:pt x="587" y="251"/>
                      </a:lnTo>
                      <a:lnTo>
                        <a:pt x="599" y="248"/>
                      </a:lnTo>
                      <a:lnTo>
                        <a:pt x="606" y="247"/>
                      </a:lnTo>
                      <a:lnTo>
                        <a:pt x="609" y="247"/>
                      </a:lnTo>
                      <a:lnTo>
                        <a:pt x="611" y="248"/>
                      </a:lnTo>
                      <a:lnTo>
                        <a:pt x="611" y="249"/>
                      </a:lnTo>
                      <a:lnTo>
                        <a:pt x="611" y="250"/>
                      </a:lnTo>
                      <a:lnTo>
                        <a:pt x="613" y="252"/>
                      </a:lnTo>
                      <a:lnTo>
                        <a:pt x="617" y="254"/>
                      </a:lnTo>
                      <a:lnTo>
                        <a:pt x="622" y="255"/>
                      </a:lnTo>
                      <a:lnTo>
                        <a:pt x="627" y="255"/>
                      </a:lnTo>
                      <a:lnTo>
                        <a:pt x="634" y="255"/>
                      </a:lnTo>
                      <a:lnTo>
                        <a:pt x="641" y="254"/>
                      </a:lnTo>
                      <a:lnTo>
                        <a:pt x="647" y="251"/>
                      </a:lnTo>
                      <a:lnTo>
                        <a:pt x="655" y="247"/>
                      </a:lnTo>
                      <a:lnTo>
                        <a:pt x="662" y="242"/>
                      </a:lnTo>
                      <a:lnTo>
                        <a:pt x="667" y="235"/>
                      </a:lnTo>
                      <a:lnTo>
                        <a:pt x="673" y="225"/>
                      </a:lnTo>
                      <a:lnTo>
                        <a:pt x="678" y="216"/>
                      </a:lnTo>
                      <a:lnTo>
                        <a:pt x="681" y="212"/>
                      </a:lnTo>
                      <a:lnTo>
                        <a:pt x="699" y="200"/>
                      </a:lnTo>
                      <a:lnTo>
                        <a:pt x="696" y="200"/>
                      </a:lnTo>
                      <a:lnTo>
                        <a:pt x="687" y="202"/>
                      </a:lnTo>
                      <a:lnTo>
                        <a:pt x="677" y="206"/>
                      </a:lnTo>
                      <a:lnTo>
                        <a:pt x="669" y="216"/>
                      </a:lnTo>
                      <a:lnTo>
                        <a:pt x="662" y="231"/>
                      </a:lnTo>
                      <a:lnTo>
                        <a:pt x="652" y="240"/>
                      </a:lnTo>
                      <a:lnTo>
                        <a:pt x="641" y="246"/>
                      </a:lnTo>
                      <a:lnTo>
                        <a:pt x="629" y="247"/>
                      </a:lnTo>
                      <a:lnTo>
                        <a:pt x="619" y="246"/>
                      </a:lnTo>
                      <a:lnTo>
                        <a:pt x="613" y="243"/>
                      </a:lnTo>
                      <a:lnTo>
                        <a:pt x="609" y="238"/>
                      </a:lnTo>
                      <a:lnTo>
                        <a:pt x="612" y="232"/>
                      </a:lnTo>
                      <a:lnTo>
                        <a:pt x="616" y="220"/>
                      </a:lnTo>
                      <a:lnTo>
                        <a:pt x="621" y="205"/>
                      </a:lnTo>
                      <a:lnTo>
                        <a:pt x="625" y="191"/>
                      </a:lnTo>
                      <a:lnTo>
                        <a:pt x="626" y="185"/>
                      </a:lnTo>
                      <a:lnTo>
                        <a:pt x="624" y="187"/>
                      </a:lnTo>
                      <a:lnTo>
                        <a:pt x="619" y="191"/>
                      </a:lnTo>
                      <a:lnTo>
                        <a:pt x="615" y="199"/>
                      </a:lnTo>
                      <a:lnTo>
                        <a:pt x="613" y="208"/>
                      </a:lnTo>
                      <a:lnTo>
                        <a:pt x="612" y="213"/>
                      </a:lnTo>
                      <a:lnTo>
                        <a:pt x="608" y="219"/>
                      </a:lnTo>
                      <a:lnTo>
                        <a:pt x="603" y="224"/>
                      </a:lnTo>
                      <a:lnTo>
                        <a:pt x="596" y="230"/>
                      </a:lnTo>
                      <a:lnTo>
                        <a:pt x="588" y="234"/>
                      </a:lnTo>
                      <a:lnTo>
                        <a:pt x="579" y="238"/>
                      </a:lnTo>
                      <a:lnTo>
                        <a:pt x="570" y="240"/>
                      </a:lnTo>
                      <a:lnTo>
                        <a:pt x="560" y="242"/>
                      </a:lnTo>
                      <a:lnTo>
                        <a:pt x="549" y="244"/>
                      </a:lnTo>
                      <a:lnTo>
                        <a:pt x="534" y="246"/>
                      </a:lnTo>
                      <a:lnTo>
                        <a:pt x="517" y="249"/>
                      </a:lnTo>
                      <a:lnTo>
                        <a:pt x="499" y="252"/>
                      </a:lnTo>
                      <a:lnTo>
                        <a:pt x="484" y="255"/>
                      </a:lnTo>
                      <a:lnTo>
                        <a:pt x="469" y="258"/>
                      </a:lnTo>
                      <a:lnTo>
                        <a:pt x="460" y="260"/>
                      </a:lnTo>
                      <a:lnTo>
                        <a:pt x="457" y="261"/>
                      </a:lnTo>
                      <a:lnTo>
                        <a:pt x="457" y="255"/>
                      </a:lnTo>
                      <a:lnTo>
                        <a:pt x="459" y="243"/>
                      </a:lnTo>
                      <a:lnTo>
                        <a:pt x="463" y="230"/>
                      </a:lnTo>
                      <a:lnTo>
                        <a:pt x="468" y="222"/>
                      </a:lnTo>
                      <a:lnTo>
                        <a:pt x="475" y="216"/>
                      </a:lnTo>
                      <a:lnTo>
                        <a:pt x="482" y="207"/>
                      </a:lnTo>
                      <a:lnTo>
                        <a:pt x="486" y="199"/>
                      </a:lnTo>
                      <a:lnTo>
                        <a:pt x="488" y="194"/>
                      </a:lnTo>
                      <a:lnTo>
                        <a:pt x="487" y="194"/>
                      </a:lnTo>
                      <a:lnTo>
                        <a:pt x="485" y="194"/>
                      </a:lnTo>
                      <a:lnTo>
                        <a:pt x="484" y="193"/>
                      </a:lnTo>
                      <a:lnTo>
                        <a:pt x="483" y="192"/>
                      </a:lnTo>
                      <a:lnTo>
                        <a:pt x="485" y="190"/>
                      </a:lnTo>
                      <a:lnTo>
                        <a:pt x="492" y="188"/>
                      </a:lnTo>
                      <a:lnTo>
                        <a:pt x="503" y="185"/>
                      </a:lnTo>
                      <a:lnTo>
                        <a:pt x="520" y="182"/>
                      </a:lnTo>
                      <a:lnTo>
                        <a:pt x="539" y="176"/>
                      </a:lnTo>
                      <a:lnTo>
                        <a:pt x="553" y="165"/>
                      </a:lnTo>
                      <a:lnTo>
                        <a:pt x="562" y="153"/>
                      </a:lnTo>
                      <a:lnTo>
                        <a:pt x="567" y="142"/>
                      </a:lnTo>
                      <a:lnTo>
                        <a:pt x="569" y="131"/>
                      </a:lnTo>
                      <a:lnTo>
                        <a:pt x="568" y="126"/>
                      </a:lnTo>
                      <a:lnTo>
                        <a:pt x="565" y="126"/>
                      </a:lnTo>
                      <a:lnTo>
                        <a:pt x="560" y="136"/>
                      </a:lnTo>
                      <a:lnTo>
                        <a:pt x="554" y="149"/>
                      </a:lnTo>
                      <a:lnTo>
                        <a:pt x="544" y="160"/>
                      </a:lnTo>
                      <a:lnTo>
                        <a:pt x="533" y="169"/>
                      </a:lnTo>
                      <a:lnTo>
                        <a:pt x="523" y="174"/>
                      </a:lnTo>
                      <a:lnTo>
                        <a:pt x="512" y="178"/>
                      </a:lnTo>
                      <a:lnTo>
                        <a:pt x="502" y="180"/>
                      </a:lnTo>
                      <a:lnTo>
                        <a:pt x="495" y="181"/>
                      </a:lnTo>
                      <a:lnTo>
                        <a:pt x="490" y="180"/>
                      </a:lnTo>
                      <a:lnTo>
                        <a:pt x="489" y="173"/>
                      </a:lnTo>
                      <a:lnTo>
                        <a:pt x="495" y="160"/>
                      </a:lnTo>
                      <a:lnTo>
                        <a:pt x="500" y="148"/>
                      </a:lnTo>
                      <a:lnTo>
                        <a:pt x="504" y="143"/>
                      </a:lnTo>
                      <a:lnTo>
                        <a:pt x="499" y="147"/>
                      </a:lnTo>
                      <a:lnTo>
                        <a:pt x="490" y="157"/>
                      </a:lnTo>
                      <a:lnTo>
                        <a:pt x="482" y="171"/>
                      </a:lnTo>
                      <a:lnTo>
                        <a:pt x="477" y="185"/>
                      </a:lnTo>
                      <a:lnTo>
                        <a:pt x="473" y="199"/>
                      </a:lnTo>
                      <a:lnTo>
                        <a:pt x="466" y="210"/>
                      </a:lnTo>
                      <a:lnTo>
                        <a:pt x="456" y="215"/>
                      </a:lnTo>
                      <a:lnTo>
                        <a:pt x="447" y="211"/>
                      </a:lnTo>
                      <a:lnTo>
                        <a:pt x="443" y="204"/>
                      </a:lnTo>
                      <a:lnTo>
                        <a:pt x="437" y="193"/>
                      </a:lnTo>
                      <a:lnTo>
                        <a:pt x="430" y="182"/>
                      </a:lnTo>
                      <a:lnTo>
                        <a:pt x="425" y="171"/>
                      </a:lnTo>
                      <a:lnTo>
                        <a:pt x="420" y="159"/>
                      </a:lnTo>
                      <a:lnTo>
                        <a:pt x="416" y="150"/>
                      </a:lnTo>
                      <a:lnTo>
                        <a:pt x="414" y="144"/>
                      </a:lnTo>
                      <a:lnTo>
                        <a:pt x="413" y="142"/>
                      </a:lnTo>
                      <a:lnTo>
                        <a:pt x="416" y="153"/>
                      </a:lnTo>
                      <a:lnTo>
                        <a:pt x="424" y="178"/>
                      </a:lnTo>
                      <a:lnTo>
                        <a:pt x="434" y="208"/>
                      </a:lnTo>
                      <a:lnTo>
                        <a:pt x="441" y="230"/>
                      </a:lnTo>
                      <a:lnTo>
                        <a:pt x="444" y="248"/>
                      </a:lnTo>
                      <a:lnTo>
                        <a:pt x="441" y="272"/>
                      </a:lnTo>
                      <a:lnTo>
                        <a:pt x="437" y="296"/>
                      </a:lnTo>
                      <a:lnTo>
                        <a:pt x="435" y="314"/>
                      </a:lnTo>
                      <a:lnTo>
                        <a:pt x="435" y="324"/>
                      </a:lnTo>
                      <a:lnTo>
                        <a:pt x="434" y="331"/>
                      </a:lnTo>
                      <a:lnTo>
                        <a:pt x="431" y="339"/>
                      </a:lnTo>
                      <a:lnTo>
                        <a:pt x="429" y="352"/>
                      </a:lnTo>
                      <a:lnTo>
                        <a:pt x="435" y="314"/>
                      </a:lnTo>
                      <a:lnTo>
                        <a:pt x="433" y="309"/>
                      </a:lnTo>
                      <a:lnTo>
                        <a:pt x="426" y="296"/>
                      </a:lnTo>
                      <a:lnTo>
                        <a:pt x="416" y="279"/>
                      </a:lnTo>
                      <a:lnTo>
                        <a:pt x="403" y="266"/>
                      </a:lnTo>
                      <a:lnTo>
                        <a:pt x="397" y="258"/>
                      </a:lnTo>
                      <a:lnTo>
                        <a:pt x="393" y="248"/>
                      </a:lnTo>
                      <a:lnTo>
                        <a:pt x="387" y="239"/>
                      </a:lnTo>
                      <a:lnTo>
                        <a:pt x="380" y="232"/>
                      </a:lnTo>
                      <a:lnTo>
                        <a:pt x="374" y="227"/>
                      </a:lnTo>
                      <a:lnTo>
                        <a:pt x="366" y="226"/>
                      </a:lnTo>
                      <a:lnTo>
                        <a:pt x="358" y="222"/>
                      </a:lnTo>
                      <a:lnTo>
                        <a:pt x="348" y="207"/>
                      </a:lnTo>
                      <a:lnTo>
                        <a:pt x="343" y="193"/>
                      </a:lnTo>
                      <a:lnTo>
                        <a:pt x="337" y="178"/>
                      </a:lnTo>
                      <a:lnTo>
                        <a:pt x="334" y="164"/>
                      </a:lnTo>
                      <a:lnTo>
                        <a:pt x="333" y="152"/>
                      </a:lnTo>
                      <a:lnTo>
                        <a:pt x="333" y="147"/>
                      </a:lnTo>
                      <a:lnTo>
                        <a:pt x="331" y="143"/>
                      </a:lnTo>
                      <a:lnTo>
                        <a:pt x="331" y="138"/>
                      </a:lnTo>
                      <a:lnTo>
                        <a:pt x="330" y="133"/>
                      </a:lnTo>
                      <a:lnTo>
                        <a:pt x="333" y="128"/>
                      </a:lnTo>
                      <a:lnTo>
                        <a:pt x="337" y="125"/>
                      </a:lnTo>
                      <a:lnTo>
                        <a:pt x="343" y="122"/>
                      </a:lnTo>
                      <a:lnTo>
                        <a:pt x="348" y="120"/>
                      </a:lnTo>
                      <a:lnTo>
                        <a:pt x="354" y="119"/>
                      </a:lnTo>
                      <a:lnTo>
                        <a:pt x="360" y="117"/>
                      </a:lnTo>
                      <a:lnTo>
                        <a:pt x="365" y="115"/>
                      </a:lnTo>
                      <a:lnTo>
                        <a:pt x="369" y="113"/>
                      </a:lnTo>
                      <a:lnTo>
                        <a:pt x="374" y="109"/>
                      </a:lnTo>
                      <a:lnTo>
                        <a:pt x="379" y="104"/>
                      </a:lnTo>
                      <a:lnTo>
                        <a:pt x="384" y="98"/>
                      </a:lnTo>
                      <a:lnTo>
                        <a:pt x="388" y="92"/>
                      </a:lnTo>
                      <a:lnTo>
                        <a:pt x="393" y="87"/>
                      </a:lnTo>
                      <a:lnTo>
                        <a:pt x="397" y="81"/>
                      </a:lnTo>
                      <a:lnTo>
                        <a:pt x="400" y="76"/>
                      </a:lnTo>
                      <a:lnTo>
                        <a:pt x="404" y="71"/>
                      </a:lnTo>
                      <a:lnTo>
                        <a:pt x="408" y="67"/>
                      </a:lnTo>
                      <a:lnTo>
                        <a:pt x="413" y="66"/>
                      </a:lnTo>
                      <a:lnTo>
                        <a:pt x="418" y="67"/>
                      </a:lnTo>
                      <a:lnTo>
                        <a:pt x="424" y="67"/>
                      </a:lnTo>
                      <a:lnTo>
                        <a:pt x="428" y="65"/>
                      </a:lnTo>
                      <a:lnTo>
                        <a:pt x="433" y="63"/>
                      </a:lnTo>
                      <a:lnTo>
                        <a:pt x="439" y="60"/>
                      </a:lnTo>
                      <a:lnTo>
                        <a:pt x="445" y="57"/>
                      </a:lnTo>
                      <a:lnTo>
                        <a:pt x="450" y="54"/>
                      </a:lnTo>
                      <a:lnTo>
                        <a:pt x="456" y="51"/>
                      </a:lnTo>
                      <a:lnTo>
                        <a:pt x="460" y="47"/>
                      </a:lnTo>
                      <a:lnTo>
                        <a:pt x="465" y="44"/>
                      </a:lnTo>
                      <a:lnTo>
                        <a:pt x="470" y="40"/>
                      </a:lnTo>
                      <a:lnTo>
                        <a:pt x="478" y="38"/>
                      </a:lnTo>
                      <a:lnTo>
                        <a:pt x="489" y="36"/>
                      </a:lnTo>
                      <a:lnTo>
                        <a:pt x="499" y="35"/>
                      </a:lnTo>
                      <a:lnTo>
                        <a:pt x="508" y="34"/>
                      </a:lnTo>
                      <a:lnTo>
                        <a:pt x="514" y="34"/>
                      </a:lnTo>
                      <a:lnTo>
                        <a:pt x="516" y="33"/>
                      </a:lnTo>
                      <a:lnTo>
                        <a:pt x="512" y="33"/>
                      </a:lnTo>
                      <a:lnTo>
                        <a:pt x="504" y="32"/>
                      </a:lnTo>
                      <a:lnTo>
                        <a:pt x="496" y="31"/>
                      </a:lnTo>
                      <a:lnTo>
                        <a:pt x="488" y="30"/>
                      </a:lnTo>
                      <a:lnTo>
                        <a:pt x="480" y="30"/>
                      </a:lnTo>
                      <a:lnTo>
                        <a:pt x="473" y="31"/>
                      </a:lnTo>
                      <a:lnTo>
                        <a:pt x="466" y="33"/>
                      </a:lnTo>
                      <a:lnTo>
                        <a:pt x="459" y="37"/>
                      </a:lnTo>
                      <a:lnTo>
                        <a:pt x="453" y="42"/>
                      </a:lnTo>
                      <a:lnTo>
                        <a:pt x="446" y="49"/>
                      </a:lnTo>
                      <a:lnTo>
                        <a:pt x="439" y="53"/>
                      </a:lnTo>
                      <a:lnTo>
                        <a:pt x="433" y="56"/>
                      </a:lnTo>
                      <a:lnTo>
                        <a:pt x="427" y="58"/>
                      </a:lnTo>
                      <a:lnTo>
                        <a:pt x="421" y="59"/>
                      </a:lnTo>
                      <a:lnTo>
                        <a:pt x="417" y="59"/>
                      </a:lnTo>
                      <a:lnTo>
                        <a:pt x="414" y="59"/>
                      </a:lnTo>
                      <a:lnTo>
                        <a:pt x="411" y="59"/>
                      </a:lnTo>
                      <a:lnTo>
                        <a:pt x="413" y="55"/>
                      </a:lnTo>
                      <a:lnTo>
                        <a:pt x="418" y="47"/>
                      </a:lnTo>
                      <a:lnTo>
                        <a:pt x="425" y="38"/>
                      </a:lnTo>
                      <a:lnTo>
                        <a:pt x="427" y="34"/>
                      </a:lnTo>
                      <a:lnTo>
                        <a:pt x="426" y="35"/>
                      </a:lnTo>
                      <a:lnTo>
                        <a:pt x="421" y="38"/>
                      </a:lnTo>
                      <a:lnTo>
                        <a:pt x="415" y="44"/>
                      </a:lnTo>
                      <a:lnTo>
                        <a:pt x="408" y="49"/>
                      </a:lnTo>
                      <a:lnTo>
                        <a:pt x="401" y="55"/>
                      </a:lnTo>
                      <a:lnTo>
                        <a:pt x="395" y="60"/>
                      </a:lnTo>
                      <a:lnTo>
                        <a:pt x="390" y="64"/>
                      </a:lnTo>
                      <a:lnTo>
                        <a:pt x="388" y="67"/>
                      </a:lnTo>
                      <a:lnTo>
                        <a:pt x="387" y="70"/>
                      </a:lnTo>
                      <a:lnTo>
                        <a:pt x="386" y="77"/>
                      </a:lnTo>
                      <a:lnTo>
                        <a:pt x="383" y="83"/>
                      </a:lnTo>
                      <a:lnTo>
                        <a:pt x="379" y="90"/>
                      </a:lnTo>
                      <a:lnTo>
                        <a:pt x="374" y="97"/>
                      </a:lnTo>
                      <a:lnTo>
                        <a:pt x="368" y="103"/>
                      </a:lnTo>
                      <a:lnTo>
                        <a:pt x="360" y="109"/>
                      </a:lnTo>
                      <a:lnTo>
                        <a:pt x="350" y="111"/>
                      </a:lnTo>
                      <a:lnTo>
                        <a:pt x="341" y="113"/>
                      </a:lnTo>
                      <a:lnTo>
                        <a:pt x="334" y="115"/>
                      </a:lnTo>
                      <a:lnTo>
                        <a:pt x="329" y="118"/>
                      </a:lnTo>
                      <a:lnTo>
                        <a:pt x="326" y="122"/>
                      </a:lnTo>
                      <a:lnTo>
                        <a:pt x="325" y="120"/>
                      </a:lnTo>
                      <a:lnTo>
                        <a:pt x="325" y="119"/>
                      </a:lnTo>
                      <a:lnTo>
                        <a:pt x="325" y="117"/>
                      </a:lnTo>
                      <a:lnTo>
                        <a:pt x="324" y="116"/>
                      </a:lnTo>
                      <a:lnTo>
                        <a:pt x="320" y="110"/>
                      </a:lnTo>
                      <a:lnTo>
                        <a:pt x="317" y="102"/>
                      </a:lnTo>
                      <a:lnTo>
                        <a:pt x="315" y="95"/>
                      </a:lnTo>
                      <a:lnTo>
                        <a:pt x="315" y="90"/>
                      </a:lnTo>
                      <a:lnTo>
                        <a:pt x="316" y="86"/>
                      </a:lnTo>
                      <a:lnTo>
                        <a:pt x="316" y="81"/>
                      </a:lnTo>
                      <a:lnTo>
                        <a:pt x="318" y="76"/>
                      </a:lnTo>
                      <a:lnTo>
                        <a:pt x="324" y="71"/>
                      </a:lnTo>
                      <a:lnTo>
                        <a:pt x="330" y="65"/>
                      </a:lnTo>
                      <a:lnTo>
                        <a:pt x="336" y="57"/>
                      </a:lnTo>
                      <a:lnTo>
                        <a:pt x="339" y="48"/>
                      </a:lnTo>
                      <a:lnTo>
                        <a:pt x="340" y="38"/>
                      </a:lnTo>
                      <a:lnTo>
                        <a:pt x="338" y="32"/>
                      </a:lnTo>
                      <a:lnTo>
                        <a:pt x="336" y="29"/>
                      </a:lnTo>
                      <a:lnTo>
                        <a:pt x="334" y="30"/>
                      </a:lnTo>
                      <a:lnTo>
                        <a:pt x="335" y="34"/>
                      </a:lnTo>
                      <a:lnTo>
                        <a:pt x="333" y="44"/>
                      </a:lnTo>
                      <a:lnTo>
                        <a:pt x="325" y="55"/>
                      </a:lnTo>
                      <a:lnTo>
                        <a:pt x="317" y="66"/>
                      </a:lnTo>
                      <a:lnTo>
                        <a:pt x="313" y="70"/>
                      </a:lnTo>
                      <a:lnTo>
                        <a:pt x="313" y="64"/>
                      </a:lnTo>
                      <a:lnTo>
                        <a:pt x="311" y="51"/>
                      </a:lnTo>
                      <a:lnTo>
                        <a:pt x="310" y="35"/>
                      </a:lnTo>
                      <a:lnTo>
                        <a:pt x="308" y="23"/>
                      </a:lnTo>
                      <a:lnTo>
                        <a:pt x="305" y="14"/>
                      </a:lnTo>
                      <a:lnTo>
                        <a:pt x="298" y="6"/>
                      </a:lnTo>
                      <a:lnTo>
                        <a:pt x="292" y="2"/>
                      </a:lnTo>
                      <a:lnTo>
                        <a:pt x="290" y="0"/>
                      </a:lnTo>
                      <a:lnTo>
                        <a:pt x="285" y="3"/>
                      </a:lnTo>
                      <a:lnTo>
                        <a:pt x="287" y="6"/>
                      </a:lnTo>
                      <a:lnTo>
                        <a:pt x="291" y="13"/>
                      </a:lnTo>
                      <a:lnTo>
                        <a:pt x="297" y="20"/>
                      </a:lnTo>
                      <a:lnTo>
                        <a:pt x="300" y="25"/>
                      </a:lnTo>
                      <a:lnTo>
                        <a:pt x="302" y="36"/>
                      </a:lnTo>
                      <a:lnTo>
                        <a:pt x="306" y="57"/>
                      </a:lnTo>
                      <a:lnTo>
                        <a:pt x="307" y="79"/>
                      </a:lnTo>
                      <a:lnTo>
                        <a:pt x="307" y="92"/>
                      </a:lnTo>
                      <a:lnTo>
                        <a:pt x="305" y="104"/>
                      </a:lnTo>
                      <a:lnTo>
                        <a:pt x="301" y="106"/>
                      </a:lnTo>
                      <a:lnTo>
                        <a:pt x="298" y="100"/>
                      </a:lnTo>
                      <a:lnTo>
                        <a:pt x="294" y="92"/>
                      </a:lnTo>
                      <a:lnTo>
                        <a:pt x="292" y="86"/>
                      </a:lnTo>
                      <a:lnTo>
                        <a:pt x="291" y="76"/>
                      </a:lnTo>
                      <a:lnTo>
                        <a:pt x="290" y="64"/>
                      </a:lnTo>
                      <a:lnTo>
                        <a:pt x="288" y="55"/>
                      </a:lnTo>
                      <a:lnTo>
                        <a:pt x="288" y="60"/>
                      </a:lnTo>
                      <a:lnTo>
                        <a:pt x="288" y="71"/>
                      </a:lnTo>
                      <a:lnTo>
                        <a:pt x="288" y="85"/>
                      </a:lnTo>
                      <a:lnTo>
                        <a:pt x="290" y="94"/>
                      </a:lnTo>
                      <a:lnTo>
                        <a:pt x="292" y="98"/>
                      </a:lnTo>
                      <a:lnTo>
                        <a:pt x="296" y="103"/>
                      </a:lnTo>
                      <a:lnTo>
                        <a:pt x="302" y="110"/>
                      </a:lnTo>
                      <a:lnTo>
                        <a:pt x="311" y="117"/>
                      </a:lnTo>
                      <a:lnTo>
                        <a:pt x="318" y="132"/>
                      </a:lnTo>
                      <a:lnTo>
                        <a:pt x="319" y="156"/>
                      </a:lnTo>
                      <a:lnTo>
                        <a:pt x="318" y="181"/>
                      </a:lnTo>
                      <a:lnTo>
                        <a:pt x="317" y="198"/>
                      </a:lnTo>
                      <a:lnTo>
                        <a:pt x="317" y="203"/>
                      </a:lnTo>
                      <a:lnTo>
                        <a:pt x="318" y="207"/>
                      </a:lnTo>
                      <a:lnTo>
                        <a:pt x="319" y="211"/>
                      </a:lnTo>
                      <a:lnTo>
                        <a:pt x="320" y="214"/>
                      </a:lnTo>
                      <a:lnTo>
                        <a:pt x="318" y="216"/>
                      </a:lnTo>
                      <a:lnTo>
                        <a:pt x="313" y="215"/>
                      </a:lnTo>
                      <a:lnTo>
                        <a:pt x="304" y="211"/>
                      </a:lnTo>
                      <a:lnTo>
                        <a:pt x="294" y="205"/>
                      </a:lnTo>
                      <a:lnTo>
                        <a:pt x="286" y="201"/>
                      </a:lnTo>
                      <a:lnTo>
                        <a:pt x="277" y="196"/>
                      </a:lnTo>
                      <a:lnTo>
                        <a:pt x="267" y="191"/>
                      </a:lnTo>
                      <a:lnTo>
                        <a:pt x="258" y="186"/>
                      </a:lnTo>
                      <a:lnTo>
                        <a:pt x="248" y="182"/>
                      </a:lnTo>
                      <a:lnTo>
                        <a:pt x="239" y="179"/>
                      </a:lnTo>
                      <a:lnTo>
                        <a:pt x="232" y="176"/>
                      </a:lnTo>
                      <a:lnTo>
                        <a:pt x="228" y="174"/>
                      </a:lnTo>
                      <a:lnTo>
                        <a:pt x="227" y="169"/>
                      </a:lnTo>
                      <a:lnTo>
                        <a:pt x="224" y="156"/>
                      </a:lnTo>
                      <a:lnTo>
                        <a:pt x="220" y="145"/>
                      </a:lnTo>
                      <a:lnTo>
                        <a:pt x="219" y="140"/>
                      </a:lnTo>
                      <a:lnTo>
                        <a:pt x="217" y="132"/>
                      </a:lnTo>
                      <a:lnTo>
                        <a:pt x="209" y="116"/>
                      </a:lnTo>
                      <a:lnTo>
                        <a:pt x="199" y="98"/>
                      </a:lnTo>
                      <a:lnTo>
                        <a:pt x="188" y="89"/>
                      </a:lnTo>
                      <a:lnTo>
                        <a:pt x="180" y="87"/>
                      </a:lnTo>
                      <a:lnTo>
                        <a:pt x="171" y="83"/>
                      </a:lnTo>
                      <a:lnTo>
                        <a:pt x="160" y="80"/>
                      </a:lnTo>
                      <a:lnTo>
                        <a:pt x="149" y="76"/>
                      </a:lnTo>
                      <a:lnTo>
                        <a:pt x="138" y="71"/>
                      </a:lnTo>
                      <a:lnTo>
                        <a:pt x="128" y="67"/>
                      </a:lnTo>
                      <a:lnTo>
                        <a:pt x="121" y="63"/>
                      </a:lnTo>
                      <a:lnTo>
                        <a:pt x="117" y="60"/>
                      </a:lnTo>
                      <a:lnTo>
                        <a:pt x="111" y="51"/>
                      </a:lnTo>
                      <a:lnTo>
                        <a:pt x="102" y="37"/>
                      </a:lnTo>
                      <a:lnTo>
                        <a:pt x="95" y="24"/>
                      </a:lnTo>
                      <a:lnTo>
                        <a:pt x="92" y="18"/>
                      </a:lnTo>
                      <a:lnTo>
                        <a:pt x="91" y="17"/>
                      </a:lnTo>
                      <a:lnTo>
                        <a:pt x="89" y="16"/>
                      </a:lnTo>
                      <a:lnTo>
                        <a:pt x="88" y="19"/>
                      </a:lnTo>
                      <a:lnTo>
                        <a:pt x="89" y="24"/>
                      </a:lnTo>
                      <a:lnTo>
                        <a:pt x="93" y="33"/>
                      </a:lnTo>
                      <a:lnTo>
                        <a:pt x="99" y="44"/>
                      </a:lnTo>
                      <a:lnTo>
                        <a:pt x="101" y="52"/>
                      </a:lnTo>
                      <a:lnTo>
                        <a:pt x="100" y="55"/>
                      </a:lnTo>
                      <a:lnTo>
                        <a:pt x="98" y="54"/>
                      </a:lnTo>
                      <a:lnTo>
                        <a:pt x="93" y="52"/>
                      </a:lnTo>
                      <a:lnTo>
                        <a:pt x="89" y="49"/>
                      </a:lnTo>
                      <a:lnTo>
                        <a:pt x="83" y="46"/>
                      </a:lnTo>
                      <a:lnTo>
                        <a:pt x="78" y="41"/>
                      </a:lnTo>
                      <a:lnTo>
                        <a:pt x="72" y="38"/>
                      </a:lnTo>
                      <a:lnTo>
                        <a:pt x="68" y="34"/>
                      </a:lnTo>
                      <a:lnTo>
                        <a:pt x="63" y="30"/>
                      </a:lnTo>
                      <a:lnTo>
                        <a:pt x="57" y="23"/>
                      </a:lnTo>
                      <a:lnTo>
                        <a:pt x="51" y="17"/>
                      </a:lnTo>
                      <a:lnTo>
                        <a:pt x="48" y="13"/>
                      </a:lnTo>
                      <a:lnTo>
                        <a:pt x="48" y="9"/>
                      </a:lnTo>
                      <a:lnTo>
                        <a:pt x="48" y="7"/>
                      </a:lnTo>
                      <a:lnTo>
                        <a:pt x="45" y="6"/>
                      </a:lnTo>
                      <a:lnTo>
                        <a:pt x="42" y="7"/>
                      </a:lnTo>
                      <a:lnTo>
                        <a:pt x="42" y="9"/>
                      </a:lnTo>
                      <a:lnTo>
                        <a:pt x="46" y="15"/>
                      </a:lnTo>
                      <a:lnTo>
                        <a:pt x="51" y="24"/>
                      </a:lnTo>
                      <a:lnTo>
                        <a:pt x="59" y="34"/>
                      </a:lnTo>
                      <a:lnTo>
                        <a:pt x="67" y="41"/>
                      </a:lnTo>
                      <a:lnTo>
                        <a:pt x="72" y="45"/>
                      </a:lnTo>
                      <a:lnTo>
                        <a:pt x="78" y="48"/>
                      </a:lnTo>
                      <a:lnTo>
                        <a:pt x="85" y="51"/>
                      </a:lnTo>
                      <a:lnTo>
                        <a:pt x="91" y="55"/>
                      </a:lnTo>
                      <a:lnTo>
                        <a:pt x="97" y="58"/>
                      </a:lnTo>
                      <a:lnTo>
                        <a:pt x="101" y="61"/>
                      </a:lnTo>
                      <a:lnTo>
                        <a:pt x="105" y="62"/>
                      </a:lnTo>
                      <a:lnTo>
                        <a:pt x="106" y="63"/>
                      </a:lnTo>
                      <a:lnTo>
                        <a:pt x="146" y="80"/>
                      </a:lnTo>
                      <a:lnTo>
                        <a:pt x="143" y="81"/>
                      </a:lnTo>
                      <a:lnTo>
                        <a:pt x="139" y="84"/>
                      </a:lnTo>
                      <a:lnTo>
                        <a:pt x="131" y="86"/>
                      </a:lnTo>
                      <a:lnTo>
                        <a:pt x="122" y="86"/>
                      </a:lnTo>
                      <a:lnTo>
                        <a:pt x="116" y="84"/>
                      </a:lnTo>
                      <a:lnTo>
                        <a:pt x="111" y="82"/>
                      </a:lnTo>
                      <a:lnTo>
                        <a:pt x="107" y="80"/>
                      </a:lnTo>
                      <a:lnTo>
                        <a:pt x="100" y="76"/>
                      </a:lnTo>
                      <a:lnTo>
                        <a:pt x="93" y="75"/>
                      </a:lnTo>
                      <a:lnTo>
                        <a:pt x="86" y="76"/>
                      </a:lnTo>
                      <a:lnTo>
                        <a:pt x="75" y="78"/>
                      </a:lnTo>
                      <a:lnTo>
                        <a:pt x="62" y="81"/>
                      </a:lnTo>
                      <a:lnTo>
                        <a:pt x="51" y="84"/>
                      </a:lnTo>
                      <a:lnTo>
                        <a:pt x="39" y="87"/>
                      </a:lnTo>
                      <a:lnTo>
                        <a:pt x="29" y="88"/>
                      </a:lnTo>
                      <a:lnTo>
                        <a:pt x="21" y="88"/>
                      </a:lnTo>
                      <a:lnTo>
                        <a:pt x="10" y="88"/>
                      </a:lnTo>
                      <a:lnTo>
                        <a:pt x="3" y="91"/>
                      </a:lnTo>
                      <a:lnTo>
                        <a:pt x="1" y="94"/>
                      </a:lnTo>
                      <a:lnTo>
                        <a:pt x="0" y="95"/>
                      </a:lnTo>
                      <a:lnTo>
                        <a:pt x="1" y="95"/>
                      </a:lnTo>
                      <a:lnTo>
                        <a:pt x="6" y="95"/>
                      </a:lnTo>
                      <a:lnTo>
                        <a:pt x="12" y="94"/>
                      </a:lnTo>
                      <a:lnTo>
                        <a:pt x="22" y="93"/>
                      </a:lnTo>
                      <a:lnTo>
                        <a:pt x="28" y="93"/>
                      </a:lnTo>
                      <a:lnTo>
                        <a:pt x="33" y="93"/>
                      </a:lnTo>
                      <a:lnTo>
                        <a:pt x="39" y="93"/>
                      </a:lnTo>
                      <a:lnTo>
                        <a:pt x="45" y="93"/>
                      </a:lnTo>
                      <a:lnTo>
                        <a:pt x="50" y="93"/>
                      </a:lnTo>
                      <a:lnTo>
                        <a:pt x="56" y="93"/>
                      </a:lnTo>
                      <a:lnTo>
                        <a:pt x="61" y="92"/>
                      </a:lnTo>
                      <a:lnTo>
                        <a:pt x="67" y="90"/>
                      </a:lnTo>
                      <a:lnTo>
                        <a:pt x="75" y="87"/>
                      </a:lnTo>
                      <a:lnTo>
                        <a:pt x="83" y="85"/>
                      </a:lnTo>
                      <a:lnTo>
                        <a:pt x="91" y="84"/>
                      </a:lnTo>
                      <a:lnTo>
                        <a:pt x="96" y="83"/>
                      </a:lnTo>
                      <a:lnTo>
                        <a:pt x="98" y="84"/>
                      </a:lnTo>
                      <a:lnTo>
                        <a:pt x="102" y="85"/>
                      </a:lnTo>
                      <a:lnTo>
                        <a:pt x="108" y="88"/>
                      </a:lnTo>
                      <a:lnTo>
                        <a:pt x="115" y="90"/>
                      </a:lnTo>
                      <a:lnTo>
                        <a:pt x="120" y="93"/>
                      </a:lnTo>
                      <a:lnTo>
                        <a:pt x="126" y="95"/>
                      </a:lnTo>
                      <a:lnTo>
                        <a:pt x="130" y="96"/>
                      </a:lnTo>
                      <a:lnTo>
                        <a:pt x="132" y="95"/>
                      </a:lnTo>
                      <a:lnTo>
                        <a:pt x="136" y="94"/>
                      </a:lnTo>
                      <a:lnTo>
                        <a:pt x="141" y="94"/>
                      </a:lnTo>
                      <a:lnTo>
                        <a:pt x="148" y="94"/>
                      </a:lnTo>
                      <a:lnTo>
                        <a:pt x="157" y="95"/>
                      </a:lnTo>
                      <a:lnTo>
                        <a:pt x="165" y="96"/>
                      </a:lnTo>
                      <a:lnTo>
                        <a:pt x="171" y="96"/>
                      </a:lnTo>
                      <a:lnTo>
                        <a:pt x="176" y="97"/>
                      </a:lnTo>
                      <a:lnTo>
                        <a:pt x="178" y="97"/>
                      </a:lnTo>
                      <a:lnTo>
                        <a:pt x="180" y="99"/>
                      </a:lnTo>
                      <a:lnTo>
                        <a:pt x="185" y="104"/>
                      </a:lnTo>
                      <a:lnTo>
                        <a:pt x="190" y="111"/>
                      </a:lnTo>
                      <a:lnTo>
                        <a:pt x="192" y="118"/>
                      </a:lnTo>
                      <a:lnTo>
                        <a:pt x="195" y="129"/>
                      </a:lnTo>
                      <a:lnTo>
                        <a:pt x="198" y="143"/>
                      </a:lnTo>
                      <a:lnTo>
                        <a:pt x="199" y="155"/>
                      </a:lnTo>
                      <a:lnTo>
                        <a:pt x="199" y="163"/>
                      </a:lnTo>
                      <a:lnTo>
                        <a:pt x="198" y="165"/>
                      </a:lnTo>
                      <a:lnTo>
                        <a:pt x="197" y="169"/>
                      </a:lnTo>
                      <a:lnTo>
                        <a:pt x="196" y="173"/>
                      </a:lnTo>
                      <a:lnTo>
                        <a:pt x="195" y="175"/>
                      </a:lnTo>
                      <a:lnTo>
                        <a:pt x="190" y="179"/>
                      </a:lnTo>
                      <a:lnTo>
                        <a:pt x="184" y="185"/>
                      </a:lnTo>
                      <a:lnTo>
                        <a:pt x="175" y="192"/>
                      </a:lnTo>
                      <a:lnTo>
                        <a:pt x="166" y="200"/>
                      </a:lnTo>
                      <a:lnTo>
                        <a:pt x="159" y="205"/>
                      </a:lnTo>
                      <a:lnTo>
                        <a:pt x="158" y="207"/>
                      </a:lnTo>
                      <a:lnTo>
                        <a:pt x="162" y="204"/>
                      </a:lnTo>
                      <a:lnTo>
                        <a:pt x="176" y="195"/>
                      </a:lnTo>
                      <a:lnTo>
                        <a:pt x="177" y="195"/>
                      </a:lnTo>
                      <a:lnTo>
                        <a:pt x="180" y="194"/>
                      </a:lnTo>
                      <a:lnTo>
                        <a:pt x="185" y="192"/>
                      </a:lnTo>
                      <a:lnTo>
                        <a:pt x="191" y="190"/>
                      </a:lnTo>
                      <a:lnTo>
                        <a:pt x="197" y="187"/>
                      </a:lnTo>
                      <a:lnTo>
                        <a:pt x="202" y="185"/>
                      </a:lnTo>
                      <a:lnTo>
                        <a:pt x="207" y="184"/>
                      </a:lnTo>
                      <a:lnTo>
                        <a:pt x="208" y="183"/>
                      </a:lnTo>
                      <a:lnTo>
                        <a:pt x="271" y="211"/>
                      </a:lnTo>
                      <a:lnTo>
                        <a:pt x="269" y="213"/>
                      </a:lnTo>
                      <a:lnTo>
                        <a:pt x="261" y="217"/>
                      </a:lnTo>
                      <a:lnTo>
                        <a:pt x="251" y="224"/>
                      </a:lnTo>
                      <a:lnTo>
                        <a:pt x="239" y="233"/>
                      </a:lnTo>
                      <a:lnTo>
                        <a:pt x="226" y="242"/>
                      </a:lnTo>
                      <a:lnTo>
                        <a:pt x="212" y="251"/>
                      </a:lnTo>
                      <a:lnTo>
                        <a:pt x="201" y="260"/>
                      </a:lnTo>
                      <a:lnTo>
                        <a:pt x="191" y="266"/>
                      </a:lnTo>
                      <a:lnTo>
                        <a:pt x="184" y="271"/>
                      </a:lnTo>
                      <a:lnTo>
                        <a:pt x="175" y="274"/>
                      </a:lnTo>
                      <a:lnTo>
                        <a:pt x="166" y="278"/>
                      </a:lnTo>
                      <a:lnTo>
                        <a:pt x="157" y="280"/>
                      </a:lnTo>
                      <a:lnTo>
                        <a:pt x="148" y="281"/>
                      </a:lnTo>
                      <a:lnTo>
                        <a:pt x="140" y="281"/>
                      </a:lnTo>
                      <a:lnTo>
                        <a:pt x="133" y="280"/>
                      </a:lnTo>
                      <a:lnTo>
                        <a:pt x="129" y="277"/>
                      </a:lnTo>
                      <a:lnTo>
                        <a:pt x="120" y="270"/>
                      </a:lnTo>
                      <a:lnTo>
                        <a:pt x="110" y="266"/>
                      </a:lnTo>
                      <a:lnTo>
                        <a:pt x="105" y="268"/>
                      </a:lnTo>
                      <a:lnTo>
                        <a:pt x="107" y="278"/>
                      </a:lnTo>
                      <a:lnTo>
                        <a:pt x="106" y="275"/>
                      </a:lnTo>
                      <a:lnTo>
                        <a:pt x="109" y="280"/>
                      </a:lnTo>
                      <a:lnTo>
                        <a:pt x="113" y="291"/>
                      </a:lnTo>
                      <a:lnTo>
                        <a:pt x="118" y="303"/>
                      </a:lnTo>
                      <a:lnTo>
                        <a:pt x="120" y="315"/>
                      </a:lnTo>
                      <a:lnTo>
                        <a:pt x="118" y="324"/>
                      </a:lnTo>
                      <a:lnTo>
                        <a:pt x="109" y="328"/>
                      </a:lnTo>
                      <a:lnTo>
                        <a:pt x="92" y="323"/>
                      </a:lnTo>
                      <a:lnTo>
                        <a:pt x="86" y="321"/>
                      </a:lnTo>
                      <a:lnTo>
                        <a:pt x="79" y="319"/>
                      </a:lnTo>
                      <a:lnTo>
                        <a:pt x="73" y="321"/>
                      </a:lnTo>
                      <a:lnTo>
                        <a:pt x="69" y="323"/>
                      </a:lnTo>
                      <a:lnTo>
                        <a:pt x="65" y="325"/>
                      </a:lnTo>
                      <a:lnTo>
                        <a:pt x="61" y="328"/>
                      </a:lnTo>
                      <a:lnTo>
                        <a:pt x="59" y="329"/>
                      </a:lnTo>
                      <a:lnTo>
                        <a:pt x="58" y="330"/>
                      </a:lnTo>
                      <a:lnTo>
                        <a:pt x="82" y="327"/>
                      </a:lnTo>
                      <a:lnTo>
                        <a:pt x="83" y="327"/>
                      </a:lnTo>
                      <a:lnTo>
                        <a:pt x="87" y="328"/>
                      </a:lnTo>
                      <a:lnTo>
                        <a:pt x="91" y="330"/>
                      </a:lnTo>
                      <a:lnTo>
                        <a:pt x="97" y="331"/>
                      </a:lnTo>
                      <a:lnTo>
                        <a:pt x="103" y="332"/>
                      </a:lnTo>
                      <a:lnTo>
                        <a:pt x="109" y="334"/>
                      </a:lnTo>
                      <a:lnTo>
                        <a:pt x="115" y="335"/>
                      </a:lnTo>
                      <a:lnTo>
                        <a:pt x="118" y="335"/>
                      </a:lnTo>
                      <a:lnTo>
                        <a:pt x="129" y="330"/>
                      </a:lnTo>
                      <a:lnTo>
                        <a:pt x="130" y="317"/>
                      </a:lnTo>
                      <a:lnTo>
                        <a:pt x="126" y="304"/>
                      </a:lnTo>
                      <a:lnTo>
                        <a:pt x="125" y="294"/>
                      </a:lnTo>
                      <a:lnTo>
                        <a:pt x="127" y="292"/>
                      </a:lnTo>
                      <a:lnTo>
                        <a:pt x="130" y="292"/>
                      </a:lnTo>
                      <a:lnTo>
                        <a:pt x="135" y="293"/>
                      </a:lnTo>
                      <a:lnTo>
                        <a:pt x="142" y="295"/>
                      </a:lnTo>
                      <a:lnTo>
                        <a:pt x="151" y="296"/>
                      </a:lnTo>
                      <a:lnTo>
                        <a:pt x="162" y="295"/>
                      </a:lnTo>
                      <a:lnTo>
                        <a:pt x="178" y="289"/>
                      </a:lnTo>
                      <a:lnTo>
                        <a:pt x="196" y="281"/>
                      </a:lnTo>
                      <a:lnTo>
                        <a:pt x="206" y="276"/>
                      </a:lnTo>
                      <a:lnTo>
                        <a:pt x="214" y="271"/>
                      </a:lnTo>
                      <a:lnTo>
                        <a:pt x="220" y="267"/>
                      </a:lnTo>
                      <a:lnTo>
                        <a:pt x="226" y="264"/>
                      </a:lnTo>
                      <a:lnTo>
                        <a:pt x="230" y="261"/>
                      </a:lnTo>
                      <a:lnTo>
                        <a:pt x="232" y="258"/>
                      </a:lnTo>
                      <a:lnTo>
                        <a:pt x="236" y="256"/>
                      </a:lnTo>
                      <a:lnTo>
                        <a:pt x="237" y="254"/>
                      </a:lnTo>
                      <a:lnTo>
                        <a:pt x="237" y="262"/>
                      </a:lnTo>
                      <a:lnTo>
                        <a:pt x="237" y="272"/>
                      </a:lnTo>
                      <a:lnTo>
                        <a:pt x="235" y="284"/>
                      </a:lnTo>
                      <a:lnTo>
                        <a:pt x="232" y="298"/>
                      </a:lnTo>
                      <a:lnTo>
                        <a:pt x="228" y="312"/>
                      </a:lnTo>
                      <a:lnTo>
                        <a:pt x="222" y="326"/>
                      </a:lnTo>
                      <a:lnTo>
                        <a:pt x="214" y="337"/>
                      </a:lnTo>
                      <a:lnTo>
                        <a:pt x="202" y="346"/>
                      </a:lnTo>
                      <a:lnTo>
                        <a:pt x="189" y="354"/>
                      </a:lnTo>
                      <a:lnTo>
                        <a:pt x="177" y="358"/>
                      </a:lnTo>
                      <a:lnTo>
                        <a:pt x="167" y="360"/>
                      </a:lnTo>
                      <a:lnTo>
                        <a:pt x="158" y="361"/>
                      </a:lnTo>
                      <a:lnTo>
                        <a:pt x="151" y="361"/>
                      </a:lnTo>
                      <a:lnTo>
                        <a:pt x="146" y="360"/>
                      </a:lnTo>
                      <a:lnTo>
                        <a:pt x="142" y="359"/>
                      </a:lnTo>
                      <a:lnTo>
                        <a:pt x="140" y="358"/>
                      </a:lnTo>
                      <a:lnTo>
                        <a:pt x="143" y="360"/>
                      </a:lnTo>
                      <a:lnTo>
                        <a:pt x="151" y="363"/>
                      </a:lnTo>
                      <a:lnTo>
                        <a:pt x="159" y="366"/>
                      </a:lnTo>
                      <a:lnTo>
                        <a:pt x="163" y="366"/>
                      </a:lnTo>
                      <a:lnTo>
                        <a:pt x="167" y="366"/>
                      </a:lnTo>
                      <a:lnTo>
                        <a:pt x="172" y="365"/>
                      </a:lnTo>
                      <a:lnTo>
                        <a:pt x="179" y="364"/>
                      </a:lnTo>
                      <a:lnTo>
                        <a:pt x="188" y="363"/>
                      </a:lnTo>
                      <a:lnTo>
                        <a:pt x="197" y="361"/>
                      </a:lnTo>
                      <a:lnTo>
                        <a:pt x="206" y="357"/>
                      </a:lnTo>
                      <a:lnTo>
                        <a:pt x="215" y="352"/>
                      </a:lnTo>
                      <a:lnTo>
                        <a:pt x="222" y="344"/>
                      </a:lnTo>
                      <a:lnTo>
                        <a:pt x="235" y="321"/>
                      </a:lnTo>
                      <a:lnTo>
                        <a:pt x="244" y="291"/>
                      </a:lnTo>
                      <a:lnTo>
                        <a:pt x="248" y="265"/>
                      </a:lnTo>
                      <a:lnTo>
                        <a:pt x="249" y="254"/>
                      </a:lnTo>
                      <a:lnTo>
                        <a:pt x="250" y="253"/>
                      </a:lnTo>
                      <a:lnTo>
                        <a:pt x="252" y="249"/>
                      </a:lnTo>
                      <a:lnTo>
                        <a:pt x="256" y="244"/>
                      </a:lnTo>
                      <a:lnTo>
                        <a:pt x="260" y="239"/>
                      </a:lnTo>
                      <a:lnTo>
                        <a:pt x="266" y="234"/>
                      </a:lnTo>
                      <a:lnTo>
                        <a:pt x="272" y="230"/>
                      </a:lnTo>
                      <a:lnTo>
                        <a:pt x="279" y="227"/>
                      </a:lnTo>
                      <a:lnTo>
                        <a:pt x="288" y="227"/>
                      </a:lnTo>
                      <a:lnTo>
                        <a:pt x="299" y="231"/>
                      </a:lnTo>
                      <a:lnTo>
                        <a:pt x="313" y="237"/>
                      </a:lnTo>
                      <a:lnTo>
                        <a:pt x="327" y="245"/>
                      </a:lnTo>
                      <a:lnTo>
                        <a:pt x="343" y="254"/>
                      </a:lnTo>
                      <a:lnTo>
                        <a:pt x="357" y="265"/>
                      </a:lnTo>
                      <a:lnTo>
                        <a:pt x="370" y="274"/>
                      </a:lnTo>
                      <a:lnTo>
                        <a:pt x="379" y="282"/>
                      </a:lnTo>
                      <a:lnTo>
                        <a:pt x="385" y="287"/>
                      </a:lnTo>
                      <a:lnTo>
                        <a:pt x="390" y="298"/>
                      </a:lnTo>
                      <a:lnTo>
                        <a:pt x="396" y="313"/>
                      </a:lnTo>
                      <a:lnTo>
                        <a:pt x="403" y="332"/>
                      </a:lnTo>
                      <a:lnTo>
                        <a:pt x="410" y="353"/>
                      </a:lnTo>
                      <a:lnTo>
                        <a:pt x="408" y="353"/>
                      </a:lnTo>
                      <a:lnTo>
                        <a:pt x="405" y="352"/>
                      </a:lnTo>
                      <a:lnTo>
                        <a:pt x="400" y="350"/>
                      </a:lnTo>
                      <a:lnTo>
                        <a:pt x="395" y="350"/>
                      </a:lnTo>
                      <a:lnTo>
                        <a:pt x="389" y="352"/>
                      </a:lnTo>
                      <a:lnTo>
                        <a:pt x="383" y="352"/>
                      </a:lnTo>
                      <a:lnTo>
                        <a:pt x="375" y="354"/>
                      </a:lnTo>
                      <a:lnTo>
                        <a:pt x="366" y="357"/>
                      </a:lnTo>
                      <a:lnTo>
                        <a:pt x="359" y="360"/>
                      </a:lnTo>
                      <a:lnTo>
                        <a:pt x="348" y="366"/>
                      </a:lnTo>
                      <a:lnTo>
                        <a:pt x="335" y="373"/>
                      </a:lnTo>
                      <a:lnTo>
                        <a:pt x="320" y="380"/>
                      </a:lnTo>
                      <a:lnTo>
                        <a:pt x="307" y="388"/>
                      </a:lnTo>
                      <a:lnTo>
                        <a:pt x="296" y="395"/>
                      </a:lnTo>
                      <a:lnTo>
                        <a:pt x="288" y="400"/>
                      </a:lnTo>
                      <a:lnTo>
                        <a:pt x="285" y="403"/>
                      </a:lnTo>
                      <a:lnTo>
                        <a:pt x="282" y="410"/>
                      </a:lnTo>
                      <a:lnTo>
                        <a:pt x="276" y="415"/>
                      </a:lnTo>
                      <a:lnTo>
                        <a:pt x="266" y="418"/>
                      </a:lnTo>
                      <a:lnTo>
                        <a:pt x="254" y="419"/>
                      </a:lnTo>
                      <a:lnTo>
                        <a:pt x="240" y="418"/>
                      </a:lnTo>
                      <a:lnTo>
                        <a:pt x="228" y="417"/>
                      </a:lnTo>
                      <a:lnTo>
                        <a:pt x="217" y="414"/>
                      </a:lnTo>
                      <a:lnTo>
                        <a:pt x="210" y="409"/>
                      </a:lnTo>
                      <a:lnTo>
                        <a:pt x="205" y="406"/>
                      </a:lnTo>
                      <a:lnTo>
                        <a:pt x="205" y="409"/>
                      </a:lnTo>
                      <a:lnTo>
                        <a:pt x="207" y="415"/>
                      </a:lnTo>
                      <a:lnTo>
                        <a:pt x="209" y="418"/>
                      </a:lnTo>
                      <a:lnTo>
                        <a:pt x="210" y="419"/>
                      </a:lnTo>
                      <a:lnTo>
                        <a:pt x="211" y="422"/>
                      </a:lnTo>
                      <a:lnTo>
                        <a:pt x="211" y="426"/>
                      </a:lnTo>
                      <a:lnTo>
                        <a:pt x="211" y="431"/>
                      </a:lnTo>
                      <a:lnTo>
                        <a:pt x="208" y="434"/>
                      </a:lnTo>
                      <a:lnTo>
                        <a:pt x="201" y="435"/>
                      </a:lnTo>
                      <a:lnTo>
                        <a:pt x="191" y="434"/>
                      </a:lnTo>
                      <a:lnTo>
                        <a:pt x="175" y="429"/>
                      </a:lnTo>
                      <a:lnTo>
                        <a:pt x="168" y="430"/>
                      </a:lnTo>
                      <a:lnTo>
                        <a:pt x="165" y="435"/>
                      </a:lnTo>
                      <a:lnTo>
                        <a:pt x="165" y="441"/>
                      </a:lnTo>
                      <a:lnTo>
                        <a:pt x="169" y="445"/>
                      </a:lnTo>
                      <a:lnTo>
                        <a:pt x="162" y="446"/>
                      </a:lnTo>
                      <a:lnTo>
                        <a:pt x="152" y="448"/>
                      </a:lnTo>
                      <a:lnTo>
                        <a:pt x="141" y="449"/>
                      </a:lnTo>
                      <a:lnTo>
                        <a:pt x="128" y="448"/>
                      </a:lnTo>
                      <a:lnTo>
                        <a:pt x="113" y="446"/>
                      </a:lnTo>
                      <a:lnTo>
                        <a:pt x="100" y="441"/>
                      </a:lnTo>
                      <a:lnTo>
                        <a:pt x="88" y="433"/>
                      </a:lnTo>
                      <a:lnTo>
                        <a:pt x="77" y="422"/>
                      </a:lnTo>
                      <a:lnTo>
                        <a:pt x="71" y="409"/>
                      </a:lnTo>
                      <a:lnTo>
                        <a:pt x="65" y="395"/>
                      </a:lnTo>
                      <a:lnTo>
                        <a:pt x="60" y="385"/>
                      </a:lnTo>
                      <a:lnTo>
                        <a:pt x="56" y="385"/>
                      </a:lnTo>
                      <a:lnTo>
                        <a:pt x="56" y="390"/>
                      </a:lnTo>
                      <a:lnTo>
                        <a:pt x="57" y="397"/>
                      </a:lnTo>
                      <a:lnTo>
                        <a:pt x="60" y="405"/>
                      </a:lnTo>
                      <a:lnTo>
                        <a:pt x="65" y="415"/>
                      </a:lnTo>
                      <a:lnTo>
                        <a:pt x="70" y="424"/>
                      </a:lnTo>
                      <a:lnTo>
                        <a:pt x="78" y="432"/>
                      </a:lnTo>
                      <a:lnTo>
                        <a:pt x="86" y="438"/>
                      </a:lnTo>
                      <a:lnTo>
                        <a:pt x="95" y="442"/>
                      </a:lnTo>
                      <a:lnTo>
                        <a:pt x="105" y="446"/>
                      </a:lnTo>
                      <a:lnTo>
                        <a:pt x="115" y="448"/>
                      </a:lnTo>
                      <a:lnTo>
                        <a:pt x="126" y="451"/>
                      </a:lnTo>
                      <a:lnTo>
                        <a:pt x="136" y="453"/>
                      </a:lnTo>
                      <a:lnTo>
                        <a:pt x="145" y="454"/>
                      </a:lnTo>
                      <a:lnTo>
                        <a:pt x="153" y="455"/>
                      </a:lnTo>
                      <a:lnTo>
                        <a:pt x="159" y="455"/>
                      </a:lnTo>
                      <a:lnTo>
                        <a:pt x="163" y="453"/>
                      </a:lnTo>
                      <a:lnTo>
                        <a:pt x="167" y="451"/>
                      </a:lnTo>
                      <a:lnTo>
                        <a:pt x="172" y="450"/>
                      </a:lnTo>
                      <a:lnTo>
                        <a:pt x="179" y="448"/>
                      </a:lnTo>
                      <a:lnTo>
                        <a:pt x="186" y="448"/>
                      </a:lnTo>
                      <a:lnTo>
                        <a:pt x="191" y="447"/>
                      </a:lnTo>
                      <a:lnTo>
                        <a:pt x="197" y="447"/>
                      </a:lnTo>
                      <a:lnTo>
                        <a:pt x="200" y="447"/>
                      </a:lnTo>
                      <a:lnTo>
                        <a:pt x="201" y="447"/>
                      </a:lnTo>
                      <a:lnTo>
                        <a:pt x="228" y="425"/>
                      </a:lnTo>
                      <a:lnTo>
                        <a:pt x="231" y="425"/>
                      </a:lnTo>
                      <a:lnTo>
                        <a:pt x="238" y="425"/>
                      </a:lnTo>
                      <a:lnTo>
                        <a:pt x="249" y="425"/>
                      </a:lnTo>
                      <a:lnTo>
                        <a:pt x="261" y="425"/>
                      </a:lnTo>
                      <a:lnTo>
                        <a:pt x="274" y="425"/>
                      </a:lnTo>
                      <a:lnTo>
                        <a:pt x="284" y="424"/>
                      </a:lnTo>
                      <a:lnTo>
                        <a:pt x="291" y="422"/>
                      </a:lnTo>
                      <a:lnTo>
                        <a:pt x="295" y="419"/>
                      </a:lnTo>
                      <a:lnTo>
                        <a:pt x="297" y="415"/>
                      </a:lnTo>
                      <a:lnTo>
                        <a:pt x="300" y="410"/>
                      </a:lnTo>
                      <a:lnTo>
                        <a:pt x="306" y="406"/>
                      </a:lnTo>
                      <a:lnTo>
                        <a:pt x="313" y="401"/>
                      </a:lnTo>
                      <a:lnTo>
                        <a:pt x="319" y="397"/>
                      </a:lnTo>
                      <a:lnTo>
                        <a:pt x="326" y="393"/>
                      </a:lnTo>
                      <a:lnTo>
                        <a:pt x="331" y="389"/>
                      </a:lnTo>
                      <a:lnTo>
                        <a:pt x="336" y="386"/>
                      </a:lnTo>
                      <a:lnTo>
                        <a:pt x="344" y="381"/>
                      </a:lnTo>
                      <a:lnTo>
                        <a:pt x="353" y="377"/>
                      </a:lnTo>
                      <a:lnTo>
                        <a:pt x="364" y="374"/>
                      </a:lnTo>
                      <a:lnTo>
                        <a:pt x="376" y="372"/>
                      </a:lnTo>
                      <a:lnTo>
                        <a:pt x="387" y="371"/>
                      </a:lnTo>
                      <a:lnTo>
                        <a:pt x="399" y="372"/>
                      </a:lnTo>
                      <a:lnTo>
                        <a:pt x="411" y="374"/>
                      </a:lnTo>
                      <a:lnTo>
                        <a:pt x="421" y="379"/>
                      </a:lnTo>
                      <a:lnTo>
                        <a:pt x="426" y="405"/>
                      </a:lnTo>
                      <a:lnTo>
                        <a:pt x="431" y="426"/>
                      </a:lnTo>
                      <a:lnTo>
                        <a:pt x="438" y="442"/>
                      </a:lnTo>
                      <a:lnTo>
                        <a:pt x="446" y="455"/>
                      </a:lnTo>
                      <a:lnTo>
                        <a:pt x="453" y="464"/>
                      </a:lnTo>
                      <a:lnTo>
                        <a:pt x="458" y="470"/>
                      </a:lnTo>
                      <a:lnTo>
                        <a:pt x="463" y="473"/>
                      </a:lnTo>
                      <a:lnTo>
                        <a:pt x="464" y="475"/>
                      </a:lnTo>
                      <a:lnTo>
                        <a:pt x="460" y="472"/>
                      </a:lnTo>
                      <a:lnTo>
                        <a:pt x="465" y="484"/>
                      </a:lnTo>
                      <a:lnTo>
                        <a:pt x="472" y="499"/>
                      </a:lnTo>
                      <a:lnTo>
                        <a:pt x="474" y="509"/>
                      </a:lnTo>
                      <a:lnTo>
                        <a:pt x="469" y="514"/>
                      </a:lnTo>
                      <a:lnTo>
                        <a:pt x="465" y="519"/>
                      </a:lnTo>
                      <a:lnTo>
                        <a:pt x="459" y="523"/>
                      </a:lnTo>
                      <a:lnTo>
                        <a:pt x="455" y="526"/>
                      </a:lnTo>
                      <a:lnTo>
                        <a:pt x="448" y="529"/>
                      </a:lnTo>
                      <a:lnTo>
                        <a:pt x="443" y="531"/>
                      </a:lnTo>
                      <a:lnTo>
                        <a:pt x="436" y="531"/>
                      </a:lnTo>
                      <a:lnTo>
                        <a:pt x="429" y="529"/>
                      </a:lnTo>
                      <a:lnTo>
                        <a:pt x="421" y="526"/>
                      </a:lnTo>
                      <a:lnTo>
                        <a:pt x="414" y="522"/>
                      </a:lnTo>
                      <a:lnTo>
                        <a:pt x="407" y="517"/>
                      </a:lnTo>
                      <a:lnTo>
                        <a:pt x="401" y="511"/>
                      </a:lnTo>
                      <a:lnTo>
                        <a:pt x="397" y="506"/>
                      </a:lnTo>
                      <a:lnTo>
                        <a:pt x="394" y="501"/>
                      </a:lnTo>
                      <a:lnTo>
                        <a:pt x="391" y="498"/>
                      </a:lnTo>
                      <a:lnTo>
                        <a:pt x="390" y="497"/>
                      </a:lnTo>
                      <a:lnTo>
                        <a:pt x="381" y="497"/>
                      </a:lnTo>
                      <a:lnTo>
                        <a:pt x="384" y="501"/>
                      </a:lnTo>
                      <a:lnTo>
                        <a:pt x="389" y="510"/>
                      </a:lnTo>
                      <a:lnTo>
                        <a:pt x="398" y="519"/>
                      </a:lnTo>
                      <a:lnTo>
                        <a:pt x="410" y="525"/>
                      </a:lnTo>
                      <a:lnTo>
                        <a:pt x="414" y="526"/>
                      </a:lnTo>
                      <a:lnTo>
                        <a:pt x="413" y="528"/>
                      </a:lnTo>
                      <a:lnTo>
                        <a:pt x="406" y="529"/>
                      </a:lnTo>
                      <a:lnTo>
                        <a:pt x="397" y="530"/>
                      </a:lnTo>
                      <a:lnTo>
                        <a:pt x="387" y="532"/>
                      </a:lnTo>
                      <a:lnTo>
                        <a:pt x="377" y="534"/>
                      </a:lnTo>
                      <a:lnTo>
                        <a:pt x="368" y="537"/>
                      </a:lnTo>
                      <a:lnTo>
                        <a:pt x="363" y="540"/>
                      </a:lnTo>
                      <a:lnTo>
                        <a:pt x="360" y="544"/>
                      </a:lnTo>
                      <a:lnTo>
                        <a:pt x="358" y="547"/>
                      </a:lnTo>
                      <a:lnTo>
                        <a:pt x="356" y="551"/>
                      </a:lnTo>
                      <a:lnTo>
                        <a:pt x="354" y="554"/>
                      </a:lnTo>
                      <a:lnTo>
                        <a:pt x="350" y="556"/>
                      </a:lnTo>
                      <a:lnTo>
                        <a:pt x="346" y="558"/>
                      </a:lnTo>
                      <a:lnTo>
                        <a:pt x="338" y="558"/>
                      </a:lnTo>
                      <a:lnTo>
                        <a:pt x="327" y="557"/>
                      </a:lnTo>
                      <a:lnTo>
                        <a:pt x="316" y="555"/>
                      </a:lnTo>
                      <a:lnTo>
                        <a:pt x="307" y="554"/>
                      </a:lnTo>
                      <a:lnTo>
                        <a:pt x="298" y="552"/>
                      </a:lnTo>
                      <a:lnTo>
                        <a:pt x="292" y="550"/>
                      </a:lnTo>
                      <a:lnTo>
                        <a:pt x="287" y="549"/>
                      </a:lnTo>
                      <a:lnTo>
                        <a:pt x="284" y="548"/>
                      </a:lnTo>
                      <a:lnTo>
                        <a:pt x="281" y="547"/>
                      </a:lnTo>
                      <a:lnTo>
                        <a:pt x="280" y="547"/>
                      </a:lnTo>
                      <a:lnTo>
                        <a:pt x="280" y="548"/>
                      </a:lnTo>
                      <a:lnTo>
                        <a:pt x="281" y="549"/>
                      </a:lnTo>
                      <a:lnTo>
                        <a:pt x="284" y="551"/>
                      </a:lnTo>
                      <a:lnTo>
                        <a:pt x="287" y="554"/>
                      </a:lnTo>
                      <a:lnTo>
                        <a:pt x="294" y="556"/>
                      </a:lnTo>
                      <a:lnTo>
                        <a:pt x="302" y="559"/>
                      </a:lnTo>
                      <a:lnTo>
                        <a:pt x="316" y="561"/>
                      </a:lnTo>
                      <a:lnTo>
                        <a:pt x="333" y="562"/>
                      </a:lnTo>
                      <a:lnTo>
                        <a:pt x="349" y="562"/>
                      </a:lnTo>
                      <a:lnTo>
                        <a:pt x="360" y="561"/>
                      </a:lnTo>
                      <a:lnTo>
                        <a:pt x="367" y="559"/>
                      </a:lnTo>
                      <a:lnTo>
                        <a:pt x="370" y="556"/>
                      </a:lnTo>
                      <a:lnTo>
                        <a:pt x="373" y="553"/>
                      </a:lnTo>
                      <a:lnTo>
                        <a:pt x="374" y="549"/>
                      </a:lnTo>
                      <a:lnTo>
                        <a:pt x="376" y="545"/>
                      </a:lnTo>
                      <a:lnTo>
                        <a:pt x="380" y="542"/>
                      </a:lnTo>
                      <a:lnTo>
                        <a:pt x="386" y="540"/>
                      </a:lnTo>
                      <a:lnTo>
                        <a:pt x="391" y="538"/>
                      </a:lnTo>
                      <a:lnTo>
                        <a:pt x="397" y="537"/>
                      </a:lnTo>
                      <a:lnTo>
                        <a:pt x="403" y="537"/>
                      </a:lnTo>
                      <a:lnTo>
                        <a:pt x="407" y="537"/>
                      </a:lnTo>
                      <a:lnTo>
                        <a:pt x="411" y="538"/>
                      </a:lnTo>
                      <a:lnTo>
                        <a:pt x="416" y="538"/>
                      </a:lnTo>
                      <a:lnTo>
                        <a:pt x="419" y="539"/>
                      </a:lnTo>
                      <a:lnTo>
                        <a:pt x="424" y="540"/>
                      </a:lnTo>
                      <a:lnTo>
                        <a:pt x="429" y="542"/>
                      </a:lnTo>
                      <a:lnTo>
                        <a:pt x="436" y="543"/>
                      </a:lnTo>
                      <a:lnTo>
                        <a:pt x="443" y="545"/>
                      </a:lnTo>
                      <a:lnTo>
                        <a:pt x="450" y="545"/>
                      </a:lnTo>
                      <a:lnTo>
                        <a:pt x="457" y="544"/>
                      </a:lnTo>
                      <a:lnTo>
                        <a:pt x="464" y="542"/>
                      </a:lnTo>
                      <a:lnTo>
                        <a:pt x="470" y="537"/>
                      </a:lnTo>
                      <a:lnTo>
                        <a:pt x="477" y="531"/>
                      </a:lnTo>
                      <a:lnTo>
                        <a:pt x="482" y="532"/>
                      </a:lnTo>
                      <a:lnTo>
                        <a:pt x="487" y="535"/>
                      </a:lnTo>
                      <a:lnTo>
                        <a:pt x="495" y="538"/>
                      </a:lnTo>
                      <a:lnTo>
                        <a:pt x="515" y="584"/>
                      </a:lnTo>
                      <a:lnTo>
                        <a:pt x="518" y="599"/>
                      </a:lnTo>
                      <a:lnTo>
                        <a:pt x="524" y="632"/>
                      </a:lnTo>
                      <a:lnTo>
                        <a:pt x="529" y="671"/>
                      </a:lnTo>
                      <a:lnTo>
                        <a:pt x="528" y="702"/>
                      </a:lnTo>
                      <a:lnTo>
                        <a:pt x="528" y="731"/>
                      </a:lnTo>
                      <a:lnTo>
                        <a:pt x="526" y="764"/>
                      </a:lnTo>
                      <a:lnTo>
                        <a:pt x="524" y="791"/>
                      </a:lnTo>
                      <a:lnTo>
                        <a:pt x="523" y="802"/>
                      </a:lnTo>
                      <a:lnTo>
                        <a:pt x="520" y="855"/>
                      </a:lnTo>
                      <a:lnTo>
                        <a:pt x="515" y="949"/>
                      </a:lnTo>
                      <a:lnTo>
                        <a:pt x="508" y="1039"/>
                      </a:lnTo>
                      <a:lnTo>
                        <a:pt x="505" y="1082"/>
                      </a:lnTo>
                      <a:lnTo>
                        <a:pt x="503" y="1090"/>
                      </a:lnTo>
                      <a:lnTo>
                        <a:pt x="498" y="1108"/>
                      </a:lnTo>
                      <a:lnTo>
                        <a:pt x="492" y="1133"/>
                      </a:lnTo>
                      <a:lnTo>
                        <a:pt x="484" y="1161"/>
                      </a:lnTo>
                      <a:lnTo>
                        <a:pt x="476" y="1189"/>
                      </a:lnTo>
                      <a:lnTo>
                        <a:pt x="468" y="1212"/>
                      </a:lnTo>
                      <a:lnTo>
                        <a:pt x="463" y="1230"/>
                      </a:lnTo>
                      <a:lnTo>
                        <a:pt x="460" y="1238"/>
                      </a:lnTo>
                      <a:lnTo>
                        <a:pt x="459" y="1248"/>
                      </a:lnTo>
                      <a:lnTo>
                        <a:pt x="463" y="1257"/>
                      </a:lnTo>
                      <a:lnTo>
                        <a:pt x="469" y="1264"/>
                      </a:lnTo>
                      <a:lnTo>
                        <a:pt x="478" y="1271"/>
                      </a:lnTo>
                      <a:lnTo>
                        <a:pt x="488" y="1277"/>
                      </a:lnTo>
                      <a:lnTo>
                        <a:pt x="497" y="1281"/>
                      </a:lnTo>
                      <a:lnTo>
                        <a:pt x="504" y="1284"/>
                      </a:lnTo>
                      <a:lnTo>
                        <a:pt x="506" y="1285"/>
                      </a:lnTo>
                      <a:lnTo>
                        <a:pt x="508" y="1285"/>
                      </a:lnTo>
                      <a:lnTo>
                        <a:pt x="514" y="1284"/>
                      </a:lnTo>
                      <a:lnTo>
                        <a:pt x="522" y="1283"/>
                      </a:lnTo>
                      <a:lnTo>
                        <a:pt x="533" y="1281"/>
                      </a:lnTo>
                      <a:lnTo>
                        <a:pt x="546" y="1279"/>
                      </a:lnTo>
                      <a:lnTo>
                        <a:pt x="560" y="1277"/>
                      </a:lnTo>
                      <a:lnTo>
                        <a:pt x="576" y="1273"/>
                      </a:lnTo>
                      <a:lnTo>
                        <a:pt x="593" y="1270"/>
                      </a:lnTo>
                      <a:lnTo>
                        <a:pt x="609" y="1267"/>
                      </a:lnTo>
                      <a:lnTo>
                        <a:pt x="626" y="1264"/>
                      </a:lnTo>
                      <a:lnTo>
                        <a:pt x="641" y="1260"/>
                      </a:lnTo>
                      <a:lnTo>
                        <a:pt x="655" y="1256"/>
                      </a:lnTo>
                      <a:lnTo>
                        <a:pt x="667" y="1252"/>
                      </a:lnTo>
                      <a:lnTo>
                        <a:pt x="677" y="1248"/>
                      </a:lnTo>
                      <a:lnTo>
                        <a:pt x="685" y="1243"/>
                      </a:lnTo>
                      <a:lnTo>
                        <a:pt x="689" y="1239"/>
                      </a:lnTo>
                      <a:lnTo>
                        <a:pt x="685" y="1223"/>
                      </a:lnTo>
                      <a:lnTo>
                        <a:pt x="674" y="1186"/>
                      </a:lnTo>
                      <a:lnTo>
                        <a:pt x="663" y="1147"/>
                      </a:lnTo>
                      <a:lnTo>
                        <a:pt x="658" y="1126"/>
                      </a:lnTo>
                      <a:lnTo>
                        <a:pt x="656" y="1093"/>
                      </a:lnTo>
                      <a:lnTo>
                        <a:pt x="648" y="1028"/>
                      </a:lnTo>
                      <a:lnTo>
                        <a:pt x="641" y="966"/>
                      </a:lnTo>
                      <a:lnTo>
                        <a:pt x="637" y="939"/>
                      </a:lnTo>
                      <a:close/>
                    </a:path>
                  </a:pathLst>
                </a:custGeom>
                <a:solidFill>
                  <a:srgbClr val="492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51" name="Freeform 54"/>
                <p:cNvSpPr>
                  <a:spLocks/>
                </p:cNvSpPr>
                <p:nvPr/>
              </p:nvSpPr>
              <p:spPr bwMode="auto">
                <a:xfrm>
                  <a:off x="3744" y="2699"/>
                  <a:ext cx="325" cy="311"/>
                </a:xfrm>
                <a:custGeom>
                  <a:avLst/>
                  <a:gdLst>
                    <a:gd name="T0" fmla="*/ 5 w 650"/>
                    <a:gd name="T1" fmla="*/ 1 h 622"/>
                    <a:gd name="T2" fmla="*/ 5 w 650"/>
                    <a:gd name="T3" fmla="*/ 1 h 622"/>
                    <a:gd name="T4" fmla="*/ 5 w 650"/>
                    <a:gd name="T5" fmla="*/ 1 h 622"/>
                    <a:gd name="T6" fmla="*/ 5 w 650"/>
                    <a:gd name="T7" fmla="*/ 1 h 622"/>
                    <a:gd name="T8" fmla="*/ 4 w 650"/>
                    <a:gd name="T9" fmla="*/ 1 h 622"/>
                    <a:gd name="T10" fmla="*/ 4 w 650"/>
                    <a:gd name="T11" fmla="*/ 1 h 622"/>
                    <a:gd name="T12" fmla="*/ 3 w 650"/>
                    <a:gd name="T13" fmla="*/ 1 h 622"/>
                    <a:gd name="T14" fmla="*/ 3 w 650"/>
                    <a:gd name="T15" fmla="*/ 1 h 622"/>
                    <a:gd name="T16" fmla="*/ 3 w 650"/>
                    <a:gd name="T17" fmla="*/ 1 h 622"/>
                    <a:gd name="T18" fmla="*/ 3 w 650"/>
                    <a:gd name="T19" fmla="*/ 1 h 622"/>
                    <a:gd name="T20" fmla="*/ 3 w 650"/>
                    <a:gd name="T21" fmla="*/ 1 h 622"/>
                    <a:gd name="T22" fmla="*/ 3 w 650"/>
                    <a:gd name="T23" fmla="*/ 1 h 622"/>
                    <a:gd name="T24" fmla="*/ 3 w 650"/>
                    <a:gd name="T25" fmla="*/ 1 h 622"/>
                    <a:gd name="T26" fmla="*/ 3 w 650"/>
                    <a:gd name="T27" fmla="*/ 1 h 622"/>
                    <a:gd name="T28" fmla="*/ 2 w 650"/>
                    <a:gd name="T29" fmla="*/ 1 h 622"/>
                    <a:gd name="T30" fmla="*/ 2 w 650"/>
                    <a:gd name="T31" fmla="*/ 1 h 622"/>
                    <a:gd name="T32" fmla="*/ 3 w 650"/>
                    <a:gd name="T33" fmla="*/ 1 h 622"/>
                    <a:gd name="T34" fmla="*/ 3 w 650"/>
                    <a:gd name="T35" fmla="*/ 2 h 622"/>
                    <a:gd name="T36" fmla="*/ 2 w 650"/>
                    <a:gd name="T37" fmla="*/ 2 h 622"/>
                    <a:gd name="T38" fmla="*/ 2 w 650"/>
                    <a:gd name="T39" fmla="*/ 1 h 622"/>
                    <a:gd name="T40" fmla="*/ 2 w 650"/>
                    <a:gd name="T41" fmla="*/ 2 h 622"/>
                    <a:gd name="T42" fmla="*/ 1 w 650"/>
                    <a:gd name="T43" fmla="*/ 1 h 622"/>
                    <a:gd name="T44" fmla="*/ 1 w 650"/>
                    <a:gd name="T45" fmla="*/ 1 h 622"/>
                    <a:gd name="T46" fmla="*/ 2 w 650"/>
                    <a:gd name="T47" fmla="*/ 2 h 622"/>
                    <a:gd name="T48" fmla="*/ 1 w 650"/>
                    <a:gd name="T49" fmla="*/ 2 h 622"/>
                    <a:gd name="T50" fmla="*/ 1 w 650"/>
                    <a:gd name="T51" fmla="*/ 2 h 622"/>
                    <a:gd name="T52" fmla="*/ 1 w 650"/>
                    <a:gd name="T53" fmla="*/ 1 h 622"/>
                    <a:gd name="T54" fmla="*/ 1 w 650"/>
                    <a:gd name="T55" fmla="*/ 2 h 622"/>
                    <a:gd name="T56" fmla="*/ 1 w 650"/>
                    <a:gd name="T57" fmla="*/ 2 h 622"/>
                    <a:gd name="T58" fmla="*/ 1 w 650"/>
                    <a:gd name="T59" fmla="*/ 2 h 622"/>
                    <a:gd name="T60" fmla="*/ 1 w 650"/>
                    <a:gd name="T61" fmla="*/ 2 h 622"/>
                    <a:gd name="T62" fmla="*/ 1 w 650"/>
                    <a:gd name="T63" fmla="*/ 2 h 622"/>
                    <a:gd name="T64" fmla="*/ 1 w 650"/>
                    <a:gd name="T65" fmla="*/ 2 h 622"/>
                    <a:gd name="T66" fmla="*/ 1 w 650"/>
                    <a:gd name="T67" fmla="*/ 3 h 622"/>
                    <a:gd name="T68" fmla="*/ 1 w 650"/>
                    <a:gd name="T69" fmla="*/ 4 h 622"/>
                    <a:gd name="T70" fmla="*/ 1 w 650"/>
                    <a:gd name="T71" fmla="*/ 5 h 622"/>
                    <a:gd name="T72" fmla="*/ 1 w 650"/>
                    <a:gd name="T73" fmla="*/ 4 h 622"/>
                    <a:gd name="T74" fmla="*/ 2 w 650"/>
                    <a:gd name="T75" fmla="*/ 3 h 622"/>
                    <a:gd name="T76" fmla="*/ 3 w 650"/>
                    <a:gd name="T77" fmla="*/ 3 h 622"/>
                    <a:gd name="T78" fmla="*/ 3 w 650"/>
                    <a:gd name="T79" fmla="*/ 3 h 622"/>
                    <a:gd name="T80" fmla="*/ 5 w 650"/>
                    <a:gd name="T81" fmla="*/ 3 h 622"/>
                    <a:gd name="T82" fmla="*/ 3 w 650"/>
                    <a:gd name="T83" fmla="*/ 3 h 622"/>
                    <a:gd name="T84" fmla="*/ 3 w 650"/>
                    <a:gd name="T85" fmla="*/ 3 h 622"/>
                    <a:gd name="T86" fmla="*/ 3 w 650"/>
                    <a:gd name="T87" fmla="*/ 3 h 622"/>
                    <a:gd name="T88" fmla="*/ 2 w 650"/>
                    <a:gd name="T89" fmla="*/ 2 h 622"/>
                    <a:gd name="T90" fmla="*/ 3 w 650"/>
                    <a:gd name="T91" fmla="*/ 2 h 622"/>
                    <a:gd name="T92" fmla="*/ 3 w 650"/>
                    <a:gd name="T93" fmla="*/ 2 h 622"/>
                    <a:gd name="T94" fmla="*/ 4 w 650"/>
                    <a:gd name="T95" fmla="*/ 2 h 622"/>
                    <a:gd name="T96" fmla="*/ 3 w 650"/>
                    <a:gd name="T97" fmla="*/ 2 h 622"/>
                    <a:gd name="T98" fmla="*/ 4 w 650"/>
                    <a:gd name="T99" fmla="*/ 2 h 622"/>
                    <a:gd name="T100" fmla="*/ 5 w 650"/>
                    <a:gd name="T101" fmla="*/ 2 h 622"/>
                    <a:gd name="T102" fmla="*/ 5 w 650"/>
                    <a:gd name="T103" fmla="*/ 2 h 622"/>
                    <a:gd name="T104" fmla="*/ 4 w 650"/>
                    <a:gd name="T105" fmla="*/ 2 h 622"/>
                    <a:gd name="T106" fmla="*/ 3 w 650"/>
                    <a:gd name="T107" fmla="*/ 1 h 622"/>
                    <a:gd name="T108" fmla="*/ 5 w 650"/>
                    <a:gd name="T109" fmla="*/ 1 h 622"/>
                    <a:gd name="T110" fmla="*/ 4 w 650"/>
                    <a:gd name="T111" fmla="*/ 1 h 622"/>
                    <a:gd name="T112" fmla="*/ 4 w 650"/>
                    <a:gd name="T113" fmla="*/ 1 h 622"/>
                    <a:gd name="T114" fmla="*/ 5 w 650"/>
                    <a:gd name="T115" fmla="*/ 1 h 622"/>
                    <a:gd name="T116" fmla="*/ 5 w 650"/>
                    <a:gd name="T117" fmla="*/ 1 h 6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0"/>
                    <a:gd name="T178" fmla="*/ 0 h 622"/>
                    <a:gd name="T179" fmla="*/ 650 w 650"/>
                    <a:gd name="T180" fmla="*/ 622 h 6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0" h="622">
                      <a:moveTo>
                        <a:pt x="632" y="68"/>
                      </a:moveTo>
                      <a:lnTo>
                        <a:pt x="624" y="68"/>
                      </a:lnTo>
                      <a:lnTo>
                        <a:pt x="616" y="67"/>
                      </a:lnTo>
                      <a:lnTo>
                        <a:pt x="606" y="66"/>
                      </a:lnTo>
                      <a:lnTo>
                        <a:pt x="596" y="63"/>
                      </a:lnTo>
                      <a:lnTo>
                        <a:pt x="586" y="61"/>
                      </a:lnTo>
                      <a:lnTo>
                        <a:pt x="577" y="60"/>
                      </a:lnTo>
                      <a:lnTo>
                        <a:pt x="570" y="60"/>
                      </a:lnTo>
                      <a:lnTo>
                        <a:pt x="564" y="61"/>
                      </a:lnTo>
                      <a:lnTo>
                        <a:pt x="557" y="64"/>
                      </a:lnTo>
                      <a:lnTo>
                        <a:pt x="553" y="66"/>
                      </a:lnTo>
                      <a:lnTo>
                        <a:pt x="547" y="68"/>
                      </a:lnTo>
                      <a:lnTo>
                        <a:pt x="541" y="70"/>
                      </a:lnTo>
                      <a:lnTo>
                        <a:pt x="533" y="72"/>
                      </a:lnTo>
                      <a:lnTo>
                        <a:pt x="527" y="69"/>
                      </a:lnTo>
                      <a:lnTo>
                        <a:pt x="523" y="67"/>
                      </a:lnTo>
                      <a:lnTo>
                        <a:pt x="522" y="66"/>
                      </a:lnTo>
                      <a:lnTo>
                        <a:pt x="562" y="51"/>
                      </a:lnTo>
                      <a:lnTo>
                        <a:pt x="563" y="50"/>
                      </a:lnTo>
                      <a:lnTo>
                        <a:pt x="566" y="49"/>
                      </a:lnTo>
                      <a:lnTo>
                        <a:pt x="571" y="46"/>
                      </a:lnTo>
                      <a:lnTo>
                        <a:pt x="576" y="43"/>
                      </a:lnTo>
                      <a:lnTo>
                        <a:pt x="583" y="39"/>
                      </a:lnTo>
                      <a:lnTo>
                        <a:pt x="589" y="36"/>
                      </a:lnTo>
                      <a:lnTo>
                        <a:pt x="595" y="33"/>
                      </a:lnTo>
                      <a:lnTo>
                        <a:pt x="600" y="30"/>
                      </a:lnTo>
                      <a:lnTo>
                        <a:pt x="609" y="24"/>
                      </a:lnTo>
                      <a:lnTo>
                        <a:pt x="617" y="15"/>
                      </a:lnTo>
                      <a:lnTo>
                        <a:pt x="624" y="7"/>
                      </a:lnTo>
                      <a:lnTo>
                        <a:pt x="629" y="2"/>
                      </a:lnTo>
                      <a:lnTo>
                        <a:pt x="629" y="0"/>
                      </a:lnTo>
                      <a:lnTo>
                        <a:pt x="626" y="0"/>
                      </a:lnTo>
                      <a:lnTo>
                        <a:pt x="624" y="1"/>
                      </a:lnTo>
                      <a:lnTo>
                        <a:pt x="623" y="2"/>
                      </a:lnTo>
                      <a:lnTo>
                        <a:pt x="622" y="5"/>
                      </a:lnTo>
                      <a:lnTo>
                        <a:pt x="619" y="8"/>
                      </a:lnTo>
                      <a:lnTo>
                        <a:pt x="612" y="14"/>
                      </a:lnTo>
                      <a:lnTo>
                        <a:pt x="605" y="21"/>
                      </a:lnTo>
                      <a:lnTo>
                        <a:pt x="601" y="24"/>
                      </a:lnTo>
                      <a:lnTo>
                        <a:pt x="595" y="28"/>
                      </a:lnTo>
                      <a:lnTo>
                        <a:pt x="590" y="31"/>
                      </a:lnTo>
                      <a:lnTo>
                        <a:pt x="584" y="35"/>
                      </a:lnTo>
                      <a:lnTo>
                        <a:pt x="579" y="38"/>
                      </a:lnTo>
                      <a:lnTo>
                        <a:pt x="574" y="41"/>
                      </a:lnTo>
                      <a:lnTo>
                        <a:pt x="570" y="43"/>
                      </a:lnTo>
                      <a:lnTo>
                        <a:pt x="567" y="44"/>
                      </a:lnTo>
                      <a:lnTo>
                        <a:pt x="566" y="41"/>
                      </a:lnTo>
                      <a:lnTo>
                        <a:pt x="571" y="33"/>
                      </a:lnTo>
                      <a:lnTo>
                        <a:pt x="577" y="24"/>
                      </a:lnTo>
                      <a:lnTo>
                        <a:pt x="584" y="16"/>
                      </a:lnTo>
                      <a:lnTo>
                        <a:pt x="586" y="12"/>
                      </a:lnTo>
                      <a:lnTo>
                        <a:pt x="585" y="9"/>
                      </a:lnTo>
                      <a:lnTo>
                        <a:pt x="583" y="11"/>
                      </a:lnTo>
                      <a:lnTo>
                        <a:pt x="582" y="12"/>
                      </a:lnTo>
                      <a:lnTo>
                        <a:pt x="579" y="17"/>
                      </a:lnTo>
                      <a:lnTo>
                        <a:pt x="570" y="28"/>
                      </a:lnTo>
                      <a:lnTo>
                        <a:pt x="559" y="41"/>
                      </a:lnTo>
                      <a:lnTo>
                        <a:pt x="551" y="49"/>
                      </a:lnTo>
                      <a:lnTo>
                        <a:pt x="546" y="52"/>
                      </a:lnTo>
                      <a:lnTo>
                        <a:pt x="540" y="55"/>
                      </a:lnTo>
                      <a:lnTo>
                        <a:pt x="531" y="59"/>
                      </a:lnTo>
                      <a:lnTo>
                        <a:pt x="520" y="63"/>
                      </a:lnTo>
                      <a:lnTo>
                        <a:pt x="508" y="67"/>
                      </a:lnTo>
                      <a:lnTo>
                        <a:pt x="498" y="70"/>
                      </a:lnTo>
                      <a:lnTo>
                        <a:pt x="488" y="74"/>
                      </a:lnTo>
                      <a:lnTo>
                        <a:pt x="482" y="76"/>
                      </a:lnTo>
                      <a:lnTo>
                        <a:pt x="476" y="80"/>
                      </a:lnTo>
                      <a:lnTo>
                        <a:pt x="471" y="87"/>
                      </a:lnTo>
                      <a:lnTo>
                        <a:pt x="465" y="97"/>
                      </a:lnTo>
                      <a:lnTo>
                        <a:pt x="460" y="109"/>
                      </a:lnTo>
                      <a:lnTo>
                        <a:pt x="455" y="119"/>
                      </a:lnTo>
                      <a:lnTo>
                        <a:pt x="452" y="128"/>
                      </a:lnTo>
                      <a:lnTo>
                        <a:pt x="450" y="136"/>
                      </a:lnTo>
                      <a:lnTo>
                        <a:pt x="448" y="138"/>
                      </a:lnTo>
                      <a:lnTo>
                        <a:pt x="450" y="139"/>
                      </a:lnTo>
                      <a:lnTo>
                        <a:pt x="450" y="141"/>
                      </a:lnTo>
                      <a:lnTo>
                        <a:pt x="451" y="142"/>
                      </a:lnTo>
                      <a:lnTo>
                        <a:pt x="450" y="143"/>
                      </a:lnTo>
                      <a:lnTo>
                        <a:pt x="448" y="144"/>
                      </a:lnTo>
                      <a:lnTo>
                        <a:pt x="447" y="144"/>
                      </a:lnTo>
                      <a:lnTo>
                        <a:pt x="442" y="147"/>
                      </a:lnTo>
                      <a:lnTo>
                        <a:pt x="433" y="151"/>
                      </a:lnTo>
                      <a:lnTo>
                        <a:pt x="422" y="156"/>
                      </a:lnTo>
                      <a:lnTo>
                        <a:pt x="410" y="161"/>
                      </a:lnTo>
                      <a:lnTo>
                        <a:pt x="398" y="166"/>
                      </a:lnTo>
                      <a:lnTo>
                        <a:pt x="388" y="169"/>
                      </a:lnTo>
                      <a:lnTo>
                        <a:pt x="383" y="170"/>
                      </a:lnTo>
                      <a:lnTo>
                        <a:pt x="382" y="168"/>
                      </a:lnTo>
                      <a:lnTo>
                        <a:pt x="384" y="161"/>
                      </a:lnTo>
                      <a:lnTo>
                        <a:pt x="383" y="163"/>
                      </a:lnTo>
                      <a:lnTo>
                        <a:pt x="376" y="171"/>
                      </a:lnTo>
                      <a:lnTo>
                        <a:pt x="364" y="179"/>
                      </a:lnTo>
                      <a:lnTo>
                        <a:pt x="356" y="183"/>
                      </a:lnTo>
                      <a:lnTo>
                        <a:pt x="351" y="184"/>
                      </a:lnTo>
                      <a:lnTo>
                        <a:pt x="346" y="187"/>
                      </a:lnTo>
                      <a:lnTo>
                        <a:pt x="337" y="193"/>
                      </a:lnTo>
                      <a:lnTo>
                        <a:pt x="334" y="196"/>
                      </a:lnTo>
                      <a:lnTo>
                        <a:pt x="331" y="199"/>
                      </a:lnTo>
                      <a:lnTo>
                        <a:pt x="327" y="201"/>
                      </a:lnTo>
                      <a:lnTo>
                        <a:pt x="323" y="204"/>
                      </a:lnTo>
                      <a:lnTo>
                        <a:pt x="329" y="196"/>
                      </a:lnTo>
                      <a:lnTo>
                        <a:pt x="337" y="187"/>
                      </a:lnTo>
                      <a:lnTo>
                        <a:pt x="343" y="180"/>
                      </a:lnTo>
                      <a:lnTo>
                        <a:pt x="345" y="174"/>
                      </a:lnTo>
                      <a:lnTo>
                        <a:pt x="346" y="159"/>
                      </a:lnTo>
                      <a:lnTo>
                        <a:pt x="351" y="139"/>
                      </a:lnTo>
                      <a:lnTo>
                        <a:pt x="356" y="118"/>
                      </a:lnTo>
                      <a:lnTo>
                        <a:pt x="365" y="105"/>
                      </a:lnTo>
                      <a:lnTo>
                        <a:pt x="375" y="98"/>
                      </a:lnTo>
                      <a:lnTo>
                        <a:pt x="382" y="93"/>
                      </a:lnTo>
                      <a:lnTo>
                        <a:pt x="386" y="89"/>
                      </a:lnTo>
                      <a:lnTo>
                        <a:pt x="389" y="85"/>
                      </a:lnTo>
                      <a:lnTo>
                        <a:pt x="393" y="77"/>
                      </a:lnTo>
                      <a:lnTo>
                        <a:pt x="396" y="66"/>
                      </a:lnTo>
                      <a:lnTo>
                        <a:pt x="397" y="56"/>
                      </a:lnTo>
                      <a:lnTo>
                        <a:pt x="398" y="52"/>
                      </a:lnTo>
                      <a:lnTo>
                        <a:pt x="394" y="59"/>
                      </a:lnTo>
                      <a:lnTo>
                        <a:pt x="392" y="68"/>
                      </a:lnTo>
                      <a:lnTo>
                        <a:pt x="389" y="78"/>
                      </a:lnTo>
                      <a:lnTo>
                        <a:pt x="386" y="83"/>
                      </a:lnTo>
                      <a:lnTo>
                        <a:pt x="381" y="90"/>
                      </a:lnTo>
                      <a:lnTo>
                        <a:pt x="376" y="95"/>
                      </a:lnTo>
                      <a:lnTo>
                        <a:pt x="374" y="94"/>
                      </a:lnTo>
                      <a:lnTo>
                        <a:pt x="374" y="84"/>
                      </a:lnTo>
                      <a:lnTo>
                        <a:pt x="376" y="73"/>
                      </a:lnTo>
                      <a:lnTo>
                        <a:pt x="382" y="54"/>
                      </a:lnTo>
                      <a:lnTo>
                        <a:pt x="388" y="36"/>
                      </a:lnTo>
                      <a:lnTo>
                        <a:pt x="393" y="26"/>
                      </a:lnTo>
                      <a:lnTo>
                        <a:pt x="397" y="21"/>
                      </a:lnTo>
                      <a:lnTo>
                        <a:pt x="404" y="15"/>
                      </a:lnTo>
                      <a:lnTo>
                        <a:pt x="408" y="9"/>
                      </a:lnTo>
                      <a:lnTo>
                        <a:pt x="411" y="7"/>
                      </a:lnTo>
                      <a:lnTo>
                        <a:pt x="407" y="5"/>
                      </a:lnTo>
                      <a:lnTo>
                        <a:pt x="405" y="7"/>
                      </a:lnTo>
                      <a:lnTo>
                        <a:pt x="398" y="12"/>
                      </a:lnTo>
                      <a:lnTo>
                        <a:pt x="392" y="18"/>
                      </a:lnTo>
                      <a:lnTo>
                        <a:pt x="386" y="25"/>
                      </a:lnTo>
                      <a:lnTo>
                        <a:pt x="382" y="36"/>
                      </a:lnTo>
                      <a:lnTo>
                        <a:pt x="378" y="50"/>
                      </a:lnTo>
                      <a:lnTo>
                        <a:pt x="374" y="60"/>
                      </a:lnTo>
                      <a:lnTo>
                        <a:pt x="373" y="65"/>
                      </a:lnTo>
                      <a:lnTo>
                        <a:pt x="371" y="62"/>
                      </a:lnTo>
                      <a:lnTo>
                        <a:pt x="365" y="53"/>
                      </a:lnTo>
                      <a:lnTo>
                        <a:pt x="361" y="44"/>
                      </a:lnTo>
                      <a:lnTo>
                        <a:pt x="361" y="35"/>
                      </a:lnTo>
                      <a:lnTo>
                        <a:pt x="362" y="32"/>
                      </a:lnTo>
                      <a:lnTo>
                        <a:pt x="361" y="32"/>
                      </a:lnTo>
                      <a:lnTo>
                        <a:pt x="357" y="34"/>
                      </a:lnTo>
                      <a:lnTo>
                        <a:pt x="355" y="39"/>
                      </a:lnTo>
                      <a:lnTo>
                        <a:pt x="354" y="47"/>
                      </a:lnTo>
                      <a:lnTo>
                        <a:pt x="355" y="55"/>
                      </a:lnTo>
                      <a:lnTo>
                        <a:pt x="358" y="62"/>
                      </a:lnTo>
                      <a:lnTo>
                        <a:pt x="364" y="67"/>
                      </a:lnTo>
                      <a:lnTo>
                        <a:pt x="367" y="70"/>
                      </a:lnTo>
                      <a:lnTo>
                        <a:pt x="368" y="75"/>
                      </a:lnTo>
                      <a:lnTo>
                        <a:pt x="367" y="79"/>
                      </a:lnTo>
                      <a:lnTo>
                        <a:pt x="367" y="83"/>
                      </a:lnTo>
                      <a:lnTo>
                        <a:pt x="366" y="87"/>
                      </a:lnTo>
                      <a:lnTo>
                        <a:pt x="363" y="93"/>
                      </a:lnTo>
                      <a:lnTo>
                        <a:pt x="358" y="100"/>
                      </a:lnTo>
                      <a:lnTo>
                        <a:pt x="354" y="106"/>
                      </a:lnTo>
                      <a:lnTo>
                        <a:pt x="354" y="107"/>
                      </a:lnTo>
                      <a:lnTo>
                        <a:pt x="353" y="108"/>
                      </a:lnTo>
                      <a:lnTo>
                        <a:pt x="352" y="109"/>
                      </a:lnTo>
                      <a:lnTo>
                        <a:pt x="351" y="110"/>
                      </a:lnTo>
                      <a:lnTo>
                        <a:pt x="348" y="108"/>
                      </a:lnTo>
                      <a:lnTo>
                        <a:pt x="345" y="105"/>
                      </a:lnTo>
                      <a:lnTo>
                        <a:pt x="339" y="103"/>
                      </a:lnTo>
                      <a:lnTo>
                        <a:pt x="332" y="101"/>
                      </a:lnTo>
                      <a:lnTo>
                        <a:pt x="317" y="96"/>
                      </a:lnTo>
                      <a:lnTo>
                        <a:pt x="309" y="85"/>
                      </a:lnTo>
                      <a:lnTo>
                        <a:pt x="306" y="74"/>
                      </a:lnTo>
                      <a:lnTo>
                        <a:pt x="305" y="66"/>
                      </a:lnTo>
                      <a:lnTo>
                        <a:pt x="302" y="60"/>
                      </a:lnTo>
                      <a:lnTo>
                        <a:pt x="292" y="51"/>
                      </a:lnTo>
                      <a:lnTo>
                        <a:pt x="282" y="43"/>
                      </a:lnTo>
                      <a:lnTo>
                        <a:pt x="277" y="39"/>
                      </a:lnTo>
                      <a:lnTo>
                        <a:pt x="279" y="43"/>
                      </a:lnTo>
                      <a:lnTo>
                        <a:pt x="283" y="50"/>
                      </a:lnTo>
                      <a:lnTo>
                        <a:pt x="286" y="56"/>
                      </a:lnTo>
                      <a:lnTo>
                        <a:pt x="286" y="60"/>
                      </a:lnTo>
                      <a:lnTo>
                        <a:pt x="285" y="60"/>
                      </a:lnTo>
                      <a:lnTo>
                        <a:pt x="282" y="61"/>
                      </a:lnTo>
                      <a:lnTo>
                        <a:pt x="277" y="60"/>
                      </a:lnTo>
                      <a:lnTo>
                        <a:pt x="273" y="60"/>
                      </a:lnTo>
                      <a:lnTo>
                        <a:pt x="267" y="58"/>
                      </a:lnTo>
                      <a:lnTo>
                        <a:pt x="263" y="56"/>
                      </a:lnTo>
                      <a:lnTo>
                        <a:pt x="257" y="53"/>
                      </a:lnTo>
                      <a:lnTo>
                        <a:pt x="253" y="49"/>
                      </a:lnTo>
                      <a:lnTo>
                        <a:pt x="248" y="45"/>
                      </a:lnTo>
                      <a:lnTo>
                        <a:pt x="243" y="42"/>
                      </a:lnTo>
                      <a:lnTo>
                        <a:pt x="237" y="39"/>
                      </a:lnTo>
                      <a:lnTo>
                        <a:pt x="230" y="39"/>
                      </a:lnTo>
                      <a:lnTo>
                        <a:pt x="223" y="39"/>
                      </a:lnTo>
                      <a:lnTo>
                        <a:pt x="216" y="41"/>
                      </a:lnTo>
                      <a:lnTo>
                        <a:pt x="208" y="42"/>
                      </a:lnTo>
                      <a:lnTo>
                        <a:pt x="202" y="43"/>
                      </a:lnTo>
                      <a:lnTo>
                        <a:pt x="197" y="44"/>
                      </a:lnTo>
                      <a:lnTo>
                        <a:pt x="199" y="44"/>
                      </a:lnTo>
                      <a:lnTo>
                        <a:pt x="204" y="44"/>
                      </a:lnTo>
                      <a:lnTo>
                        <a:pt x="212" y="45"/>
                      </a:lnTo>
                      <a:lnTo>
                        <a:pt x="220" y="45"/>
                      </a:lnTo>
                      <a:lnTo>
                        <a:pt x="229" y="46"/>
                      </a:lnTo>
                      <a:lnTo>
                        <a:pt x="237" y="48"/>
                      </a:lnTo>
                      <a:lnTo>
                        <a:pt x="242" y="50"/>
                      </a:lnTo>
                      <a:lnTo>
                        <a:pt x="248" y="55"/>
                      </a:lnTo>
                      <a:lnTo>
                        <a:pt x="257" y="60"/>
                      </a:lnTo>
                      <a:lnTo>
                        <a:pt x="266" y="64"/>
                      </a:lnTo>
                      <a:lnTo>
                        <a:pt x="274" y="67"/>
                      </a:lnTo>
                      <a:lnTo>
                        <a:pt x="278" y="68"/>
                      </a:lnTo>
                      <a:lnTo>
                        <a:pt x="283" y="67"/>
                      </a:lnTo>
                      <a:lnTo>
                        <a:pt x="287" y="67"/>
                      </a:lnTo>
                      <a:lnTo>
                        <a:pt x="291" y="70"/>
                      </a:lnTo>
                      <a:lnTo>
                        <a:pt x="295" y="79"/>
                      </a:lnTo>
                      <a:lnTo>
                        <a:pt x="301" y="88"/>
                      </a:lnTo>
                      <a:lnTo>
                        <a:pt x="306" y="97"/>
                      </a:lnTo>
                      <a:lnTo>
                        <a:pt x="314" y="105"/>
                      </a:lnTo>
                      <a:lnTo>
                        <a:pt x="322" y="108"/>
                      </a:lnTo>
                      <a:lnTo>
                        <a:pt x="332" y="110"/>
                      </a:lnTo>
                      <a:lnTo>
                        <a:pt x="341" y="114"/>
                      </a:lnTo>
                      <a:lnTo>
                        <a:pt x="345" y="120"/>
                      </a:lnTo>
                      <a:lnTo>
                        <a:pt x="344" y="124"/>
                      </a:lnTo>
                      <a:lnTo>
                        <a:pt x="342" y="127"/>
                      </a:lnTo>
                      <a:lnTo>
                        <a:pt x="341" y="131"/>
                      </a:lnTo>
                      <a:lnTo>
                        <a:pt x="341" y="136"/>
                      </a:lnTo>
                      <a:lnTo>
                        <a:pt x="339" y="146"/>
                      </a:lnTo>
                      <a:lnTo>
                        <a:pt x="337" y="158"/>
                      </a:lnTo>
                      <a:lnTo>
                        <a:pt x="333" y="171"/>
                      </a:lnTo>
                      <a:lnTo>
                        <a:pt x="326" y="181"/>
                      </a:lnTo>
                      <a:lnTo>
                        <a:pt x="321" y="189"/>
                      </a:lnTo>
                      <a:lnTo>
                        <a:pt x="314" y="199"/>
                      </a:lnTo>
                      <a:lnTo>
                        <a:pt x="306" y="208"/>
                      </a:lnTo>
                      <a:lnTo>
                        <a:pt x="299" y="216"/>
                      </a:lnTo>
                      <a:lnTo>
                        <a:pt x="292" y="220"/>
                      </a:lnTo>
                      <a:lnTo>
                        <a:pt x="284" y="226"/>
                      </a:lnTo>
                      <a:lnTo>
                        <a:pt x="276" y="230"/>
                      </a:lnTo>
                      <a:lnTo>
                        <a:pt x="269" y="234"/>
                      </a:lnTo>
                      <a:lnTo>
                        <a:pt x="262" y="240"/>
                      </a:lnTo>
                      <a:lnTo>
                        <a:pt x="254" y="247"/>
                      </a:lnTo>
                      <a:lnTo>
                        <a:pt x="247" y="255"/>
                      </a:lnTo>
                      <a:lnTo>
                        <a:pt x="240" y="264"/>
                      </a:lnTo>
                      <a:lnTo>
                        <a:pt x="235" y="271"/>
                      </a:lnTo>
                      <a:lnTo>
                        <a:pt x="230" y="277"/>
                      </a:lnTo>
                      <a:lnTo>
                        <a:pt x="228" y="281"/>
                      </a:lnTo>
                      <a:lnTo>
                        <a:pt x="227" y="283"/>
                      </a:lnTo>
                      <a:lnTo>
                        <a:pt x="215" y="309"/>
                      </a:lnTo>
                      <a:lnTo>
                        <a:pt x="215" y="297"/>
                      </a:lnTo>
                      <a:lnTo>
                        <a:pt x="215" y="284"/>
                      </a:lnTo>
                      <a:lnTo>
                        <a:pt x="215" y="273"/>
                      </a:lnTo>
                      <a:lnTo>
                        <a:pt x="217" y="263"/>
                      </a:lnTo>
                      <a:lnTo>
                        <a:pt x="219" y="249"/>
                      </a:lnTo>
                      <a:lnTo>
                        <a:pt x="219" y="235"/>
                      </a:lnTo>
                      <a:lnTo>
                        <a:pt x="220" y="220"/>
                      </a:lnTo>
                      <a:lnTo>
                        <a:pt x="226" y="207"/>
                      </a:lnTo>
                      <a:lnTo>
                        <a:pt x="232" y="199"/>
                      </a:lnTo>
                      <a:lnTo>
                        <a:pt x="237" y="187"/>
                      </a:lnTo>
                      <a:lnTo>
                        <a:pt x="245" y="175"/>
                      </a:lnTo>
                      <a:lnTo>
                        <a:pt x="252" y="162"/>
                      </a:lnTo>
                      <a:lnTo>
                        <a:pt x="258" y="151"/>
                      </a:lnTo>
                      <a:lnTo>
                        <a:pt x="264" y="141"/>
                      </a:lnTo>
                      <a:lnTo>
                        <a:pt x="268" y="134"/>
                      </a:lnTo>
                      <a:lnTo>
                        <a:pt x="269" y="131"/>
                      </a:lnTo>
                      <a:lnTo>
                        <a:pt x="268" y="134"/>
                      </a:lnTo>
                      <a:lnTo>
                        <a:pt x="265" y="139"/>
                      </a:lnTo>
                      <a:lnTo>
                        <a:pt x="259" y="147"/>
                      </a:lnTo>
                      <a:lnTo>
                        <a:pt x="253" y="156"/>
                      </a:lnTo>
                      <a:lnTo>
                        <a:pt x="245" y="166"/>
                      </a:lnTo>
                      <a:lnTo>
                        <a:pt x="238" y="176"/>
                      </a:lnTo>
                      <a:lnTo>
                        <a:pt x="230" y="184"/>
                      </a:lnTo>
                      <a:lnTo>
                        <a:pt x="225" y="190"/>
                      </a:lnTo>
                      <a:lnTo>
                        <a:pt x="216" y="194"/>
                      </a:lnTo>
                      <a:lnTo>
                        <a:pt x="208" y="191"/>
                      </a:lnTo>
                      <a:lnTo>
                        <a:pt x="204" y="182"/>
                      </a:lnTo>
                      <a:lnTo>
                        <a:pt x="204" y="171"/>
                      </a:lnTo>
                      <a:lnTo>
                        <a:pt x="203" y="158"/>
                      </a:lnTo>
                      <a:lnTo>
                        <a:pt x="196" y="147"/>
                      </a:lnTo>
                      <a:lnTo>
                        <a:pt x="190" y="139"/>
                      </a:lnTo>
                      <a:lnTo>
                        <a:pt x="187" y="136"/>
                      </a:lnTo>
                      <a:lnTo>
                        <a:pt x="189" y="140"/>
                      </a:lnTo>
                      <a:lnTo>
                        <a:pt x="193" y="150"/>
                      </a:lnTo>
                      <a:lnTo>
                        <a:pt x="195" y="160"/>
                      </a:lnTo>
                      <a:lnTo>
                        <a:pt x="193" y="167"/>
                      </a:lnTo>
                      <a:lnTo>
                        <a:pt x="188" y="168"/>
                      </a:lnTo>
                      <a:lnTo>
                        <a:pt x="183" y="168"/>
                      </a:lnTo>
                      <a:lnTo>
                        <a:pt x="174" y="166"/>
                      </a:lnTo>
                      <a:lnTo>
                        <a:pt x="165" y="162"/>
                      </a:lnTo>
                      <a:lnTo>
                        <a:pt x="156" y="158"/>
                      </a:lnTo>
                      <a:lnTo>
                        <a:pt x="148" y="152"/>
                      </a:lnTo>
                      <a:lnTo>
                        <a:pt x="142" y="143"/>
                      </a:lnTo>
                      <a:lnTo>
                        <a:pt x="138" y="131"/>
                      </a:lnTo>
                      <a:lnTo>
                        <a:pt x="136" y="124"/>
                      </a:lnTo>
                      <a:lnTo>
                        <a:pt x="133" y="124"/>
                      </a:lnTo>
                      <a:lnTo>
                        <a:pt x="130" y="128"/>
                      </a:lnTo>
                      <a:lnTo>
                        <a:pt x="130" y="137"/>
                      </a:lnTo>
                      <a:lnTo>
                        <a:pt x="133" y="147"/>
                      </a:lnTo>
                      <a:lnTo>
                        <a:pt x="139" y="156"/>
                      </a:lnTo>
                      <a:lnTo>
                        <a:pt x="149" y="165"/>
                      </a:lnTo>
                      <a:lnTo>
                        <a:pt x="165" y="170"/>
                      </a:lnTo>
                      <a:lnTo>
                        <a:pt x="180" y="172"/>
                      </a:lnTo>
                      <a:lnTo>
                        <a:pt x="189" y="174"/>
                      </a:lnTo>
                      <a:lnTo>
                        <a:pt x="195" y="175"/>
                      </a:lnTo>
                      <a:lnTo>
                        <a:pt x="197" y="177"/>
                      </a:lnTo>
                      <a:lnTo>
                        <a:pt x="196" y="178"/>
                      </a:lnTo>
                      <a:lnTo>
                        <a:pt x="194" y="178"/>
                      </a:lnTo>
                      <a:lnTo>
                        <a:pt x="193" y="179"/>
                      </a:lnTo>
                      <a:lnTo>
                        <a:pt x="192" y="179"/>
                      </a:lnTo>
                      <a:lnTo>
                        <a:pt x="193" y="182"/>
                      </a:lnTo>
                      <a:lnTo>
                        <a:pt x="195" y="189"/>
                      </a:lnTo>
                      <a:lnTo>
                        <a:pt x="199" y="197"/>
                      </a:lnTo>
                      <a:lnTo>
                        <a:pt x="204" y="202"/>
                      </a:lnTo>
                      <a:lnTo>
                        <a:pt x="207" y="208"/>
                      </a:lnTo>
                      <a:lnTo>
                        <a:pt x="208" y="218"/>
                      </a:lnTo>
                      <a:lnTo>
                        <a:pt x="207" y="229"/>
                      </a:lnTo>
                      <a:lnTo>
                        <a:pt x="206" y="234"/>
                      </a:lnTo>
                      <a:lnTo>
                        <a:pt x="203" y="234"/>
                      </a:lnTo>
                      <a:lnTo>
                        <a:pt x="195" y="233"/>
                      </a:lnTo>
                      <a:lnTo>
                        <a:pt x="184" y="231"/>
                      </a:lnTo>
                      <a:lnTo>
                        <a:pt x="169" y="230"/>
                      </a:lnTo>
                      <a:lnTo>
                        <a:pt x="154" y="228"/>
                      </a:lnTo>
                      <a:lnTo>
                        <a:pt x="139" y="226"/>
                      </a:lnTo>
                      <a:lnTo>
                        <a:pt x="126" y="223"/>
                      </a:lnTo>
                      <a:lnTo>
                        <a:pt x="116" y="222"/>
                      </a:lnTo>
                      <a:lnTo>
                        <a:pt x="108" y="221"/>
                      </a:lnTo>
                      <a:lnTo>
                        <a:pt x="100" y="219"/>
                      </a:lnTo>
                      <a:lnTo>
                        <a:pt x="93" y="216"/>
                      </a:lnTo>
                      <a:lnTo>
                        <a:pt x="87" y="213"/>
                      </a:lnTo>
                      <a:lnTo>
                        <a:pt x="81" y="209"/>
                      </a:lnTo>
                      <a:lnTo>
                        <a:pt x="78" y="205"/>
                      </a:lnTo>
                      <a:lnTo>
                        <a:pt x="76" y="200"/>
                      </a:lnTo>
                      <a:lnTo>
                        <a:pt x="76" y="196"/>
                      </a:lnTo>
                      <a:lnTo>
                        <a:pt x="76" y="188"/>
                      </a:lnTo>
                      <a:lnTo>
                        <a:pt x="73" y="182"/>
                      </a:lnTo>
                      <a:lnTo>
                        <a:pt x="69" y="178"/>
                      </a:lnTo>
                      <a:lnTo>
                        <a:pt x="67" y="177"/>
                      </a:lnTo>
                      <a:lnTo>
                        <a:pt x="69" y="184"/>
                      </a:lnTo>
                      <a:lnTo>
                        <a:pt x="74" y="201"/>
                      </a:lnTo>
                      <a:lnTo>
                        <a:pt x="76" y="214"/>
                      </a:lnTo>
                      <a:lnTo>
                        <a:pt x="73" y="215"/>
                      </a:lnTo>
                      <a:lnTo>
                        <a:pt x="74" y="220"/>
                      </a:lnTo>
                      <a:lnTo>
                        <a:pt x="69" y="226"/>
                      </a:lnTo>
                      <a:lnTo>
                        <a:pt x="63" y="229"/>
                      </a:lnTo>
                      <a:lnTo>
                        <a:pt x="53" y="230"/>
                      </a:lnTo>
                      <a:lnTo>
                        <a:pt x="43" y="229"/>
                      </a:lnTo>
                      <a:lnTo>
                        <a:pt x="34" y="226"/>
                      </a:lnTo>
                      <a:lnTo>
                        <a:pt x="26" y="217"/>
                      </a:lnTo>
                      <a:lnTo>
                        <a:pt x="21" y="206"/>
                      </a:lnTo>
                      <a:lnTo>
                        <a:pt x="17" y="198"/>
                      </a:lnTo>
                      <a:lnTo>
                        <a:pt x="10" y="193"/>
                      </a:lnTo>
                      <a:lnTo>
                        <a:pt x="4" y="192"/>
                      </a:lnTo>
                      <a:lnTo>
                        <a:pt x="0" y="192"/>
                      </a:lnTo>
                      <a:lnTo>
                        <a:pt x="15" y="202"/>
                      </a:lnTo>
                      <a:lnTo>
                        <a:pt x="16" y="205"/>
                      </a:lnTo>
                      <a:lnTo>
                        <a:pt x="18" y="212"/>
                      </a:lnTo>
                      <a:lnTo>
                        <a:pt x="20" y="221"/>
                      </a:lnTo>
                      <a:lnTo>
                        <a:pt x="24" y="227"/>
                      </a:lnTo>
                      <a:lnTo>
                        <a:pt x="29" y="231"/>
                      </a:lnTo>
                      <a:lnTo>
                        <a:pt x="36" y="234"/>
                      </a:lnTo>
                      <a:lnTo>
                        <a:pt x="41" y="236"/>
                      </a:lnTo>
                      <a:lnTo>
                        <a:pt x="47" y="237"/>
                      </a:lnTo>
                      <a:lnTo>
                        <a:pt x="53" y="237"/>
                      </a:lnTo>
                      <a:lnTo>
                        <a:pt x="57" y="236"/>
                      </a:lnTo>
                      <a:lnTo>
                        <a:pt x="61" y="235"/>
                      </a:lnTo>
                      <a:lnTo>
                        <a:pt x="66" y="234"/>
                      </a:lnTo>
                      <a:lnTo>
                        <a:pt x="68" y="232"/>
                      </a:lnTo>
                      <a:lnTo>
                        <a:pt x="69" y="231"/>
                      </a:lnTo>
                      <a:lnTo>
                        <a:pt x="69" y="230"/>
                      </a:lnTo>
                      <a:lnTo>
                        <a:pt x="70" y="229"/>
                      </a:lnTo>
                      <a:lnTo>
                        <a:pt x="74" y="229"/>
                      </a:lnTo>
                      <a:lnTo>
                        <a:pt x="79" y="230"/>
                      </a:lnTo>
                      <a:lnTo>
                        <a:pt x="90" y="232"/>
                      </a:lnTo>
                      <a:lnTo>
                        <a:pt x="106" y="235"/>
                      </a:lnTo>
                      <a:lnTo>
                        <a:pt x="115" y="237"/>
                      </a:lnTo>
                      <a:lnTo>
                        <a:pt x="123" y="238"/>
                      </a:lnTo>
                      <a:lnTo>
                        <a:pt x="129" y="239"/>
                      </a:lnTo>
                      <a:lnTo>
                        <a:pt x="135" y="239"/>
                      </a:lnTo>
                      <a:lnTo>
                        <a:pt x="139" y="240"/>
                      </a:lnTo>
                      <a:lnTo>
                        <a:pt x="143" y="240"/>
                      </a:lnTo>
                      <a:lnTo>
                        <a:pt x="146" y="240"/>
                      </a:lnTo>
                      <a:lnTo>
                        <a:pt x="148" y="240"/>
                      </a:lnTo>
                      <a:lnTo>
                        <a:pt x="143" y="244"/>
                      </a:lnTo>
                      <a:lnTo>
                        <a:pt x="134" y="250"/>
                      </a:lnTo>
                      <a:lnTo>
                        <a:pt x="123" y="258"/>
                      </a:lnTo>
                      <a:lnTo>
                        <a:pt x="110" y="265"/>
                      </a:lnTo>
                      <a:lnTo>
                        <a:pt x="97" y="272"/>
                      </a:lnTo>
                      <a:lnTo>
                        <a:pt x="84" y="276"/>
                      </a:lnTo>
                      <a:lnTo>
                        <a:pt x="70" y="279"/>
                      </a:lnTo>
                      <a:lnTo>
                        <a:pt x="57" y="279"/>
                      </a:lnTo>
                      <a:lnTo>
                        <a:pt x="45" y="277"/>
                      </a:lnTo>
                      <a:lnTo>
                        <a:pt x="35" y="273"/>
                      </a:lnTo>
                      <a:lnTo>
                        <a:pt x="28" y="269"/>
                      </a:lnTo>
                      <a:lnTo>
                        <a:pt x="23" y="265"/>
                      </a:lnTo>
                      <a:lnTo>
                        <a:pt x="19" y="261"/>
                      </a:lnTo>
                      <a:lnTo>
                        <a:pt x="18" y="258"/>
                      </a:lnTo>
                      <a:lnTo>
                        <a:pt x="17" y="254"/>
                      </a:lnTo>
                      <a:lnTo>
                        <a:pt x="17" y="253"/>
                      </a:lnTo>
                      <a:lnTo>
                        <a:pt x="17" y="257"/>
                      </a:lnTo>
                      <a:lnTo>
                        <a:pt x="18" y="263"/>
                      </a:lnTo>
                      <a:lnTo>
                        <a:pt x="19" y="269"/>
                      </a:lnTo>
                      <a:lnTo>
                        <a:pt x="21" y="272"/>
                      </a:lnTo>
                      <a:lnTo>
                        <a:pt x="24" y="273"/>
                      </a:lnTo>
                      <a:lnTo>
                        <a:pt x="26" y="275"/>
                      </a:lnTo>
                      <a:lnTo>
                        <a:pt x="30" y="279"/>
                      </a:lnTo>
                      <a:lnTo>
                        <a:pt x="36" y="282"/>
                      </a:lnTo>
                      <a:lnTo>
                        <a:pt x="43" y="285"/>
                      </a:lnTo>
                      <a:lnTo>
                        <a:pt x="50" y="288"/>
                      </a:lnTo>
                      <a:lnTo>
                        <a:pt x="59" y="290"/>
                      </a:lnTo>
                      <a:lnTo>
                        <a:pt x="69" y="289"/>
                      </a:lnTo>
                      <a:lnTo>
                        <a:pt x="80" y="285"/>
                      </a:lnTo>
                      <a:lnTo>
                        <a:pt x="94" y="280"/>
                      </a:lnTo>
                      <a:lnTo>
                        <a:pt x="108" y="274"/>
                      </a:lnTo>
                      <a:lnTo>
                        <a:pt x="121" y="266"/>
                      </a:lnTo>
                      <a:lnTo>
                        <a:pt x="134" y="259"/>
                      </a:lnTo>
                      <a:lnTo>
                        <a:pt x="145" y="252"/>
                      </a:lnTo>
                      <a:lnTo>
                        <a:pt x="152" y="248"/>
                      </a:lnTo>
                      <a:lnTo>
                        <a:pt x="154" y="246"/>
                      </a:lnTo>
                      <a:lnTo>
                        <a:pt x="155" y="246"/>
                      </a:lnTo>
                      <a:lnTo>
                        <a:pt x="159" y="245"/>
                      </a:lnTo>
                      <a:lnTo>
                        <a:pt x="165" y="243"/>
                      </a:lnTo>
                      <a:lnTo>
                        <a:pt x="172" y="242"/>
                      </a:lnTo>
                      <a:lnTo>
                        <a:pt x="178" y="242"/>
                      </a:lnTo>
                      <a:lnTo>
                        <a:pt x="185" y="243"/>
                      </a:lnTo>
                      <a:lnTo>
                        <a:pt x="190" y="246"/>
                      </a:lnTo>
                      <a:lnTo>
                        <a:pt x="195" y="250"/>
                      </a:lnTo>
                      <a:lnTo>
                        <a:pt x="198" y="265"/>
                      </a:lnTo>
                      <a:lnTo>
                        <a:pt x="196" y="283"/>
                      </a:lnTo>
                      <a:lnTo>
                        <a:pt x="190" y="301"/>
                      </a:lnTo>
                      <a:lnTo>
                        <a:pt x="186" y="312"/>
                      </a:lnTo>
                      <a:lnTo>
                        <a:pt x="182" y="324"/>
                      </a:lnTo>
                      <a:lnTo>
                        <a:pt x="176" y="339"/>
                      </a:lnTo>
                      <a:lnTo>
                        <a:pt x="168" y="359"/>
                      </a:lnTo>
                      <a:lnTo>
                        <a:pt x="156" y="380"/>
                      </a:lnTo>
                      <a:lnTo>
                        <a:pt x="149" y="390"/>
                      </a:lnTo>
                      <a:lnTo>
                        <a:pt x="144" y="404"/>
                      </a:lnTo>
                      <a:lnTo>
                        <a:pt x="138" y="419"/>
                      </a:lnTo>
                      <a:lnTo>
                        <a:pt x="129" y="432"/>
                      </a:lnTo>
                      <a:lnTo>
                        <a:pt x="126" y="433"/>
                      </a:lnTo>
                      <a:lnTo>
                        <a:pt x="120" y="436"/>
                      </a:lnTo>
                      <a:lnTo>
                        <a:pt x="113" y="439"/>
                      </a:lnTo>
                      <a:lnTo>
                        <a:pt x="105" y="443"/>
                      </a:lnTo>
                      <a:lnTo>
                        <a:pt x="97" y="446"/>
                      </a:lnTo>
                      <a:lnTo>
                        <a:pt x="90" y="449"/>
                      </a:lnTo>
                      <a:lnTo>
                        <a:pt x="85" y="452"/>
                      </a:lnTo>
                      <a:lnTo>
                        <a:pt x="83" y="453"/>
                      </a:lnTo>
                      <a:lnTo>
                        <a:pt x="78" y="460"/>
                      </a:lnTo>
                      <a:lnTo>
                        <a:pt x="74" y="468"/>
                      </a:lnTo>
                      <a:lnTo>
                        <a:pt x="70" y="479"/>
                      </a:lnTo>
                      <a:lnTo>
                        <a:pt x="65" y="489"/>
                      </a:lnTo>
                      <a:lnTo>
                        <a:pt x="63" y="488"/>
                      </a:lnTo>
                      <a:lnTo>
                        <a:pt x="59" y="488"/>
                      </a:lnTo>
                      <a:lnTo>
                        <a:pt x="55" y="490"/>
                      </a:lnTo>
                      <a:lnTo>
                        <a:pt x="53" y="496"/>
                      </a:lnTo>
                      <a:lnTo>
                        <a:pt x="51" y="499"/>
                      </a:lnTo>
                      <a:lnTo>
                        <a:pt x="49" y="505"/>
                      </a:lnTo>
                      <a:lnTo>
                        <a:pt x="46" y="509"/>
                      </a:lnTo>
                      <a:lnTo>
                        <a:pt x="45" y="513"/>
                      </a:lnTo>
                      <a:lnTo>
                        <a:pt x="38" y="526"/>
                      </a:lnTo>
                      <a:lnTo>
                        <a:pt x="33" y="539"/>
                      </a:lnTo>
                      <a:lnTo>
                        <a:pt x="28" y="549"/>
                      </a:lnTo>
                      <a:lnTo>
                        <a:pt x="25" y="556"/>
                      </a:lnTo>
                      <a:lnTo>
                        <a:pt x="26" y="570"/>
                      </a:lnTo>
                      <a:lnTo>
                        <a:pt x="25" y="589"/>
                      </a:lnTo>
                      <a:lnTo>
                        <a:pt x="24" y="609"/>
                      </a:lnTo>
                      <a:lnTo>
                        <a:pt x="26" y="622"/>
                      </a:lnTo>
                      <a:lnTo>
                        <a:pt x="29" y="616"/>
                      </a:lnTo>
                      <a:lnTo>
                        <a:pt x="34" y="606"/>
                      </a:lnTo>
                      <a:lnTo>
                        <a:pt x="40" y="592"/>
                      </a:lnTo>
                      <a:lnTo>
                        <a:pt x="47" y="577"/>
                      </a:lnTo>
                      <a:lnTo>
                        <a:pt x="53" y="562"/>
                      </a:lnTo>
                      <a:lnTo>
                        <a:pt x="58" y="550"/>
                      </a:lnTo>
                      <a:lnTo>
                        <a:pt x="63" y="541"/>
                      </a:lnTo>
                      <a:lnTo>
                        <a:pt x="64" y="538"/>
                      </a:lnTo>
                      <a:lnTo>
                        <a:pt x="105" y="489"/>
                      </a:lnTo>
                      <a:lnTo>
                        <a:pt x="110" y="488"/>
                      </a:lnTo>
                      <a:lnTo>
                        <a:pt x="118" y="484"/>
                      </a:lnTo>
                      <a:lnTo>
                        <a:pt x="128" y="479"/>
                      </a:lnTo>
                      <a:lnTo>
                        <a:pt x="139" y="473"/>
                      </a:lnTo>
                      <a:lnTo>
                        <a:pt x="149" y="466"/>
                      </a:lnTo>
                      <a:lnTo>
                        <a:pt x="157" y="461"/>
                      </a:lnTo>
                      <a:lnTo>
                        <a:pt x="162" y="457"/>
                      </a:lnTo>
                      <a:lnTo>
                        <a:pt x="163" y="455"/>
                      </a:lnTo>
                      <a:lnTo>
                        <a:pt x="186" y="382"/>
                      </a:lnTo>
                      <a:lnTo>
                        <a:pt x="189" y="377"/>
                      </a:lnTo>
                      <a:lnTo>
                        <a:pt x="196" y="367"/>
                      </a:lnTo>
                      <a:lnTo>
                        <a:pt x="204" y="354"/>
                      </a:lnTo>
                      <a:lnTo>
                        <a:pt x="210" y="338"/>
                      </a:lnTo>
                      <a:lnTo>
                        <a:pt x="212" y="337"/>
                      </a:lnTo>
                      <a:lnTo>
                        <a:pt x="213" y="336"/>
                      </a:lnTo>
                      <a:lnTo>
                        <a:pt x="215" y="335"/>
                      </a:lnTo>
                      <a:lnTo>
                        <a:pt x="216" y="333"/>
                      </a:lnTo>
                      <a:lnTo>
                        <a:pt x="226" y="329"/>
                      </a:lnTo>
                      <a:lnTo>
                        <a:pt x="237" y="326"/>
                      </a:lnTo>
                      <a:lnTo>
                        <a:pt x="248" y="325"/>
                      </a:lnTo>
                      <a:lnTo>
                        <a:pt x="258" y="325"/>
                      </a:lnTo>
                      <a:lnTo>
                        <a:pt x="269" y="327"/>
                      </a:lnTo>
                      <a:lnTo>
                        <a:pt x="278" y="329"/>
                      </a:lnTo>
                      <a:lnTo>
                        <a:pt x="286" y="332"/>
                      </a:lnTo>
                      <a:lnTo>
                        <a:pt x="293" y="335"/>
                      </a:lnTo>
                      <a:lnTo>
                        <a:pt x="301" y="340"/>
                      </a:lnTo>
                      <a:lnTo>
                        <a:pt x="311" y="347"/>
                      </a:lnTo>
                      <a:lnTo>
                        <a:pt x="318" y="355"/>
                      </a:lnTo>
                      <a:lnTo>
                        <a:pt x="322" y="361"/>
                      </a:lnTo>
                      <a:lnTo>
                        <a:pt x="324" y="363"/>
                      </a:lnTo>
                      <a:lnTo>
                        <a:pt x="331" y="364"/>
                      </a:lnTo>
                      <a:lnTo>
                        <a:pt x="341" y="365"/>
                      </a:lnTo>
                      <a:lnTo>
                        <a:pt x="352" y="365"/>
                      </a:lnTo>
                      <a:lnTo>
                        <a:pt x="362" y="364"/>
                      </a:lnTo>
                      <a:lnTo>
                        <a:pt x="372" y="364"/>
                      </a:lnTo>
                      <a:lnTo>
                        <a:pt x="378" y="363"/>
                      </a:lnTo>
                      <a:lnTo>
                        <a:pt x="381" y="363"/>
                      </a:lnTo>
                      <a:lnTo>
                        <a:pt x="401" y="381"/>
                      </a:lnTo>
                      <a:lnTo>
                        <a:pt x="402" y="381"/>
                      </a:lnTo>
                      <a:lnTo>
                        <a:pt x="405" y="381"/>
                      </a:lnTo>
                      <a:lnTo>
                        <a:pt x="410" y="381"/>
                      </a:lnTo>
                      <a:lnTo>
                        <a:pt x="415" y="381"/>
                      </a:lnTo>
                      <a:lnTo>
                        <a:pt x="421" y="382"/>
                      </a:lnTo>
                      <a:lnTo>
                        <a:pt x="426" y="382"/>
                      </a:lnTo>
                      <a:lnTo>
                        <a:pt x="431" y="383"/>
                      </a:lnTo>
                      <a:lnTo>
                        <a:pt x="434" y="385"/>
                      </a:lnTo>
                      <a:lnTo>
                        <a:pt x="436" y="386"/>
                      </a:lnTo>
                      <a:lnTo>
                        <a:pt x="441" y="387"/>
                      </a:lnTo>
                      <a:lnTo>
                        <a:pt x="445" y="388"/>
                      </a:lnTo>
                      <a:lnTo>
                        <a:pt x="451" y="388"/>
                      </a:lnTo>
                      <a:lnTo>
                        <a:pt x="456" y="387"/>
                      </a:lnTo>
                      <a:lnTo>
                        <a:pt x="463" y="386"/>
                      </a:lnTo>
                      <a:lnTo>
                        <a:pt x="471" y="384"/>
                      </a:lnTo>
                      <a:lnTo>
                        <a:pt x="480" y="382"/>
                      </a:lnTo>
                      <a:lnTo>
                        <a:pt x="487" y="377"/>
                      </a:lnTo>
                      <a:lnTo>
                        <a:pt x="497" y="371"/>
                      </a:lnTo>
                      <a:lnTo>
                        <a:pt x="507" y="363"/>
                      </a:lnTo>
                      <a:lnTo>
                        <a:pt x="518" y="354"/>
                      </a:lnTo>
                      <a:lnTo>
                        <a:pt x="528" y="343"/>
                      </a:lnTo>
                      <a:lnTo>
                        <a:pt x="536" y="335"/>
                      </a:lnTo>
                      <a:lnTo>
                        <a:pt x="542" y="327"/>
                      </a:lnTo>
                      <a:lnTo>
                        <a:pt x="544" y="322"/>
                      </a:lnTo>
                      <a:lnTo>
                        <a:pt x="540" y="321"/>
                      </a:lnTo>
                      <a:lnTo>
                        <a:pt x="531" y="328"/>
                      </a:lnTo>
                      <a:lnTo>
                        <a:pt x="521" y="338"/>
                      </a:lnTo>
                      <a:lnTo>
                        <a:pt x="513" y="347"/>
                      </a:lnTo>
                      <a:lnTo>
                        <a:pt x="501" y="358"/>
                      </a:lnTo>
                      <a:lnTo>
                        <a:pt x="488" y="365"/>
                      </a:lnTo>
                      <a:lnTo>
                        <a:pt x="476" y="371"/>
                      </a:lnTo>
                      <a:lnTo>
                        <a:pt x="464" y="374"/>
                      </a:lnTo>
                      <a:lnTo>
                        <a:pt x="454" y="377"/>
                      </a:lnTo>
                      <a:lnTo>
                        <a:pt x="444" y="378"/>
                      </a:lnTo>
                      <a:lnTo>
                        <a:pt x="437" y="378"/>
                      </a:lnTo>
                      <a:lnTo>
                        <a:pt x="432" y="377"/>
                      </a:lnTo>
                      <a:lnTo>
                        <a:pt x="435" y="375"/>
                      </a:lnTo>
                      <a:lnTo>
                        <a:pt x="436" y="369"/>
                      </a:lnTo>
                      <a:lnTo>
                        <a:pt x="434" y="365"/>
                      </a:lnTo>
                      <a:lnTo>
                        <a:pt x="428" y="364"/>
                      </a:lnTo>
                      <a:lnTo>
                        <a:pt x="413" y="369"/>
                      </a:lnTo>
                      <a:lnTo>
                        <a:pt x="403" y="371"/>
                      </a:lnTo>
                      <a:lnTo>
                        <a:pt x="397" y="370"/>
                      </a:lnTo>
                      <a:lnTo>
                        <a:pt x="395" y="368"/>
                      </a:lnTo>
                      <a:lnTo>
                        <a:pt x="395" y="364"/>
                      </a:lnTo>
                      <a:lnTo>
                        <a:pt x="397" y="361"/>
                      </a:lnTo>
                      <a:lnTo>
                        <a:pt x="398" y="358"/>
                      </a:lnTo>
                      <a:lnTo>
                        <a:pt x="399" y="357"/>
                      </a:lnTo>
                      <a:lnTo>
                        <a:pt x="402" y="354"/>
                      </a:lnTo>
                      <a:lnTo>
                        <a:pt x="405" y="350"/>
                      </a:lnTo>
                      <a:lnTo>
                        <a:pt x="405" y="346"/>
                      </a:lnTo>
                      <a:lnTo>
                        <a:pt x="399" y="350"/>
                      </a:lnTo>
                      <a:lnTo>
                        <a:pt x="393" y="354"/>
                      </a:lnTo>
                      <a:lnTo>
                        <a:pt x="383" y="356"/>
                      </a:lnTo>
                      <a:lnTo>
                        <a:pt x="372" y="359"/>
                      </a:lnTo>
                      <a:lnTo>
                        <a:pt x="359" y="359"/>
                      </a:lnTo>
                      <a:lnTo>
                        <a:pt x="348" y="359"/>
                      </a:lnTo>
                      <a:lnTo>
                        <a:pt x="339" y="357"/>
                      </a:lnTo>
                      <a:lnTo>
                        <a:pt x="335" y="354"/>
                      </a:lnTo>
                      <a:lnTo>
                        <a:pt x="334" y="347"/>
                      </a:lnTo>
                      <a:lnTo>
                        <a:pt x="332" y="345"/>
                      </a:lnTo>
                      <a:lnTo>
                        <a:pt x="326" y="341"/>
                      </a:lnTo>
                      <a:lnTo>
                        <a:pt x="316" y="335"/>
                      </a:lnTo>
                      <a:lnTo>
                        <a:pt x="306" y="330"/>
                      </a:lnTo>
                      <a:lnTo>
                        <a:pt x="295" y="324"/>
                      </a:lnTo>
                      <a:lnTo>
                        <a:pt x="284" y="319"/>
                      </a:lnTo>
                      <a:lnTo>
                        <a:pt x="275" y="314"/>
                      </a:lnTo>
                      <a:lnTo>
                        <a:pt x="269" y="311"/>
                      </a:lnTo>
                      <a:lnTo>
                        <a:pt x="263" y="309"/>
                      </a:lnTo>
                      <a:lnTo>
                        <a:pt x="256" y="308"/>
                      </a:lnTo>
                      <a:lnTo>
                        <a:pt x="250" y="308"/>
                      </a:lnTo>
                      <a:lnTo>
                        <a:pt x="245" y="307"/>
                      </a:lnTo>
                      <a:lnTo>
                        <a:pt x="240" y="308"/>
                      </a:lnTo>
                      <a:lnTo>
                        <a:pt x="236" y="308"/>
                      </a:lnTo>
                      <a:lnTo>
                        <a:pt x="233" y="309"/>
                      </a:lnTo>
                      <a:lnTo>
                        <a:pt x="230" y="310"/>
                      </a:lnTo>
                      <a:lnTo>
                        <a:pt x="236" y="301"/>
                      </a:lnTo>
                      <a:lnTo>
                        <a:pt x="242" y="293"/>
                      </a:lnTo>
                      <a:lnTo>
                        <a:pt x="246" y="283"/>
                      </a:lnTo>
                      <a:lnTo>
                        <a:pt x="250" y="275"/>
                      </a:lnTo>
                      <a:lnTo>
                        <a:pt x="255" y="268"/>
                      </a:lnTo>
                      <a:lnTo>
                        <a:pt x="259" y="262"/>
                      </a:lnTo>
                      <a:lnTo>
                        <a:pt x="263" y="257"/>
                      </a:lnTo>
                      <a:lnTo>
                        <a:pt x="266" y="253"/>
                      </a:lnTo>
                      <a:lnTo>
                        <a:pt x="272" y="248"/>
                      </a:lnTo>
                      <a:lnTo>
                        <a:pt x="282" y="241"/>
                      </a:lnTo>
                      <a:lnTo>
                        <a:pt x="295" y="233"/>
                      </a:lnTo>
                      <a:lnTo>
                        <a:pt x="311" y="223"/>
                      </a:lnTo>
                      <a:lnTo>
                        <a:pt x="326" y="215"/>
                      </a:lnTo>
                      <a:lnTo>
                        <a:pt x="342" y="207"/>
                      </a:lnTo>
                      <a:lnTo>
                        <a:pt x="355" y="201"/>
                      </a:lnTo>
                      <a:lnTo>
                        <a:pt x="365" y="198"/>
                      </a:lnTo>
                      <a:lnTo>
                        <a:pt x="379" y="199"/>
                      </a:lnTo>
                      <a:lnTo>
                        <a:pt x="388" y="207"/>
                      </a:lnTo>
                      <a:lnTo>
                        <a:pt x="394" y="215"/>
                      </a:lnTo>
                      <a:lnTo>
                        <a:pt x="395" y="219"/>
                      </a:lnTo>
                      <a:lnTo>
                        <a:pt x="394" y="229"/>
                      </a:lnTo>
                      <a:lnTo>
                        <a:pt x="394" y="250"/>
                      </a:lnTo>
                      <a:lnTo>
                        <a:pt x="395" y="275"/>
                      </a:lnTo>
                      <a:lnTo>
                        <a:pt x="402" y="294"/>
                      </a:lnTo>
                      <a:lnTo>
                        <a:pt x="407" y="300"/>
                      </a:lnTo>
                      <a:lnTo>
                        <a:pt x="414" y="304"/>
                      </a:lnTo>
                      <a:lnTo>
                        <a:pt x="422" y="307"/>
                      </a:lnTo>
                      <a:lnTo>
                        <a:pt x="430" y="308"/>
                      </a:lnTo>
                      <a:lnTo>
                        <a:pt x="436" y="309"/>
                      </a:lnTo>
                      <a:lnTo>
                        <a:pt x="443" y="310"/>
                      </a:lnTo>
                      <a:lnTo>
                        <a:pt x="447" y="310"/>
                      </a:lnTo>
                      <a:lnTo>
                        <a:pt x="450" y="311"/>
                      </a:lnTo>
                      <a:lnTo>
                        <a:pt x="455" y="310"/>
                      </a:lnTo>
                      <a:lnTo>
                        <a:pt x="463" y="307"/>
                      </a:lnTo>
                      <a:lnTo>
                        <a:pt x="470" y="304"/>
                      </a:lnTo>
                      <a:lnTo>
                        <a:pt x="473" y="302"/>
                      </a:lnTo>
                      <a:lnTo>
                        <a:pt x="471" y="303"/>
                      </a:lnTo>
                      <a:lnTo>
                        <a:pt x="467" y="304"/>
                      </a:lnTo>
                      <a:lnTo>
                        <a:pt x="463" y="305"/>
                      </a:lnTo>
                      <a:lnTo>
                        <a:pt x="456" y="306"/>
                      </a:lnTo>
                      <a:lnTo>
                        <a:pt x="448" y="306"/>
                      </a:lnTo>
                      <a:lnTo>
                        <a:pt x="440" y="304"/>
                      </a:lnTo>
                      <a:lnTo>
                        <a:pt x="430" y="301"/>
                      </a:lnTo>
                      <a:lnTo>
                        <a:pt x="420" y="296"/>
                      </a:lnTo>
                      <a:lnTo>
                        <a:pt x="406" y="278"/>
                      </a:lnTo>
                      <a:lnTo>
                        <a:pt x="402" y="255"/>
                      </a:lnTo>
                      <a:lnTo>
                        <a:pt x="403" y="234"/>
                      </a:lnTo>
                      <a:lnTo>
                        <a:pt x="406" y="218"/>
                      </a:lnTo>
                      <a:lnTo>
                        <a:pt x="410" y="221"/>
                      </a:lnTo>
                      <a:lnTo>
                        <a:pt x="415" y="226"/>
                      </a:lnTo>
                      <a:lnTo>
                        <a:pt x="424" y="232"/>
                      </a:lnTo>
                      <a:lnTo>
                        <a:pt x="437" y="240"/>
                      </a:lnTo>
                      <a:lnTo>
                        <a:pt x="453" y="246"/>
                      </a:lnTo>
                      <a:lnTo>
                        <a:pt x="465" y="249"/>
                      </a:lnTo>
                      <a:lnTo>
                        <a:pt x="476" y="250"/>
                      </a:lnTo>
                      <a:lnTo>
                        <a:pt x="484" y="249"/>
                      </a:lnTo>
                      <a:lnTo>
                        <a:pt x="491" y="247"/>
                      </a:lnTo>
                      <a:lnTo>
                        <a:pt x="495" y="246"/>
                      </a:lnTo>
                      <a:lnTo>
                        <a:pt x="498" y="245"/>
                      </a:lnTo>
                      <a:lnTo>
                        <a:pt x="500" y="247"/>
                      </a:lnTo>
                      <a:lnTo>
                        <a:pt x="497" y="257"/>
                      </a:lnTo>
                      <a:lnTo>
                        <a:pt x="491" y="268"/>
                      </a:lnTo>
                      <a:lnTo>
                        <a:pt x="488" y="278"/>
                      </a:lnTo>
                      <a:lnTo>
                        <a:pt x="497" y="282"/>
                      </a:lnTo>
                      <a:lnTo>
                        <a:pt x="501" y="282"/>
                      </a:lnTo>
                      <a:lnTo>
                        <a:pt x="506" y="281"/>
                      </a:lnTo>
                      <a:lnTo>
                        <a:pt x="512" y="279"/>
                      </a:lnTo>
                      <a:lnTo>
                        <a:pt x="517" y="277"/>
                      </a:lnTo>
                      <a:lnTo>
                        <a:pt x="523" y="276"/>
                      </a:lnTo>
                      <a:lnTo>
                        <a:pt x="527" y="274"/>
                      </a:lnTo>
                      <a:lnTo>
                        <a:pt x="531" y="273"/>
                      </a:lnTo>
                      <a:lnTo>
                        <a:pt x="532" y="273"/>
                      </a:lnTo>
                      <a:lnTo>
                        <a:pt x="552" y="275"/>
                      </a:lnTo>
                      <a:lnTo>
                        <a:pt x="550" y="273"/>
                      </a:lnTo>
                      <a:lnTo>
                        <a:pt x="544" y="269"/>
                      </a:lnTo>
                      <a:lnTo>
                        <a:pt x="535" y="267"/>
                      </a:lnTo>
                      <a:lnTo>
                        <a:pt x="523" y="270"/>
                      </a:lnTo>
                      <a:lnTo>
                        <a:pt x="506" y="275"/>
                      </a:lnTo>
                      <a:lnTo>
                        <a:pt x="500" y="273"/>
                      </a:lnTo>
                      <a:lnTo>
                        <a:pt x="500" y="265"/>
                      </a:lnTo>
                      <a:lnTo>
                        <a:pt x="504" y="254"/>
                      </a:lnTo>
                      <a:lnTo>
                        <a:pt x="510" y="244"/>
                      </a:lnTo>
                      <a:lnTo>
                        <a:pt x="516" y="235"/>
                      </a:lnTo>
                      <a:lnTo>
                        <a:pt x="520" y="231"/>
                      </a:lnTo>
                      <a:lnTo>
                        <a:pt x="518" y="233"/>
                      </a:lnTo>
                      <a:lnTo>
                        <a:pt x="526" y="226"/>
                      </a:lnTo>
                      <a:lnTo>
                        <a:pt x="537" y="216"/>
                      </a:lnTo>
                      <a:lnTo>
                        <a:pt x="553" y="206"/>
                      </a:lnTo>
                      <a:lnTo>
                        <a:pt x="569" y="196"/>
                      </a:lnTo>
                      <a:lnTo>
                        <a:pt x="584" y="186"/>
                      </a:lnTo>
                      <a:lnTo>
                        <a:pt x="597" y="179"/>
                      </a:lnTo>
                      <a:lnTo>
                        <a:pt x="606" y="174"/>
                      </a:lnTo>
                      <a:lnTo>
                        <a:pt x="610" y="172"/>
                      </a:lnTo>
                      <a:lnTo>
                        <a:pt x="605" y="174"/>
                      </a:lnTo>
                      <a:lnTo>
                        <a:pt x="594" y="180"/>
                      </a:lnTo>
                      <a:lnTo>
                        <a:pt x="577" y="189"/>
                      </a:lnTo>
                      <a:lnTo>
                        <a:pt x="559" y="199"/>
                      </a:lnTo>
                      <a:lnTo>
                        <a:pt x="540" y="210"/>
                      </a:lnTo>
                      <a:lnTo>
                        <a:pt x="522" y="219"/>
                      </a:lnTo>
                      <a:lnTo>
                        <a:pt x="507" y="228"/>
                      </a:lnTo>
                      <a:lnTo>
                        <a:pt x="500" y="233"/>
                      </a:lnTo>
                      <a:lnTo>
                        <a:pt x="495" y="236"/>
                      </a:lnTo>
                      <a:lnTo>
                        <a:pt x="488" y="237"/>
                      </a:lnTo>
                      <a:lnTo>
                        <a:pt x="482" y="238"/>
                      </a:lnTo>
                      <a:lnTo>
                        <a:pt x="474" y="237"/>
                      </a:lnTo>
                      <a:lnTo>
                        <a:pt x="466" y="236"/>
                      </a:lnTo>
                      <a:lnTo>
                        <a:pt x="458" y="233"/>
                      </a:lnTo>
                      <a:lnTo>
                        <a:pt x="451" y="230"/>
                      </a:lnTo>
                      <a:lnTo>
                        <a:pt x="444" y="227"/>
                      </a:lnTo>
                      <a:lnTo>
                        <a:pt x="436" y="221"/>
                      </a:lnTo>
                      <a:lnTo>
                        <a:pt x="427" y="214"/>
                      </a:lnTo>
                      <a:lnTo>
                        <a:pt x="416" y="207"/>
                      </a:lnTo>
                      <a:lnTo>
                        <a:pt x="404" y="200"/>
                      </a:lnTo>
                      <a:lnTo>
                        <a:pt x="394" y="192"/>
                      </a:lnTo>
                      <a:lnTo>
                        <a:pt x="385" y="186"/>
                      </a:lnTo>
                      <a:lnTo>
                        <a:pt x="378" y="182"/>
                      </a:lnTo>
                      <a:lnTo>
                        <a:pt x="376" y="181"/>
                      </a:lnTo>
                      <a:lnTo>
                        <a:pt x="446" y="156"/>
                      </a:lnTo>
                      <a:lnTo>
                        <a:pt x="451" y="158"/>
                      </a:lnTo>
                      <a:lnTo>
                        <a:pt x="460" y="161"/>
                      </a:lnTo>
                      <a:lnTo>
                        <a:pt x="470" y="166"/>
                      </a:lnTo>
                      <a:lnTo>
                        <a:pt x="473" y="167"/>
                      </a:lnTo>
                      <a:lnTo>
                        <a:pt x="487" y="173"/>
                      </a:lnTo>
                      <a:lnTo>
                        <a:pt x="503" y="173"/>
                      </a:lnTo>
                      <a:lnTo>
                        <a:pt x="517" y="171"/>
                      </a:lnTo>
                      <a:lnTo>
                        <a:pt x="530" y="166"/>
                      </a:lnTo>
                      <a:lnTo>
                        <a:pt x="538" y="160"/>
                      </a:lnTo>
                      <a:lnTo>
                        <a:pt x="543" y="157"/>
                      </a:lnTo>
                      <a:lnTo>
                        <a:pt x="541" y="155"/>
                      </a:lnTo>
                      <a:lnTo>
                        <a:pt x="531" y="158"/>
                      </a:lnTo>
                      <a:lnTo>
                        <a:pt x="516" y="162"/>
                      </a:lnTo>
                      <a:lnTo>
                        <a:pt x="504" y="165"/>
                      </a:lnTo>
                      <a:lnTo>
                        <a:pt x="492" y="165"/>
                      </a:lnTo>
                      <a:lnTo>
                        <a:pt x="482" y="162"/>
                      </a:lnTo>
                      <a:lnTo>
                        <a:pt x="473" y="159"/>
                      </a:lnTo>
                      <a:lnTo>
                        <a:pt x="466" y="155"/>
                      </a:lnTo>
                      <a:lnTo>
                        <a:pt x="461" y="152"/>
                      </a:lnTo>
                      <a:lnTo>
                        <a:pt x="458" y="149"/>
                      </a:lnTo>
                      <a:lnTo>
                        <a:pt x="458" y="148"/>
                      </a:lnTo>
                      <a:lnTo>
                        <a:pt x="458" y="147"/>
                      </a:lnTo>
                      <a:lnTo>
                        <a:pt x="458" y="146"/>
                      </a:lnTo>
                      <a:lnTo>
                        <a:pt x="458" y="144"/>
                      </a:lnTo>
                      <a:lnTo>
                        <a:pt x="458" y="143"/>
                      </a:lnTo>
                      <a:lnTo>
                        <a:pt x="458" y="141"/>
                      </a:lnTo>
                      <a:lnTo>
                        <a:pt x="457" y="140"/>
                      </a:lnTo>
                      <a:lnTo>
                        <a:pt x="458" y="132"/>
                      </a:lnTo>
                      <a:lnTo>
                        <a:pt x="463" y="122"/>
                      </a:lnTo>
                      <a:lnTo>
                        <a:pt x="467" y="111"/>
                      </a:lnTo>
                      <a:lnTo>
                        <a:pt x="472" y="100"/>
                      </a:lnTo>
                      <a:lnTo>
                        <a:pt x="476" y="94"/>
                      </a:lnTo>
                      <a:lnTo>
                        <a:pt x="482" y="89"/>
                      </a:lnTo>
                      <a:lnTo>
                        <a:pt x="487" y="85"/>
                      </a:lnTo>
                      <a:lnTo>
                        <a:pt x="490" y="83"/>
                      </a:lnTo>
                      <a:lnTo>
                        <a:pt x="492" y="82"/>
                      </a:lnTo>
                      <a:lnTo>
                        <a:pt x="496" y="79"/>
                      </a:lnTo>
                      <a:lnTo>
                        <a:pt x="502" y="77"/>
                      </a:lnTo>
                      <a:lnTo>
                        <a:pt x="505" y="76"/>
                      </a:lnTo>
                      <a:lnTo>
                        <a:pt x="511" y="76"/>
                      </a:lnTo>
                      <a:lnTo>
                        <a:pt x="518" y="77"/>
                      </a:lnTo>
                      <a:lnTo>
                        <a:pt x="526" y="78"/>
                      </a:lnTo>
                      <a:lnTo>
                        <a:pt x="531" y="79"/>
                      </a:lnTo>
                      <a:lnTo>
                        <a:pt x="533" y="79"/>
                      </a:lnTo>
                      <a:lnTo>
                        <a:pt x="536" y="78"/>
                      </a:lnTo>
                      <a:lnTo>
                        <a:pt x="542" y="77"/>
                      </a:lnTo>
                      <a:lnTo>
                        <a:pt x="549" y="74"/>
                      </a:lnTo>
                      <a:lnTo>
                        <a:pt x="554" y="72"/>
                      </a:lnTo>
                      <a:lnTo>
                        <a:pt x="560" y="69"/>
                      </a:lnTo>
                      <a:lnTo>
                        <a:pt x="564" y="67"/>
                      </a:lnTo>
                      <a:lnTo>
                        <a:pt x="566" y="67"/>
                      </a:lnTo>
                      <a:lnTo>
                        <a:pt x="571" y="67"/>
                      </a:lnTo>
                      <a:lnTo>
                        <a:pt x="577" y="68"/>
                      </a:lnTo>
                      <a:lnTo>
                        <a:pt x="584" y="69"/>
                      </a:lnTo>
                      <a:lnTo>
                        <a:pt x="591" y="72"/>
                      </a:lnTo>
                      <a:lnTo>
                        <a:pt x="595" y="73"/>
                      </a:lnTo>
                      <a:lnTo>
                        <a:pt x="601" y="74"/>
                      </a:lnTo>
                      <a:lnTo>
                        <a:pt x="605" y="74"/>
                      </a:lnTo>
                      <a:lnTo>
                        <a:pt x="611" y="74"/>
                      </a:lnTo>
                      <a:lnTo>
                        <a:pt x="615" y="74"/>
                      </a:lnTo>
                      <a:lnTo>
                        <a:pt x="621" y="73"/>
                      </a:lnTo>
                      <a:lnTo>
                        <a:pt x="625" y="73"/>
                      </a:lnTo>
                      <a:lnTo>
                        <a:pt x="631" y="73"/>
                      </a:lnTo>
                      <a:lnTo>
                        <a:pt x="639" y="74"/>
                      </a:lnTo>
                      <a:lnTo>
                        <a:pt x="645" y="74"/>
                      </a:lnTo>
                      <a:lnTo>
                        <a:pt x="649" y="74"/>
                      </a:lnTo>
                      <a:lnTo>
                        <a:pt x="650" y="74"/>
                      </a:lnTo>
                      <a:lnTo>
                        <a:pt x="650" y="73"/>
                      </a:lnTo>
                      <a:lnTo>
                        <a:pt x="647" y="69"/>
                      </a:lnTo>
                      <a:lnTo>
                        <a:pt x="642" y="68"/>
                      </a:lnTo>
                      <a:lnTo>
                        <a:pt x="632" y="68"/>
                      </a:lnTo>
                      <a:close/>
                    </a:path>
                  </a:pathLst>
                </a:custGeom>
                <a:solidFill>
                  <a:srgbClr val="1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52" name="Freeform 55"/>
                <p:cNvSpPr>
                  <a:spLocks/>
                </p:cNvSpPr>
                <p:nvPr/>
              </p:nvSpPr>
              <p:spPr bwMode="auto">
                <a:xfrm>
                  <a:off x="3744" y="2570"/>
                  <a:ext cx="208" cy="471"/>
                </a:xfrm>
                <a:custGeom>
                  <a:avLst/>
                  <a:gdLst>
                    <a:gd name="T0" fmla="*/ 3 w 415"/>
                    <a:gd name="T1" fmla="*/ 1 h 941"/>
                    <a:gd name="T2" fmla="*/ 3 w 415"/>
                    <a:gd name="T3" fmla="*/ 2 h 941"/>
                    <a:gd name="T4" fmla="*/ 3 w 415"/>
                    <a:gd name="T5" fmla="*/ 2 h 941"/>
                    <a:gd name="T6" fmla="*/ 3 w 415"/>
                    <a:gd name="T7" fmla="*/ 2 h 941"/>
                    <a:gd name="T8" fmla="*/ 2 w 415"/>
                    <a:gd name="T9" fmla="*/ 2 h 941"/>
                    <a:gd name="T10" fmla="*/ 2 w 415"/>
                    <a:gd name="T11" fmla="*/ 3 h 941"/>
                    <a:gd name="T12" fmla="*/ 2 w 415"/>
                    <a:gd name="T13" fmla="*/ 3 h 941"/>
                    <a:gd name="T14" fmla="*/ 2 w 415"/>
                    <a:gd name="T15" fmla="*/ 3 h 941"/>
                    <a:gd name="T16" fmla="*/ 2 w 415"/>
                    <a:gd name="T17" fmla="*/ 3 h 941"/>
                    <a:gd name="T18" fmla="*/ 2 w 415"/>
                    <a:gd name="T19" fmla="*/ 3 h 941"/>
                    <a:gd name="T20" fmla="*/ 1 w 415"/>
                    <a:gd name="T21" fmla="*/ 3 h 941"/>
                    <a:gd name="T22" fmla="*/ 1 w 415"/>
                    <a:gd name="T23" fmla="*/ 4 h 941"/>
                    <a:gd name="T24" fmla="*/ 1 w 415"/>
                    <a:gd name="T25" fmla="*/ 4 h 941"/>
                    <a:gd name="T26" fmla="*/ 1 w 415"/>
                    <a:gd name="T27" fmla="*/ 4 h 941"/>
                    <a:gd name="T28" fmla="*/ 1 w 415"/>
                    <a:gd name="T29" fmla="*/ 5 h 941"/>
                    <a:gd name="T30" fmla="*/ 1 w 415"/>
                    <a:gd name="T31" fmla="*/ 5 h 941"/>
                    <a:gd name="T32" fmla="*/ 1 w 415"/>
                    <a:gd name="T33" fmla="*/ 5 h 941"/>
                    <a:gd name="T34" fmla="*/ 1 w 415"/>
                    <a:gd name="T35" fmla="*/ 6 h 941"/>
                    <a:gd name="T36" fmla="*/ 1 w 415"/>
                    <a:gd name="T37" fmla="*/ 6 h 941"/>
                    <a:gd name="T38" fmla="*/ 1 w 415"/>
                    <a:gd name="T39" fmla="*/ 6 h 941"/>
                    <a:gd name="T40" fmla="*/ 1 w 415"/>
                    <a:gd name="T41" fmla="*/ 6 h 941"/>
                    <a:gd name="T42" fmla="*/ 1 w 415"/>
                    <a:gd name="T43" fmla="*/ 6 h 941"/>
                    <a:gd name="T44" fmla="*/ 1 w 415"/>
                    <a:gd name="T45" fmla="*/ 7 h 941"/>
                    <a:gd name="T46" fmla="*/ 1 w 415"/>
                    <a:gd name="T47" fmla="*/ 8 h 941"/>
                    <a:gd name="T48" fmla="*/ 1 w 415"/>
                    <a:gd name="T49" fmla="*/ 8 h 941"/>
                    <a:gd name="T50" fmla="*/ 1 w 415"/>
                    <a:gd name="T51" fmla="*/ 7 h 941"/>
                    <a:gd name="T52" fmla="*/ 1 w 415"/>
                    <a:gd name="T53" fmla="*/ 7 h 941"/>
                    <a:gd name="T54" fmla="*/ 1 w 415"/>
                    <a:gd name="T55" fmla="*/ 6 h 941"/>
                    <a:gd name="T56" fmla="*/ 1 w 415"/>
                    <a:gd name="T57" fmla="*/ 6 h 941"/>
                    <a:gd name="T58" fmla="*/ 1 w 415"/>
                    <a:gd name="T59" fmla="*/ 5 h 941"/>
                    <a:gd name="T60" fmla="*/ 1 w 415"/>
                    <a:gd name="T61" fmla="*/ 5 h 941"/>
                    <a:gd name="T62" fmla="*/ 1 w 415"/>
                    <a:gd name="T63" fmla="*/ 5 h 941"/>
                    <a:gd name="T64" fmla="*/ 1 w 415"/>
                    <a:gd name="T65" fmla="*/ 4 h 941"/>
                    <a:gd name="T66" fmla="*/ 1 w 415"/>
                    <a:gd name="T67" fmla="*/ 4 h 941"/>
                    <a:gd name="T68" fmla="*/ 2 w 415"/>
                    <a:gd name="T69" fmla="*/ 4 h 941"/>
                    <a:gd name="T70" fmla="*/ 2 w 415"/>
                    <a:gd name="T71" fmla="*/ 3 h 941"/>
                    <a:gd name="T72" fmla="*/ 2 w 415"/>
                    <a:gd name="T73" fmla="*/ 3 h 941"/>
                    <a:gd name="T74" fmla="*/ 2 w 415"/>
                    <a:gd name="T75" fmla="*/ 3 h 941"/>
                    <a:gd name="T76" fmla="*/ 2 w 415"/>
                    <a:gd name="T77" fmla="*/ 3 h 941"/>
                    <a:gd name="T78" fmla="*/ 2 w 415"/>
                    <a:gd name="T79" fmla="*/ 3 h 941"/>
                    <a:gd name="T80" fmla="*/ 2 w 415"/>
                    <a:gd name="T81" fmla="*/ 3 h 941"/>
                    <a:gd name="T82" fmla="*/ 2 w 415"/>
                    <a:gd name="T83" fmla="*/ 3 h 941"/>
                    <a:gd name="T84" fmla="*/ 3 w 415"/>
                    <a:gd name="T85" fmla="*/ 3 h 941"/>
                    <a:gd name="T86" fmla="*/ 3 w 415"/>
                    <a:gd name="T87" fmla="*/ 2 h 941"/>
                    <a:gd name="T88" fmla="*/ 3 w 415"/>
                    <a:gd name="T89" fmla="*/ 2 h 941"/>
                    <a:gd name="T90" fmla="*/ 3 w 415"/>
                    <a:gd name="T91" fmla="*/ 1 h 941"/>
                    <a:gd name="T92" fmla="*/ 4 w 415"/>
                    <a:gd name="T93" fmla="*/ 1 h 941"/>
                    <a:gd name="T94" fmla="*/ 4 w 415"/>
                    <a:gd name="T95" fmla="*/ 1 h 941"/>
                    <a:gd name="T96" fmla="*/ 4 w 415"/>
                    <a:gd name="T97" fmla="*/ 1 h 941"/>
                    <a:gd name="T98" fmla="*/ 4 w 415"/>
                    <a:gd name="T99" fmla="*/ 1 h 9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5"/>
                    <a:gd name="T151" fmla="*/ 0 h 941"/>
                    <a:gd name="T152" fmla="*/ 415 w 415"/>
                    <a:gd name="T153" fmla="*/ 941 h 9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5" h="941">
                      <a:moveTo>
                        <a:pt x="407" y="10"/>
                      </a:moveTo>
                      <a:lnTo>
                        <a:pt x="380" y="66"/>
                      </a:lnTo>
                      <a:lnTo>
                        <a:pt x="362" y="107"/>
                      </a:lnTo>
                      <a:lnTo>
                        <a:pt x="350" y="138"/>
                      </a:lnTo>
                      <a:lnTo>
                        <a:pt x="339" y="161"/>
                      </a:lnTo>
                      <a:lnTo>
                        <a:pt x="327" y="180"/>
                      </a:lnTo>
                      <a:lnTo>
                        <a:pt x="310" y="198"/>
                      </a:lnTo>
                      <a:lnTo>
                        <a:pt x="285" y="221"/>
                      </a:lnTo>
                      <a:lnTo>
                        <a:pt x="247" y="250"/>
                      </a:lnTo>
                      <a:lnTo>
                        <a:pt x="240" y="253"/>
                      </a:lnTo>
                      <a:lnTo>
                        <a:pt x="231" y="257"/>
                      </a:lnTo>
                      <a:lnTo>
                        <a:pt x="221" y="260"/>
                      </a:lnTo>
                      <a:lnTo>
                        <a:pt x="210" y="262"/>
                      </a:lnTo>
                      <a:lnTo>
                        <a:pt x="198" y="265"/>
                      </a:lnTo>
                      <a:lnTo>
                        <a:pt x="187" y="270"/>
                      </a:lnTo>
                      <a:lnTo>
                        <a:pt x="177" y="274"/>
                      </a:lnTo>
                      <a:lnTo>
                        <a:pt x="169" y="278"/>
                      </a:lnTo>
                      <a:lnTo>
                        <a:pt x="162" y="288"/>
                      </a:lnTo>
                      <a:lnTo>
                        <a:pt x="156" y="306"/>
                      </a:lnTo>
                      <a:lnTo>
                        <a:pt x="149" y="323"/>
                      </a:lnTo>
                      <a:lnTo>
                        <a:pt x="142" y="335"/>
                      </a:lnTo>
                      <a:lnTo>
                        <a:pt x="128" y="352"/>
                      </a:lnTo>
                      <a:lnTo>
                        <a:pt x="116" y="371"/>
                      </a:lnTo>
                      <a:lnTo>
                        <a:pt x="106" y="391"/>
                      </a:lnTo>
                      <a:lnTo>
                        <a:pt x="97" y="411"/>
                      </a:lnTo>
                      <a:lnTo>
                        <a:pt x="91" y="432"/>
                      </a:lnTo>
                      <a:lnTo>
                        <a:pt x="87" y="454"/>
                      </a:lnTo>
                      <a:lnTo>
                        <a:pt x="84" y="476"/>
                      </a:lnTo>
                      <a:lnTo>
                        <a:pt x="84" y="499"/>
                      </a:lnTo>
                      <a:lnTo>
                        <a:pt x="80" y="519"/>
                      </a:lnTo>
                      <a:lnTo>
                        <a:pt x="74" y="542"/>
                      </a:lnTo>
                      <a:lnTo>
                        <a:pt x="69" y="566"/>
                      </a:lnTo>
                      <a:lnTo>
                        <a:pt x="63" y="588"/>
                      </a:lnTo>
                      <a:lnTo>
                        <a:pt x="49" y="618"/>
                      </a:lnTo>
                      <a:lnTo>
                        <a:pt x="38" y="639"/>
                      </a:lnTo>
                      <a:lnTo>
                        <a:pt x="31" y="651"/>
                      </a:lnTo>
                      <a:lnTo>
                        <a:pt x="26" y="658"/>
                      </a:lnTo>
                      <a:lnTo>
                        <a:pt x="22" y="660"/>
                      </a:lnTo>
                      <a:lnTo>
                        <a:pt x="21" y="659"/>
                      </a:lnTo>
                      <a:lnTo>
                        <a:pt x="20" y="658"/>
                      </a:lnTo>
                      <a:lnTo>
                        <a:pt x="20" y="657"/>
                      </a:lnTo>
                      <a:lnTo>
                        <a:pt x="19" y="671"/>
                      </a:lnTo>
                      <a:lnTo>
                        <a:pt x="14" y="706"/>
                      </a:lnTo>
                      <a:lnTo>
                        <a:pt x="10" y="754"/>
                      </a:lnTo>
                      <a:lnTo>
                        <a:pt x="4" y="810"/>
                      </a:lnTo>
                      <a:lnTo>
                        <a:pt x="1" y="864"/>
                      </a:lnTo>
                      <a:lnTo>
                        <a:pt x="0" y="909"/>
                      </a:lnTo>
                      <a:lnTo>
                        <a:pt x="3" y="937"/>
                      </a:lnTo>
                      <a:lnTo>
                        <a:pt x="11" y="941"/>
                      </a:lnTo>
                      <a:lnTo>
                        <a:pt x="20" y="927"/>
                      </a:lnTo>
                      <a:lnTo>
                        <a:pt x="28" y="905"/>
                      </a:lnTo>
                      <a:lnTo>
                        <a:pt x="34" y="878"/>
                      </a:lnTo>
                      <a:lnTo>
                        <a:pt x="40" y="845"/>
                      </a:lnTo>
                      <a:lnTo>
                        <a:pt x="46" y="806"/>
                      </a:lnTo>
                      <a:lnTo>
                        <a:pt x="51" y="762"/>
                      </a:lnTo>
                      <a:lnTo>
                        <a:pt x="58" y="713"/>
                      </a:lnTo>
                      <a:lnTo>
                        <a:pt x="66" y="659"/>
                      </a:lnTo>
                      <a:lnTo>
                        <a:pt x="70" y="653"/>
                      </a:lnTo>
                      <a:lnTo>
                        <a:pt x="79" y="642"/>
                      </a:lnTo>
                      <a:lnTo>
                        <a:pt x="90" y="626"/>
                      </a:lnTo>
                      <a:lnTo>
                        <a:pt x="98" y="603"/>
                      </a:lnTo>
                      <a:lnTo>
                        <a:pt x="102" y="577"/>
                      </a:lnTo>
                      <a:lnTo>
                        <a:pt x="104" y="554"/>
                      </a:lnTo>
                      <a:lnTo>
                        <a:pt x="106" y="534"/>
                      </a:lnTo>
                      <a:lnTo>
                        <a:pt x="108" y="515"/>
                      </a:lnTo>
                      <a:lnTo>
                        <a:pt x="114" y="485"/>
                      </a:lnTo>
                      <a:lnTo>
                        <a:pt x="120" y="457"/>
                      </a:lnTo>
                      <a:lnTo>
                        <a:pt x="124" y="435"/>
                      </a:lnTo>
                      <a:lnTo>
                        <a:pt x="128" y="417"/>
                      </a:lnTo>
                      <a:lnTo>
                        <a:pt x="133" y="398"/>
                      </a:lnTo>
                      <a:lnTo>
                        <a:pt x="139" y="384"/>
                      </a:lnTo>
                      <a:lnTo>
                        <a:pt x="143" y="375"/>
                      </a:lnTo>
                      <a:lnTo>
                        <a:pt x="149" y="369"/>
                      </a:lnTo>
                      <a:lnTo>
                        <a:pt x="155" y="362"/>
                      </a:lnTo>
                      <a:lnTo>
                        <a:pt x="160" y="352"/>
                      </a:lnTo>
                      <a:lnTo>
                        <a:pt x="168" y="338"/>
                      </a:lnTo>
                      <a:lnTo>
                        <a:pt x="176" y="316"/>
                      </a:lnTo>
                      <a:lnTo>
                        <a:pt x="181" y="305"/>
                      </a:lnTo>
                      <a:lnTo>
                        <a:pt x="187" y="297"/>
                      </a:lnTo>
                      <a:lnTo>
                        <a:pt x="195" y="291"/>
                      </a:lnTo>
                      <a:lnTo>
                        <a:pt x="203" y="288"/>
                      </a:lnTo>
                      <a:lnTo>
                        <a:pt x="212" y="286"/>
                      </a:lnTo>
                      <a:lnTo>
                        <a:pt x="222" y="283"/>
                      </a:lnTo>
                      <a:lnTo>
                        <a:pt x="233" y="279"/>
                      </a:lnTo>
                      <a:lnTo>
                        <a:pt x="245" y="274"/>
                      </a:lnTo>
                      <a:lnTo>
                        <a:pt x="267" y="258"/>
                      </a:lnTo>
                      <a:lnTo>
                        <a:pt x="289" y="239"/>
                      </a:lnTo>
                      <a:lnTo>
                        <a:pt x="309" y="217"/>
                      </a:lnTo>
                      <a:lnTo>
                        <a:pt x="327" y="193"/>
                      </a:lnTo>
                      <a:lnTo>
                        <a:pt x="344" y="167"/>
                      </a:lnTo>
                      <a:lnTo>
                        <a:pt x="359" y="141"/>
                      </a:lnTo>
                      <a:lnTo>
                        <a:pt x="372" y="116"/>
                      </a:lnTo>
                      <a:lnTo>
                        <a:pt x="385" y="91"/>
                      </a:lnTo>
                      <a:lnTo>
                        <a:pt x="395" y="67"/>
                      </a:lnTo>
                      <a:lnTo>
                        <a:pt x="402" y="46"/>
                      </a:lnTo>
                      <a:lnTo>
                        <a:pt x="409" y="28"/>
                      </a:lnTo>
                      <a:lnTo>
                        <a:pt x="413" y="13"/>
                      </a:lnTo>
                      <a:lnTo>
                        <a:pt x="415" y="4"/>
                      </a:lnTo>
                      <a:lnTo>
                        <a:pt x="415" y="0"/>
                      </a:lnTo>
                      <a:lnTo>
                        <a:pt x="411" y="2"/>
                      </a:lnTo>
                      <a:lnTo>
                        <a:pt x="407" y="10"/>
                      </a:lnTo>
                      <a:close/>
                    </a:path>
                  </a:pathLst>
                </a:custGeom>
                <a:solidFill>
                  <a:srgbClr val="1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53" name="Freeform 56"/>
                <p:cNvSpPr>
                  <a:spLocks/>
                </p:cNvSpPr>
                <p:nvPr/>
              </p:nvSpPr>
              <p:spPr bwMode="auto">
                <a:xfrm>
                  <a:off x="3569" y="2448"/>
                  <a:ext cx="271" cy="538"/>
                </a:xfrm>
                <a:custGeom>
                  <a:avLst/>
                  <a:gdLst>
                    <a:gd name="T0" fmla="*/ 4 w 542"/>
                    <a:gd name="T1" fmla="*/ 3 h 1076"/>
                    <a:gd name="T2" fmla="*/ 3 w 542"/>
                    <a:gd name="T3" fmla="*/ 2 h 1076"/>
                    <a:gd name="T4" fmla="*/ 3 w 542"/>
                    <a:gd name="T5" fmla="*/ 2 h 1076"/>
                    <a:gd name="T6" fmla="*/ 3 w 542"/>
                    <a:gd name="T7" fmla="*/ 3 h 1076"/>
                    <a:gd name="T8" fmla="*/ 3 w 542"/>
                    <a:gd name="T9" fmla="*/ 2 h 1076"/>
                    <a:gd name="T10" fmla="*/ 3 w 542"/>
                    <a:gd name="T11" fmla="*/ 2 h 1076"/>
                    <a:gd name="T12" fmla="*/ 3 w 542"/>
                    <a:gd name="T13" fmla="*/ 2 h 1076"/>
                    <a:gd name="T14" fmla="*/ 3 w 542"/>
                    <a:gd name="T15" fmla="*/ 2 h 1076"/>
                    <a:gd name="T16" fmla="*/ 3 w 542"/>
                    <a:gd name="T17" fmla="*/ 1 h 1076"/>
                    <a:gd name="T18" fmla="*/ 2 w 542"/>
                    <a:gd name="T19" fmla="*/ 2 h 1076"/>
                    <a:gd name="T20" fmla="*/ 2 w 542"/>
                    <a:gd name="T21" fmla="*/ 2 h 1076"/>
                    <a:gd name="T22" fmla="*/ 2 w 542"/>
                    <a:gd name="T23" fmla="*/ 3 h 1076"/>
                    <a:gd name="T24" fmla="*/ 2 w 542"/>
                    <a:gd name="T25" fmla="*/ 3 h 1076"/>
                    <a:gd name="T26" fmla="*/ 2 w 542"/>
                    <a:gd name="T27" fmla="*/ 3 h 1076"/>
                    <a:gd name="T28" fmla="*/ 2 w 542"/>
                    <a:gd name="T29" fmla="*/ 2 h 1076"/>
                    <a:gd name="T30" fmla="*/ 2 w 542"/>
                    <a:gd name="T31" fmla="*/ 2 h 1076"/>
                    <a:gd name="T32" fmla="*/ 1 w 542"/>
                    <a:gd name="T33" fmla="*/ 1 h 1076"/>
                    <a:gd name="T34" fmla="*/ 1 w 542"/>
                    <a:gd name="T35" fmla="*/ 1 h 1076"/>
                    <a:gd name="T36" fmla="*/ 1 w 542"/>
                    <a:gd name="T37" fmla="*/ 1 h 1076"/>
                    <a:gd name="T38" fmla="*/ 1 w 542"/>
                    <a:gd name="T39" fmla="*/ 1 h 1076"/>
                    <a:gd name="T40" fmla="*/ 1 w 542"/>
                    <a:gd name="T41" fmla="*/ 1 h 1076"/>
                    <a:gd name="T42" fmla="*/ 1 w 542"/>
                    <a:gd name="T43" fmla="*/ 1 h 1076"/>
                    <a:gd name="T44" fmla="*/ 1 w 542"/>
                    <a:gd name="T45" fmla="*/ 1 h 1076"/>
                    <a:gd name="T46" fmla="*/ 1 w 542"/>
                    <a:gd name="T47" fmla="*/ 1 h 1076"/>
                    <a:gd name="T48" fmla="*/ 1 w 542"/>
                    <a:gd name="T49" fmla="*/ 1 h 1076"/>
                    <a:gd name="T50" fmla="*/ 2 w 542"/>
                    <a:gd name="T51" fmla="*/ 1 h 1076"/>
                    <a:gd name="T52" fmla="*/ 2 w 542"/>
                    <a:gd name="T53" fmla="*/ 2 h 1076"/>
                    <a:gd name="T54" fmla="*/ 1 w 542"/>
                    <a:gd name="T55" fmla="*/ 2 h 1076"/>
                    <a:gd name="T56" fmla="*/ 1 w 542"/>
                    <a:gd name="T57" fmla="*/ 2 h 1076"/>
                    <a:gd name="T58" fmla="*/ 1 w 542"/>
                    <a:gd name="T59" fmla="*/ 2 h 1076"/>
                    <a:gd name="T60" fmla="*/ 2 w 542"/>
                    <a:gd name="T61" fmla="*/ 3 h 1076"/>
                    <a:gd name="T62" fmla="*/ 1 w 542"/>
                    <a:gd name="T63" fmla="*/ 3 h 1076"/>
                    <a:gd name="T64" fmla="*/ 1 w 542"/>
                    <a:gd name="T65" fmla="*/ 3 h 1076"/>
                    <a:gd name="T66" fmla="*/ 1 w 542"/>
                    <a:gd name="T67" fmla="*/ 3 h 1076"/>
                    <a:gd name="T68" fmla="*/ 1 w 542"/>
                    <a:gd name="T69" fmla="*/ 3 h 1076"/>
                    <a:gd name="T70" fmla="*/ 1 w 542"/>
                    <a:gd name="T71" fmla="*/ 3 h 1076"/>
                    <a:gd name="T72" fmla="*/ 1 w 542"/>
                    <a:gd name="T73" fmla="*/ 4 h 1076"/>
                    <a:gd name="T74" fmla="*/ 1 w 542"/>
                    <a:gd name="T75" fmla="*/ 4 h 1076"/>
                    <a:gd name="T76" fmla="*/ 1 w 542"/>
                    <a:gd name="T77" fmla="*/ 4 h 1076"/>
                    <a:gd name="T78" fmla="*/ 2 w 542"/>
                    <a:gd name="T79" fmla="*/ 3 h 1076"/>
                    <a:gd name="T80" fmla="*/ 2 w 542"/>
                    <a:gd name="T81" fmla="*/ 4 h 1076"/>
                    <a:gd name="T82" fmla="*/ 2 w 542"/>
                    <a:gd name="T83" fmla="*/ 5 h 1076"/>
                    <a:gd name="T84" fmla="*/ 2 w 542"/>
                    <a:gd name="T85" fmla="*/ 6 h 1076"/>
                    <a:gd name="T86" fmla="*/ 2 w 542"/>
                    <a:gd name="T87" fmla="*/ 7 h 1076"/>
                    <a:gd name="T88" fmla="*/ 2 w 542"/>
                    <a:gd name="T89" fmla="*/ 8 h 1076"/>
                    <a:gd name="T90" fmla="*/ 3 w 542"/>
                    <a:gd name="T91" fmla="*/ 8 h 1076"/>
                    <a:gd name="T92" fmla="*/ 3 w 542"/>
                    <a:gd name="T93" fmla="*/ 8 h 1076"/>
                    <a:gd name="T94" fmla="*/ 3 w 542"/>
                    <a:gd name="T95" fmla="*/ 7 h 1076"/>
                    <a:gd name="T96" fmla="*/ 3 w 542"/>
                    <a:gd name="T97" fmla="*/ 7 h 1076"/>
                    <a:gd name="T98" fmla="*/ 3 w 542"/>
                    <a:gd name="T99" fmla="*/ 6 h 1076"/>
                    <a:gd name="T100" fmla="*/ 2 w 542"/>
                    <a:gd name="T101" fmla="*/ 5 h 1076"/>
                    <a:gd name="T102" fmla="*/ 3 w 542"/>
                    <a:gd name="T103" fmla="*/ 4 h 1076"/>
                    <a:gd name="T104" fmla="*/ 3 w 542"/>
                    <a:gd name="T105" fmla="*/ 5 h 1076"/>
                    <a:gd name="T106" fmla="*/ 3 w 542"/>
                    <a:gd name="T107" fmla="*/ 4 h 1076"/>
                    <a:gd name="T108" fmla="*/ 2 w 542"/>
                    <a:gd name="T109" fmla="*/ 3 h 1076"/>
                    <a:gd name="T110" fmla="*/ 3 w 542"/>
                    <a:gd name="T111" fmla="*/ 3 h 1076"/>
                    <a:gd name="T112" fmla="*/ 3 w 542"/>
                    <a:gd name="T113" fmla="*/ 3 h 1076"/>
                    <a:gd name="T114" fmla="*/ 3 w 542"/>
                    <a:gd name="T115" fmla="*/ 2 h 1076"/>
                    <a:gd name="T116" fmla="*/ 4 w 542"/>
                    <a:gd name="T117" fmla="*/ 3 h 1076"/>
                    <a:gd name="T118" fmla="*/ 4 w 542"/>
                    <a:gd name="T119" fmla="*/ 3 h 10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42"/>
                    <a:gd name="T181" fmla="*/ 0 h 1076"/>
                    <a:gd name="T182" fmla="*/ 542 w 542"/>
                    <a:gd name="T183" fmla="*/ 1076 h 107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42" h="1076">
                      <a:moveTo>
                        <a:pt x="538" y="353"/>
                      </a:moveTo>
                      <a:lnTo>
                        <a:pt x="532" y="347"/>
                      </a:lnTo>
                      <a:lnTo>
                        <a:pt x="525" y="340"/>
                      </a:lnTo>
                      <a:lnTo>
                        <a:pt x="518" y="334"/>
                      </a:lnTo>
                      <a:lnTo>
                        <a:pt x="512" y="329"/>
                      </a:lnTo>
                      <a:lnTo>
                        <a:pt x="504" y="324"/>
                      </a:lnTo>
                      <a:lnTo>
                        <a:pt x="497" y="322"/>
                      </a:lnTo>
                      <a:lnTo>
                        <a:pt x="489" y="321"/>
                      </a:lnTo>
                      <a:lnTo>
                        <a:pt x="480" y="322"/>
                      </a:lnTo>
                      <a:lnTo>
                        <a:pt x="473" y="324"/>
                      </a:lnTo>
                      <a:lnTo>
                        <a:pt x="465" y="324"/>
                      </a:lnTo>
                      <a:lnTo>
                        <a:pt x="457" y="322"/>
                      </a:lnTo>
                      <a:lnTo>
                        <a:pt x="452" y="320"/>
                      </a:lnTo>
                      <a:lnTo>
                        <a:pt x="446" y="317"/>
                      </a:lnTo>
                      <a:lnTo>
                        <a:pt x="443" y="315"/>
                      </a:lnTo>
                      <a:lnTo>
                        <a:pt x="439" y="311"/>
                      </a:lnTo>
                      <a:lnTo>
                        <a:pt x="438" y="310"/>
                      </a:lnTo>
                      <a:lnTo>
                        <a:pt x="442" y="306"/>
                      </a:lnTo>
                      <a:lnTo>
                        <a:pt x="449" y="301"/>
                      </a:lnTo>
                      <a:lnTo>
                        <a:pt x="458" y="297"/>
                      </a:lnTo>
                      <a:lnTo>
                        <a:pt x="463" y="295"/>
                      </a:lnTo>
                      <a:lnTo>
                        <a:pt x="460" y="295"/>
                      </a:lnTo>
                      <a:lnTo>
                        <a:pt x="456" y="296"/>
                      </a:lnTo>
                      <a:lnTo>
                        <a:pt x="448" y="296"/>
                      </a:lnTo>
                      <a:lnTo>
                        <a:pt x="439" y="297"/>
                      </a:lnTo>
                      <a:lnTo>
                        <a:pt x="430" y="298"/>
                      </a:lnTo>
                      <a:lnTo>
                        <a:pt x="423" y="300"/>
                      </a:lnTo>
                      <a:lnTo>
                        <a:pt x="416" y="301"/>
                      </a:lnTo>
                      <a:lnTo>
                        <a:pt x="413" y="303"/>
                      </a:lnTo>
                      <a:lnTo>
                        <a:pt x="410" y="306"/>
                      </a:lnTo>
                      <a:lnTo>
                        <a:pt x="407" y="311"/>
                      </a:lnTo>
                      <a:lnTo>
                        <a:pt x="401" y="317"/>
                      </a:lnTo>
                      <a:lnTo>
                        <a:pt x="395" y="321"/>
                      </a:lnTo>
                      <a:lnTo>
                        <a:pt x="387" y="325"/>
                      </a:lnTo>
                      <a:lnTo>
                        <a:pt x="378" y="327"/>
                      </a:lnTo>
                      <a:lnTo>
                        <a:pt x="369" y="326"/>
                      </a:lnTo>
                      <a:lnTo>
                        <a:pt x="359" y="322"/>
                      </a:lnTo>
                      <a:lnTo>
                        <a:pt x="350" y="318"/>
                      </a:lnTo>
                      <a:lnTo>
                        <a:pt x="344" y="316"/>
                      </a:lnTo>
                      <a:lnTo>
                        <a:pt x="338" y="316"/>
                      </a:lnTo>
                      <a:lnTo>
                        <a:pt x="333" y="318"/>
                      </a:lnTo>
                      <a:lnTo>
                        <a:pt x="333" y="316"/>
                      </a:lnTo>
                      <a:lnTo>
                        <a:pt x="333" y="314"/>
                      </a:lnTo>
                      <a:lnTo>
                        <a:pt x="333" y="311"/>
                      </a:lnTo>
                      <a:lnTo>
                        <a:pt x="333" y="309"/>
                      </a:lnTo>
                      <a:lnTo>
                        <a:pt x="334" y="301"/>
                      </a:lnTo>
                      <a:lnTo>
                        <a:pt x="334" y="291"/>
                      </a:lnTo>
                      <a:lnTo>
                        <a:pt x="335" y="281"/>
                      </a:lnTo>
                      <a:lnTo>
                        <a:pt x="337" y="276"/>
                      </a:lnTo>
                      <a:lnTo>
                        <a:pt x="340" y="272"/>
                      </a:lnTo>
                      <a:lnTo>
                        <a:pt x="343" y="267"/>
                      </a:lnTo>
                      <a:lnTo>
                        <a:pt x="347" y="263"/>
                      </a:lnTo>
                      <a:lnTo>
                        <a:pt x="354" y="263"/>
                      </a:lnTo>
                      <a:lnTo>
                        <a:pt x="363" y="262"/>
                      </a:lnTo>
                      <a:lnTo>
                        <a:pt x="371" y="256"/>
                      </a:lnTo>
                      <a:lnTo>
                        <a:pt x="379" y="248"/>
                      </a:lnTo>
                      <a:lnTo>
                        <a:pt x="385" y="240"/>
                      </a:lnTo>
                      <a:lnTo>
                        <a:pt x="386" y="233"/>
                      </a:lnTo>
                      <a:lnTo>
                        <a:pt x="385" y="228"/>
                      </a:lnTo>
                      <a:lnTo>
                        <a:pt x="383" y="226"/>
                      </a:lnTo>
                      <a:lnTo>
                        <a:pt x="381" y="231"/>
                      </a:lnTo>
                      <a:lnTo>
                        <a:pt x="379" y="235"/>
                      </a:lnTo>
                      <a:lnTo>
                        <a:pt x="375" y="240"/>
                      </a:lnTo>
                      <a:lnTo>
                        <a:pt x="369" y="244"/>
                      </a:lnTo>
                      <a:lnTo>
                        <a:pt x="363" y="247"/>
                      </a:lnTo>
                      <a:lnTo>
                        <a:pt x="356" y="250"/>
                      </a:lnTo>
                      <a:lnTo>
                        <a:pt x="350" y="253"/>
                      </a:lnTo>
                      <a:lnTo>
                        <a:pt x="346" y="255"/>
                      </a:lnTo>
                      <a:lnTo>
                        <a:pt x="345" y="255"/>
                      </a:lnTo>
                      <a:lnTo>
                        <a:pt x="347" y="248"/>
                      </a:lnTo>
                      <a:lnTo>
                        <a:pt x="353" y="234"/>
                      </a:lnTo>
                      <a:lnTo>
                        <a:pt x="359" y="215"/>
                      </a:lnTo>
                      <a:lnTo>
                        <a:pt x="364" y="201"/>
                      </a:lnTo>
                      <a:lnTo>
                        <a:pt x="364" y="190"/>
                      </a:lnTo>
                      <a:lnTo>
                        <a:pt x="361" y="177"/>
                      </a:lnTo>
                      <a:lnTo>
                        <a:pt x="358" y="168"/>
                      </a:lnTo>
                      <a:lnTo>
                        <a:pt x="357" y="165"/>
                      </a:lnTo>
                      <a:lnTo>
                        <a:pt x="353" y="165"/>
                      </a:lnTo>
                      <a:lnTo>
                        <a:pt x="353" y="169"/>
                      </a:lnTo>
                      <a:lnTo>
                        <a:pt x="354" y="178"/>
                      </a:lnTo>
                      <a:lnTo>
                        <a:pt x="355" y="190"/>
                      </a:lnTo>
                      <a:lnTo>
                        <a:pt x="356" y="198"/>
                      </a:lnTo>
                      <a:lnTo>
                        <a:pt x="353" y="212"/>
                      </a:lnTo>
                      <a:lnTo>
                        <a:pt x="345" y="235"/>
                      </a:lnTo>
                      <a:lnTo>
                        <a:pt x="336" y="259"/>
                      </a:lnTo>
                      <a:lnTo>
                        <a:pt x="330" y="273"/>
                      </a:lnTo>
                      <a:lnTo>
                        <a:pt x="323" y="284"/>
                      </a:lnTo>
                      <a:lnTo>
                        <a:pt x="319" y="283"/>
                      </a:lnTo>
                      <a:lnTo>
                        <a:pt x="318" y="274"/>
                      </a:lnTo>
                      <a:lnTo>
                        <a:pt x="318" y="263"/>
                      </a:lnTo>
                      <a:lnTo>
                        <a:pt x="319" y="255"/>
                      </a:lnTo>
                      <a:lnTo>
                        <a:pt x="324" y="244"/>
                      </a:lnTo>
                      <a:lnTo>
                        <a:pt x="328" y="233"/>
                      </a:lnTo>
                      <a:lnTo>
                        <a:pt x="330" y="222"/>
                      </a:lnTo>
                      <a:lnTo>
                        <a:pt x="328" y="227"/>
                      </a:lnTo>
                      <a:lnTo>
                        <a:pt x="323" y="238"/>
                      </a:lnTo>
                      <a:lnTo>
                        <a:pt x="317" y="253"/>
                      </a:lnTo>
                      <a:lnTo>
                        <a:pt x="315" y="262"/>
                      </a:lnTo>
                      <a:lnTo>
                        <a:pt x="315" y="269"/>
                      </a:lnTo>
                      <a:lnTo>
                        <a:pt x="316" y="276"/>
                      </a:lnTo>
                      <a:lnTo>
                        <a:pt x="318" y="287"/>
                      </a:lnTo>
                      <a:lnTo>
                        <a:pt x="321" y="301"/>
                      </a:lnTo>
                      <a:lnTo>
                        <a:pt x="323" y="310"/>
                      </a:lnTo>
                      <a:lnTo>
                        <a:pt x="320" y="322"/>
                      </a:lnTo>
                      <a:lnTo>
                        <a:pt x="317" y="335"/>
                      </a:lnTo>
                      <a:lnTo>
                        <a:pt x="311" y="349"/>
                      </a:lnTo>
                      <a:lnTo>
                        <a:pt x="306" y="362"/>
                      </a:lnTo>
                      <a:lnTo>
                        <a:pt x="300" y="373"/>
                      </a:lnTo>
                      <a:lnTo>
                        <a:pt x="295" y="383"/>
                      </a:lnTo>
                      <a:lnTo>
                        <a:pt x="291" y="390"/>
                      </a:lnTo>
                      <a:lnTo>
                        <a:pt x="289" y="398"/>
                      </a:lnTo>
                      <a:lnTo>
                        <a:pt x="288" y="411"/>
                      </a:lnTo>
                      <a:lnTo>
                        <a:pt x="289" y="424"/>
                      </a:lnTo>
                      <a:lnTo>
                        <a:pt x="290" y="438"/>
                      </a:lnTo>
                      <a:lnTo>
                        <a:pt x="288" y="431"/>
                      </a:lnTo>
                      <a:lnTo>
                        <a:pt x="287" y="426"/>
                      </a:lnTo>
                      <a:lnTo>
                        <a:pt x="285" y="421"/>
                      </a:lnTo>
                      <a:lnTo>
                        <a:pt x="284" y="416"/>
                      </a:lnTo>
                      <a:lnTo>
                        <a:pt x="279" y="402"/>
                      </a:lnTo>
                      <a:lnTo>
                        <a:pt x="276" y="396"/>
                      </a:lnTo>
                      <a:lnTo>
                        <a:pt x="272" y="391"/>
                      </a:lnTo>
                      <a:lnTo>
                        <a:pt x="267" y="382"/>
                      </a:lnTo>
                      <a:lnTo>
                        <a:pt x="261" y="364"/>
                      </a:lnTo>
                      <a:lnTo>
                        <a:pt x="261" y="352"/>
                      </a:lnTo>
                      <a:lnTo>
                        <a:pt x="260" y="348"/>
                      </a:lnTo>
                      <a:lnTo>
                        <a:pt x="258" y="356"/>
                      </a:lnTo>
                      <a:lnTo>
                        <a:pt x="256" y="357"/>
                      </a:lnTo>
                      <a:lnTo>
                        <a:pt x="250" y="353"/>
                      </a:lnTo>
                      <a:lnTo>
                        <a:pt x="244" y="342"/>
                      </a:lnTo>
                      <a:lnTo>
                        <a:pt x="236" y="329"/>
                      </a:lnTo>
                      <a:lnTo>
                        <a:pt x="227" y="316"/>
                      </a:lnTo>
                      <a:lnTo>
                        <a:pt x="220" y="302"/>
                      </a:lnTo>
                      <a:lnTo>
                        <a:pt x="214" y="291"/>
                      </a:lnTo>
                      <a:lnTo>
                        <a:pt x="210" y="285"/>
                      </a:lnTo>
                      <a:lnTo>
                        <a:pt x="210" y="284"/>
                      </a:lnTo>
                      <a:lnTo>
                        <a:pt x="209" y="281"/>
                      </a:lnTo>
                      <a:lnTo>
                        <a:pt x="209" y="279"/>
                      </a:lnTo>
                      <a:lnTo>
                        <a:pt x="210" y="278"/>
                      </a:lnTo>
                      <a:lnTo>
                        <a:pt x="212" y="278"/>
                      </a:lnTo>
                      <a:lnTo>
                        <a:pt x="214" y="277"/>
                      </a:lnTo>
                      <a:lnTo>
                        <a:pt x="218" y="265"/>
                      </a:lnTo>
                      <a:lnTo>
                        <a:pt x="226" y="238"/>
                      </a:lnTo>
                      <a:lnTo>
                        <a:pt x="231" y="207"/>
                      </a:lnTo>
                      <a:lnTo>
                        <a:pt x="228" y="186"/>
                      </a:lnTo>
                      <a:lnTo>
                        <a:pt x="222" y="179"/>
                      </a:lnTo>
                      <a:lnTo>
                        <a:pt x="216" y="169"/>
                      </a:lnTo>
                      <a:lnTo>
                        <a:pt x="208" y="157"/>
                      </a:lnTo>
                      <a:lnTo>
                        <a:pt x="200" y="145"/>
                      </a:lnTo>
                      <a:lnTo>
                        <a:pt x="192" y="134"/>
                      </a:lnTo>
                      <a:lnTo>
                        <a:pt x="186" y="122"/>
                      </a:lnTo>
                      <a:lnTo>
                        <a:pt x="181" y="114"/>
                      </a:lnTo>
                      <a:lnTo>
                        <a:pt x="180" y="108"/>
                      </a:lnTo>
                      <a:lnTo>
                        <a:pt x="179" y="93"/>
                      </a:lnTo>
                      <a:lnTo>
                        <a:pt x="177" y="74"/>
                      </a:lnTo>
                      <a:lnTo>
                        <a:pt x="176" y="55"/>
                      </a:lnTo>
                      <a:lnTo>
                        <a:pt x="177" y="46"/>
                      </a:lnTo>
                      <a:lnTo>
                        <a:pt x="177" y="44"/>
                      </a:lnTo>
                      <a:lnTo>
                        <a:pt x="175" y="43"/>
                      </a:lnTo>
                      <a:lnTo>
                        <a:pt x="172" y="44"/>
                      </a:lnTo>
                      <a:lnTo>
                        <a:pt x="171" y="50"/>
                      </a:lnTo>
                      <a:lnTo>
                        <a:pt x="171" y="62"/>
                      </a:lnTo>
                      <a:lnTo>
                        <a:pt x="171" y="77"/>
                      </a:lnTo>
                      <a:lnTo>
                        <a:pt x="170" y="88"/>
                      </a:lnTo>
                      <a:lnTo>
                        <a:pt x="168" y="90"/>
                      </a:lnTo>
                      <a:lnTo>
                        <a:pt x="164" y="83"/>
                      </a:lnTo>
                      <a:lnTo>
                        <a:pt x="157" y="70"/>
                      </a:lnTo>
                      <a:lnTo>
                        <a:pt x="151" y="54"/>
                      </a:lnTo>
                      <a:lnTo>
                        <a:pt x="147" y="40"/>
                      </a:lnTo>
                      <a:lnTo>
                        <a:pt x="145" y="27"/>
                      </a:lnTo>
                      <a:lnTo>
                        <a:pt x="142" y="18"/>
                      </a:lnTo>
                      <a:lnTo>
                        <a:pt x="141" y="11"/>
                      </a:lnTo>
                      <a:lnTo>
                        <a:pt x="142" y="7"/>
                      </a:lnTo>
                      <a:lnTo>
                        <a:pt x="142" y="5"/>
                      </a:lnTo>
                      <a:lnTo>
                        <a:pt x="140" y="1"/>
                      </a:lnTo>
                      <a:lnTo>
                        <a:pt x="138" y="0"/>
                      </a:lnTo>
                      <a:lnTo>
                        <a:pt x="137" y="2"/>
                      </a:lnTo>
                      <a:lnTo>
                        <a:pt x="138" y="11"/>
                      </a:lnTo>
                      <a:lnTo>
                        <a:pt x="138" y="24"/>
                      </a:lnTo>
                      <a:lnTo>
                        <a:pt x="140" y="40"/>
                      </a:lnTo>
                      <a:lnTo>
                        <a:pt x="145" y="53"/>
                      </a:lnTo>
                      <a:lnTo>
                        <a:pt x="151" y="67"/>
                      </a:lnTo>
                      <a:lnTo>
                        <a:pt x="158" y="83"/>
                      </a:lnTo>
                      <a:lnTo>
                        <a:pt x="165" y="96"/>
                      </a:lnTo>
                      <a:lnTo>
                        <a:pt x="167" y="103"/>
                      </a:lnTo>
                      <a:lnTo>
                        <a:pt x="195" y="148"/>
                      </a:lnTo>
                      <a:lnTo>
                        <a:pt x="192" y="148"/>
                      </a:lnTo>
                      <a:lnTo>
                        <a:pt x="187" y="147"/>
                      </a:lnTo>
                      <a:lnTo>
                        <a:pt x="180" y="144"/>
                      </a:lnTo>
                      <a:lnTo>
                        <a:pt x="172" y="138"/>
                      </a:lnTo>
                      <a:lnTo>
                        <a:pt x="167" y="132"/>
                      </a:lnTo>
                      <a:lnTo>
                        <a:pt x="164" y="126"/>
                      </a:lnTo>
                      <a:lnTo>
                        <a:pt x="161" y="120"/>
                      </a:lnTo>
                      <a:lnTo>
                        <a:pt x="157" y="112"/>
                      </a:lnTo>
                      <a:lnTo>
                        <a:pt x="152" y="107"/>
                      </a:lnTo>
                      <a:lnTo>
                        <a:pt x="143" y="102"/>
                      </a:lnTo>
                      <a:lnTo>
                        <a:pt x="133" y="96"/>
                      </a:lnTo>
                      <a:lnTo>
                        <a:pt x="122" y="91"/>
                      </a:lnTo>
                      <a:lnTo>
                        <a:pt x="110" y="87"/>
                      </a:lnTo>
                      <a:lnTo>
                        <a:pt x="99" y="82"/>
                      </a:lnTo>
                      <a:lnTo>
                        <a:pt x="89" y="76"/>
                      </a:lnTo>
                      <a:lnTo>
                        <a:pt x="81" y="71"/>
                      </a:lnTo>
                      <a:lnTo>
                        <a:pt x="71" y="63"/>
                      </a:lnTo>
                      <a:lnTo>
                        <a:pt x="65" y="61"/>
                      </a:lnTo>
                      <a:lnTo>
                        <a:pt x="61" y="62"/>
                      </a:lnTo>
                      <a:lnTo>
                        <a:pt x="60" y="63"/>
                      </a:lnTo>
                      <a:lnTo>
                        <a:pt x="61" y="64"/>
                      </a:lnTo>
                      <a:lnTo>
                        <a:pt x="65" y="67"/>
                      </a:lnTo>
                      <a:lnTo>
                        <a:pt x="71" y="71"/>
                      </a:lnTo>
                      <a:lnTo>
                        <a:pt x="80" y="77"/>
                      </a:lnTo>
                      <a:lnTo>
                        <a:pt x="85" y="80"/>
                      </a:lnTo>
                      <a:lnTo>
                        <a:pt x="90" y="84"/>
                      </a:lnTo>
                      <a:lnTo>
                        <a:pt x="95" y="88"/>
                      </a:lnTo>
                      <a:lnTo>
                        <a:pt x="100" y="91"/>
                      </a:lnTo>
                      <a:lnTo>
                        <a:pt x="105" y="95"/>
                      </a:lnTo>
                      <a:lnTo>
                        <a:pt x="110" y="99"/>
                      </a:lnTo>
                      <a:lnTo>
                        <a:pt x="115" y="102"/>
                      </a:lnTo>
                      <a:lnTo>
                        <a:pt x="120" y="104"/>
                      </a:lnTo>
                      <a:lnTo>
                        <a:pt x="129" y="107"/>
                      </a:lnTo>
                      <a:lnTo>
                        <a:pt x="138" y="111"/>
                      </a:lnTo>
                      <a:lnTo>
                        <a:pt x="145" y="114"/>
                      </a:lnTo>
                      <a:lnTo>
                        <a:pt x="149" y="116"/>
                      </a:lnTo>
                      <a:lnTo>
                        <a:pt x="154" y="123"/>
                      </a:lnTo>
                      <a:lnTo>
                        <a:pt x="162" y="137"/>
                      </a:lnTo>
                      <a:lnTo>
                        <a:pt x="170" y="150"/>
                      </a:lnTo>
                      <a:lnTo>
                        <a:pt x="177" y="155"/>
                      </a:lnTo>
                      <a:lnTo>
                        <a:pt x="182" y="156"/>
                      </a:lnTo>
                      <a:lnTo>
                        <a:pt x="191" y="162"/>
                      </a:lnTo>
                      <a:lnTo>
                        <a:pt x="199" y="167"/>
                      </a:lnTo>
                      <a:lnTo>
                        <a:pt x="205" y="170"/>
                      </a:lnTo>
                      <a:lnTo>
                        <a:pt x="208" y="173"/>
                      </a:lnTo>
                      <a:lnTo>
                        <a:pt x="211" y="179"/>
                      </a:lnTo>
                      <a:lnTo>
                        <a:pt x="215" y="185"/>
                      </a:lnTo>
                      <a:lnTo>
                        <a:pt x="216" y="188"/>
                      </a:lnTo>
                      <a:lnTo>
                        <a:pt x="217" y="192"/>
                      </a:lnTo>
                      <a:lnTo>
                        <a:pt x="218" y="200"/>
                      </a:lnTo>
                      <a:lnTo>
                        <a:pt x="219" y="211"/>
                      </a:lnTo>
                      <a:lnTo>
                        <a:pt x="219" y="221"/>
                      </a:lnTo>
                      <a:lnTo>
                        <a:pt x="216" y="234"/>
                      </a:lnTo>
                      <a:lnTo>
                        <a:pt x="211" y="250"/>
                      </a:lnTo>
                      <a:lnTo>
                        <a:pt x="207" y="264"/>
                      </a:lnTo>
                      <a:lnTo>
                        <a:pt x="204" y="272"/>
                      </a:lnTo>
                      <a:lnTo>
                        <a:pt x="202" y="273"/>
                      </a:lnTo>
                      <a:lnTo>
                        <a:pt x="200" y="274"/>
                      </a:lnTo>
                      <a:lnTo>
                        <a:pt x="199" y="276"/>
                      </a:lnTo>
                      <a:lnTo>
                        <a:pt x="197" y="278"/>
                      </a:lnTo>
                      <a:lnTo>
                        <a:pt x="196" y="279"/>
                      </a:lnTo>
                      <a:lnTo>
                        <a:pt x="195" y="280"/>
                      </a:lnTo>
                      <a:lnTo>
                        <a:pt x="195" y="281"/>
                      </a:lnTo>
                      <a:lnTo>
                        <a:pt x="190" y="283"/>
                      </a:lnTo>
                      <a:lnTo>
                        <a:pt x="182" y="283"/>
                      </a:lnTo>
                      <a:lnTo>
                        <a:pt x="172" y="281"/>
                      </a:lnTo>
                      <a:lnTo>
                        <a:pt x="161" y="279"/>
                      </a:lnTo>
                      <a:lnTo>
                        <a:pt x="149" y="274"/>
                      </a:lnTo>
                      <a:lnTo>
                        <a:pt x="137" y="266"/>
                      </a:lnTo>
                      <a:lnTo>
                        <a:pt x="126" y="255"/>
                      </a:lnTo>
                      <a:lnTo>
                        <a:pt x="115" y="240"/>
                      </a:lnTo>
                      <a:lnTo>
                        <a:pt x="107" y="230"/>
                      </a:lnTo>
                      <a:lnTo>
                        <a:pt x="103" y="229"/>
                      </a:lnTo>
                      <a:lnTo>
                        <a:pt x="105" y="236"/>
                      </a:lnTo>
                      <a:lnTo>
                        <a:pt x="109" y="247"/>
                      </a:lnTo>
                      <a:lnTo>
                        <a:pt x="118" y="262"/>
                      </a:lnTo>
                      <a:lnTo>
                        <a:pt x="131" y="275"/>
                      </a:lnTo>
                      <a:lnTo>
                        <a:pt x="147" y="286"/>
                      </a:lnTo>
                      <a:lnTo>
                        <a:pt x="167" y="290"/>
                      </a:lnTo>
                      <a:lnTo>
                        <a:pt x="168" y="290"/>
                      </a:lnTo>
                      <a:lnTo>
                        <a:pt x="171" y="291"/>
                      </a:lnTo>
                      <a:lnTo>
                        <a:pt x="177" y="293"/>
                      </a:lnTo>
                      <a:lnTo>
                        <a:pt x="184" y="294"/>
                      </a:lnTo>
                      <a:lnTo>
                        <a:pt x="190" y="296"/>
                      </a:lnTo>
                      <a:lnTo>
                        <a:pt x="197" y="298"/>
                      </a:lnTo>
                      <a:lnTo>
                        <a:pt x="201" y="299"/>
                      </a:lnTo>
                      <a:lnTo>
                        <a:pt x="202" y="299"/>
                      </a:lnTo>
                      <a:lnTo>
                        <a:pt x="242" y="371"/>
                      </a:lnTo>
                      <a:lnTo>
                        <a:pt x="239" y="372"/>
                      </a:lnTo>
                      <a:lnTo>
                        <a:pt x="231" y="373"/>
                      </a:lnTo>
                      <a:lnTo>
                        <a:pt x="219" y="376"/>
                      </a:lnTo>
                      <a:lnTo>
                        <a:pt x="205" y="377"/>
                      </a:lnTo>
                      <a:lnTo>
                        <a:pt x="189" y="378"/>
                      </a:lnTo>
                      <a:lnTo>
                        <a:pt x="174" y="379"/>
                      </a:lnTo>
                      <a:lnTo>
                        <a:pt x="159" y="378"/>
                      </a:lnTo>
                      <a:lnTo>
                        <a:pt x="148" y="375"/>
                      </a:lnTo>
                      <a:lnTo>
                        <a:pt x="131" y="370"/>
                      </a:lnTo>
                      <a:lnTo>
                        <a:pt x="117" y="373"/>
                      </a:lnTo>
                      <a:lnTo>
                        <a:pt x="102" y="380"/>
                      </a:lnTo>
                      <a:lnTo>
                        <a:pt x="89" y="387"/>
                      </a:lnTo>
                      <a:lnTo>
                        <a:pt x="76" y="392"/>
                      </a:lnTo>
                      <a:lnTo>
                        <a:pt x="62" y="392"/>
                      </a:lnTo>
                      <a:lnTo>
                        <a:pt x="49" y="384"/>
                      </a:lnTo>
                      <a:lnTo>
                        <a:pt x="35" y="364"/>
                      </a:lnTo>
                      <a:lnTo>
                        <a:pt x="30" y="357"/>
                      </a:lnTo>
                      <a:lnTo>
                        <a:pt x="25" y="353"/>
                      </a:lnTo>
                      <a:lnTo>
                        <a:pt x="18" y="350"/>
                      </a:lnTo>
                      <a:lnTo>
                        <a:pt x="12" y="349"/>
                      </a:lnTo>
                      <a:lnTo>
                        <a:pt x="8" y="348"/>
                      </a:lnTo>
                      <a:lnTo>
                        <a:pt x="3" y="348"/>
                      </a:lnTo>
                      <a:lnTo>
                        <a:pt x="1" y="349"/>
                      </a:lnTo>
                      <a:lnTo>
                        <a:pt x="0" y="349"/>
                      </a:lnTo>
                      <a:lnTo>
                        <a:pt x="22" y="361"/>
                      </a:lnTo>
                      <a:lnTo>
                        <a:pt x="26" y="365"/>
                      </a:lnTo>
                      <a:lnTo>
                        <a:pt x="33" y="377"/>
                      </a:lnTo>
                      <a:lnTo>
                        <a:pt x="43" y="388"/>
                      </a:lnTo>
                      <a:lnTo>
                        <a:pt x="51" y="395"/>
                      </a:lnTo>
                      <a:lnTo>
                        <a:pt x="59" y="399"/>
                      </a:lnTo>
                      <a:lnTo>
                        <a:pt x="67" y="401"/>
                      </a:lnTo>
                      <a:lnTo>
                        <a:pt x="75" y="400"/>
                      </a:lnTo>
                      <a:lnTo>
                        <a:pt x="83" y="398"/>
                      </a:lnTo>
                      <a:lnTo>
                        <a:pt x="95" y="395"/>
                      </a:lnTo>
                      <a:lnTo>
                        <a:pt x="108" y="393"/>
                      </a:lnTo>
                      <a:lnTo>
                        <a:pt x="125" y="392"/>
                      </a:lnTo>
                      <a:lnTo>
                        <a:pt x="146" y="393"/>
                      </a:lnTo>
                      <a:lnTo>
                        <a:pt x="157" y="394"/>
                      </a:lnTo>
                      <a:lnTo>
                        <a:pt x="166" y="395"/>
                      </a:lnTo>
                      <a:lnTo>
                        <a:pt x="174" y="395"/>
                      </a:lnTo>
                      <a:lnTo>
                        <a:pt x="180" y="395"/>
                      </a:lnTo>
                      <a:lnTo>
                        <a:pt x="185" y="395"/>
                      </a:lnTo>
                      <a:lnTo>
                        <a:pt x="189" y="394"/>
                      </a:lnTo>
                      <a:lnTo>
                        <a:pt x="191" y="394"/>
                      </a:lnTo>
                      <a:lnTo>
                        <a:pt x="194" y="393"/>
                      </a:lnTo>
                      <a:lnTo>
                        <a:pt x="190" y="401"/>
                      </a:lnTo>
                      <a:lnTo>
                        <a:pt x="185" y="412"/>
                      </a:lnTo>
                      <a:lnTo>
                        <a:pt x="178" y="424"/>
                      </a:lnTo>
                      <a:lnTo>
                        <a:pt x="169" y="437"/>
                      </a:lnTo>
                      <a:lnTo>
                        <a:pt x="159" y="448"/>
                      </a:lnTo>
                      <a:lnTo>
                        <a:pt x="148" y="457"/>
                      </a:lnTo>
                      <a:lnTo>
                        <a:pt x="135" y="463"/>
                      </a:lnTo>
                      <a:lnTo>
                        <a:pt x="120" y="465"/>
                      </a:lnTo>
                      <a:lnTo>
                        <a:pt x="105" y="463"/>
                      </a:lnTo>
                      <a:lnTo>
                        <a:pt x="92" y="460"/>
                      </a:lnTo>
                      <a:lnTo>
                        <a:pt x="82" y="455"/>
                      </a:lnTo>
                      <a:lnTo>
                        <a:pt x="75" y="450"/>
                      </a:lnTo>
                      <a:lnTo>
                        <a:pt x="68" y="445"/>
                      </a:lnTo>
                      <a:lnTo>
                        <a:pt x="65" y="440"/>
                      </a:lnTo>
                      <a:lnTo>
                        <a:pt x="61" y="435"/>
                      </a:lnTo>
                      <a:lnTo>
                        <a:pt x="60" y="433"/>
                      </a:lnTo>
                      <a:lnTo>
                        <a:pt x="62" y="439"/>
                      </a:lnTo>
                      <a:lnTo>
                        <a:pt x="67" y="447"/>
                      </a:lnTo>
                      <a:lnTo>
                        <a:pt x="72" y="456"/>
                      </a:lnTo>
                      <a:lnTo>
                        <a:pt x="77" y="460"/>
                      </a:lnTo>
                      <a:lnTo>
                        <a:pt x="80" y="461"/>
                      </a:lnTo>
                      <a:lnTo>
                        <a:pt x="85" y="464"/>
                      </a:lnTo>
                      <a:lnTo>
                        <a:pt x="91" y="469"/>
                      </a:lnTo>
                      <a:lnTo>
                        <a:pt x="99" y="473"/>
                      </a:lnTo>
                      <a:lnTo>
                        <a:pt x="108" y="476"/>
                      </a:lnTo>
                      <a:lnTo>
                        <a:pt x="118" y="478"/>
                      </a:lnTo>
                      <a:lnTo>
                        <a:pt x="129" y="479"/>
                      </a:lnTo>
                      <a:lnTo>
                        <a:pt x="139" y="477"/>
                      </a:lnTo>
                      <a:lnTo>
                        <a:pt x="150" y="471"/>
                      </a:lnTo>
                      <a:lnTo>
                        <a:pt x="161" y="461"/>
                      </a:lnTo>
                      <a:lnTo>
                        <a:pt x="172" y="449"/>
                      </a:lnTo>
                      <a:lnTo>
                        <a:pt x="182" y="435"/>
                      </a:lnTo>
                      <a:lnTo>
                        <a:pt x="191" y="423"/>
                      </a:lnTo>
                      <a:lnTo>
                        <a:pt x="198" y="412"/>
                      </a:lnTo>
                      <a:lnTo>
                        <a:pt x="202" y="404"/>
                      </a:lnTo>
                      <a:lnTo>
                        <a:pt x="205" y="401"/>
                      </a:lnTo>
                      <a:lnTo>
                        <a:pt x="206" y="400"/>
                      </a:lnTo>
                      <a:lnTo>
                        <a:pt x="209" y="398"/>
                      </a:lnTo>
                      <a:lnTo>
                        <a:pt x="215" y="395"/>
                      </a:lnTo>
                      <a:lnTo>
                        <a:pt x="221" y="393"/>
                      </a:lnTo>
                      <a:lnTo>
                        <a:pt x="228" y="392"/>
                      </a:lnTo>
                      <a:lnTo>
                        <a:pt x="236" y="392"/>
                      </a:lnTo>
                      <a:lnTo>
                        <a:pt x="244" y="394"/>
                      </a:lnTo>
                      <a:lnTo>
                        <a:pt x="251" y="400"/>
                      </a:lnTo>
                      <a:lnTo>
                        <a:pt x="259" y="412"/>
                      </a:lnTo>
                      <a:lnTo>
                        <a:pt x="269" y="427"/>
                      </a:lnTo>
                      <a:lnTo>
                        <a:pt x="280" y="447"/>
                      </a:lnTo>
                      <a:lnTo>
                        <a:pt x="290" y="466"/>
                      </a:lnTo>
                      <a:lnTo>
                        <a:pt x="300" y="487"/>
                      </a:lnTo>
                      <a:lnTo>
                        <a:pt x="308" y="506"/>
                      </a:lnTo>
                      <a:lnTo>
                        <a:pt x="315" y="520"/>
                      </a:lnTo>
                      <a:lnTo>
                        <a:pt x="317" y="530"/>
                      </a:lnTo>
                      <a:lnTo>
                        <a:pt x="314" y="558"/>
                      </a:lnTo>
                      <a:lnTo>
                        <a:pt x="305" y="580"/>
                      </a:lnTo>
                      <a:lnTo>
                        <a:pt x="295" y="596"/>
                      </a:lnTo>
                      <a:lnTo>
                        <a:pt x="291" y="605"/>
                      </a:lnTo>
                      <a:lnTo>
                        <a:pt x="288" y="609"/>
                      </a:lnTo>
                      <a:lnTo>
                        <a:pt x="284" y="623"/>
                      </a:lnTo>
                      <a:lnTo>
                        <a:pt x="280" y="639"/>
                      </a:lnTo>
                      <a:lnTo>
                        <a:pt x="281" y="653"/>
                      </a:lnTo>
                      <a:lnTo>
                        <a:pt x="280" y="660"/>
                      </a:lnTo>
                      <a:lnTo>
                        <a:pt x="277" y="671"/>
                      </a:lnTo>
                      <a:lnTo>
                        <a:pt x="274" y="681"/>
                      </a:lnTo>
                      <a:lnTo>
                        <a:pt x="272" y="687"/>
                      </a:lnTo>
                      <a:lnTo>
                        <a:pt x="272" y="708"/>
                      </a:lnTo>
                      <a:lnTo>
                        <a:pt x="278" y="732"/>
                      </a:lnTo>
                      <a:lnTo>
                        <a:pt x="287" y="751"/>
                      </a:lnTo>
                      <a:lnTo>
                        <a:pt x="290" y="758"/>
                      </a:lnTo>
                      <a:lnTo>
                        <a:pt x="290" y="768"/>
                      </a:lnTo>
                      <a:lnTo>
                        <a:pt x="289" y="795"/>
                      </a:lnTo>
                      <a:lnTo>
                        <a:pt x="290" y="831"/>
                      </a:lnTo>
                      <a:lnTo>
                        <a:pt x="295" y="868"/>
                      </a:lnTo>
                      <a:lnTo>
                        <a:pt x="297" y="883"/>
                      </a:lnTo>
                      <a:lnTo>
                        <a:pt x="298" y="918"/>
                      </a:lnTo>
                      <a:lnTo>
                        <a:pt x="295" y="959"/>
                      </a:lnTo>
                      <a:lnTo>
                        <a:pt x="282" y="994"/>
                      </a:lnTo>
                      <a:lnTo>
                        <a:pt x="279" y="1003"/>
                      </a:lnTo>
                      <a:lnTo>
                        <a:pt x="275" y="1019"/>
                      </a:lnTo>
                      <a:lnTo>
                        <a:pt x="266" y="1040"/>
                      </a:lnTo>
                      <a:lnTo>
                        <a:pt x="250" y="1060"/>
                      </a:lnTo>
                      <a:lnTo>
                        <a:pt x="251" y="1065"/>
                      </a:lnTo>
                      <a:lnTo>
                        <a:pt x="257" y="1068"/>
                      </a:lnTo>
                      <a:lnTo>
                        <a:pt x="261" y="1070"/>
                      </a:lnTo>
                      <a:lnTo>
                        <a:pt x="262" y="1076"/>
                      </a:lnTo>
                      <a:lnTo>
                        <a:pt x="270" y="1073"/>
                      </a:lnTo>
                      <a:lnTo>
                        <a:pt x="277" y="1070"/>
                      </a:lnTo>
                      <a:lnTo>
                        <a:pt x="285" y="1067"/>
                      </a:lnTo>
                      <a:lnTo>
                        <a:pt x="291" y="1064"/>
                      </a:lnTo>
                      <a:lnTo>
                        <a:pt x="299" y="1061"/>
                      </a:lnTo>
                      <a:lnTo>
                        <a:pt x="306" y="1058"/>
                      </a:lnTo>
                      <a:lnTo>
                        <a:pt x="313" y="1055"/>
                      </a:lnTo>
                      <a:lnTo>
                        <a:pt x="319" y="1051"/>
                      </a:lnTo>
                      <a:lnTo>
                        <a:pt x="323" y="1040"/>
                      </a:lnTo>
                      <a:lnTo>
                        <a:pt x="328" y="1026"/>
                      </a:lnTo>
                      <a:lnTo>
                        <a:pt x="335" y="1008"/>
                      </a:lnTo>
                      <a:lnTo>
                        <a:pt x="340" y="987"/>
                      </a:lnTo>
                      <a:lnTo>
                        <a:pt x="345" y="984"/>
                      </a:lnTo>
                      <a:lnTo>
                        <a:pt x="350" y="982"/>
                      </a:lnTo>
                      <a:lnTo>
                        <a:pt x="355" y="980"/>
                      </a:lnTo>
                      <a:lnTo>
                        <a:pt x="358" y="977"/>
                      </a:lnTo>
                      <a:lnTo>
                        <a:pt x="363" y="972"/>
                      </a:lnTo>
                      <a:lnTo>
                        <a:pt x="368" y="964"/>
                      </a:lnTo>
                      <a:lnTo>
                        <a:pt x="374" y="956"/>
                      </a:lnTo>
                      <a:lnTo>
                        <a:pt x="379" y="952"/>
                      </a:lnTo>
                      <a:lnTo>
                        <a:pt x="381" y="945"/>
                      </a:lnTo>
                      <a:lnTo>
                        <a:pt x="387" y="934"/>
                      </a:lnTo>
                      <a:lnTo>
                        <a:pt x="393" y="923"/>
                      </a:lnTo>
                      <a:lnTo>
                        <a:pt x="395" y="916"/>
                      </a:lnTo>
                      <a:lnTo>
                        <a:pt x="390" y="917"/>
                      </a:lnTo>
                      <a:lnTo>
                        <a:pt x="384" y="920"/>
                      </a:lnTo>
                      <a:lnTo>
                        <a:pt x="377" y="924"/>
                      </a:lnTo>
                      <a:lnTo>
                        <a:pt x="369" y="928"/>
                      </a:lnTo>
                      <a:lnTo>
                        <a:pt x="361" y="933"/>
                      </a:lnTo>
                      <a:lnTo>
                        <a:pt x="355" y="937"/>
                      </a:lnTo>
                      <a:lnTo>
                        <a:pt x="350" y="940"/>
                      </a:lnTo>
                      <a:lnTo>
                        <a:pt x="347" y="941"/>
                      </a:lnTo>
                      <a:lnTo>
                        <a:pt x="345" y="935"/>
                      </a:lnTo>
                      <a:lnTo>
                        <a:pt x="345" y="920"/>
                      </a:lnTo>
                      <a:lnTo>
                        <a:pt x="344" y="905"/>
                      </a:lnTo>
                      <a:lnTo>
                        <a:pt x="343" y="891"/>
                      </a:lnTo>
                      <a:lnTo>
                        <a:pt x="344" y="885"/>
                      </a:lnTo>
                      <a:lnTo>
                        <a:pt x="348" y="877"/>
                      </a:lnTo>
                      <a:lnTo>
                        <a:pt x="351" y="868"/>
                      </a:lnTo>
                      <a:lnTo>
                        <a:pt x="353" y="862"/>
                      </a:lnTo>
                      <a:lnTo>
                        <a:pt x="350" y="860"/>
                      </a:lnTo>
                      <a:lnTo>
                        <a:pt x="343" y="856"/>
                      </a:lnTo>
                      <a:lnTo>
                        <a:pt x="333" y="850"/>
                      </a:lnTo>
                      <a:lnTo>
                        <a:pt x="327" y="846"/>
                      </a:lnTo>
                      <a:lnTo>
                        <a:pt x="325" y="827"/>
                      </a:lnTo>
                      <a:lnTo>
                        <a:pt x="327" y="813"/>
                      </a:lnTo>
                      <a:lnTo>
                        <a:pt x="329" y="799"/>
                      </a:lnTo>
                      <a:lnTo>
                        <a:pt x="327" y="786"/>
                      </a:lnTo>
                      <a:lnTo>
                        <a:pt x="325" y="751"/>
                      </a:lnTo>
                      <a:lnTo>
                        <a:pt x="316" y="714"/>
                      </a:lnTo>
                      <a:lnTo>
                        <a:pt x="308" y="681"/>
                      </a:lnTo>
                      <a:lnTo>
                        <a:pt x="305" y="662"/>
                      </a:lnTo>
                      <a:lnTo>
                        <a:pt x="307" y="657"/>
                      </a:lnTo>
                      <a:lnTo>
                        <a:pt x="313" y="650"/>
                      </a:lnTo>
                      <a:lnTo>
                        <a:pt x="319" y="642"/>
                      </a:lnTo>
                      <a:lnTo>
                        <a:pt x="327" y="634"/>
                      </a:lnTo>
                      <a:lnTo>
                        <a:pt x="336" y="625"/>
                      </a:lnTo>
                      <a:lnTo>
                        <a:pt x="344" y="615"/>
                      </a:lnTo>
                      <a:lnTo>
                        <a:pt x="353" y="606"/>
                      </a:lnTo>
                      <a:lnTo>
                        <a:pt x="360" y="598"/>
                      </a:lnTo>
                      <a:lnTo>
                        <a:pt x="360" y="589"/>
                      </a:lnTo>
                      <a:lnTo>
                        <a:pt x="359" y="580"/>
                      </a:lnTo>
                      <a:lnTo>
                        <a:pt x="358" y="571"/>
                      </a:lnTo>
                      <a:lnTo>
                        <a:pt x="357" y="563"/>
                      </a:lnTo>
                      <a:lnTo>
                        <a:pt x="355" y="566"/>
                      </a:lnTo>
                      <a:lnTo>
                        <a:pt x="353" y="569"/>
                      </a:lnTo>
                      <a:lnTo>
                        <a:pt x="351" y="573"/>
                      </a:lnTo>
                      <a:lnTo>
                        <a:pt x="349" y="576"/>
                      </a:lnTo>
                      <a:lnTo>
                        <a:pt x="346" y="582"/>
                      </a:lnTo>
                      <a:lnTo>
                        <a:pt x="343" y="588"/>
                      </a:lnTo>
                      <a:lnTo>
                        <a:pt x="339" y="595"/>
                      </a:lnTo>
                      <a:lnTo>
                        <a:pt x="335" y="601"/>
                      </a:lnTo>
                      <a:lnTo>
                        <a:pt x="330" y="608"/>
                      </a:lnTo>
                      <a:lnTo>
                        <a:pt x="325" y="614"/>
                      </a:lnTo>
                      <a:lnTo>
                        <a:pt x="320" y="622"/>
                      </a:lnTo>
                      <a:lnTo>
                        <a:pt x="315" y="628"/>
                      </a:lnTo>
                      <a:lnTo>
                        <a:pt x="323" y="592"/>
                      </a:lnTo>
                      <a:lnTo>
                        <a:pt x="325" y="589"/>
                      </a:lnTo>
                      <a:lnTo>
                        <a:pt x="328" y="583"/>
                      </a:lnTo>
                      <a:lnTo>
                        <a:pt x="334" y="575"/>
                      </a:lnTo>
                      <a:lnTo>
                        <a:pt x="339" y="564"/>
                      </a:lnTo>
                      <a:lnTo>
                        <a:pt x="343" y="551"/>
                      </a:lnTo>
                      <a:lnTo>
                        <a:pt x="344" y="538"/>
                      </a:lnTo>
                      <a:lnTo>
                        <a:pt x="339" y="524"/>
                      </a:lnTo>
                      <a:lnTo>
                        <a:pt x="330" y="511"/>
                      </a:lnTo>
                      <a:lnTo>
                        <a:pt x="325" y="500"/>
                      </a:lnTo>
                      <a:lnTo>
                        <a:pt x="320" y="484"/>
                      </a:lnTo>
                      <a:lnTo>
                        <a:pt x="318" y="469"/>
                      </a:lnTo>
                      <a:lnTo>
                        <a:pt x="315" y="455"/>
                      </a:lnTo>
                      <a:lnTo>
                        <a:pt x="314" y="443"/>
                      </a:lnTo>
                      <a:lnTo>
                        <a:pt x="309" y="431"/>
                      </a:lnTo>
                      <a:lnTo>
                        <a:pt x="306" y="422"/>
                      </a:lnTo>
                      <a:lnTo>
                        <a:pt x="304" y="411"/>
                      </a:lnTo>
                      <a:lnTo>
                        <a:pt x="306" y="394"/>
                      </a:lnTo>
                      <a:lnTo>
                        <a:pt x="310" y="379"/>
                      </a:lnTo>
                      <a:lnTo>
                        <a:pt x="318" y="364"/>
                      </a:lnTo>
                      <a:lnTo>
                        <a:pt x="324" y="353"/>
                      </a:lnTo>
                      <a:lnTo>
                        <a:pt x="326" y="348"/>
                      </a:lnTo>
                      <a:lnTo>
                        <a:pt x="328" y="342"/>
                      </a:lnTo>
                      <a:lnTo>
                        <a:pt x="329" y="337"/>
                      </a:lnTo>
                      <a:lnTo>
                        <a:pt x="330" y="332"/>
                      </a:lnTo>
                      <a:lnTo>
                        <a:pt x="335" y="329"/>
                      </a:lnTo>
                      <a:lnTo>
                        <a:pt x="340" y="328"/>
                      </a:lnTo>
                      <a:lnTo>
                        <a:pt x="346" y="329"/>
                      </a:lnTo>
                      <a:lnTo>
                        <a:pt x="353" y="330"/>
                      </a:lnTo>
                      <a:lnTo>
                        <a:pt x="358" y="333"/>
                      </a:lnTo>
                      <a:lnTo>
                        <a:pt x="365" y="335"/>
                      </a:lnTo>
                      <a:lnTo>
                        <a:pt x="370" y="336"/>
                      </a:lnTo>
                      <a:lnTo>
                        <a:pt x="375" y="337"/>
                      </a:lnTo>
                      <a:lnTo>
                        <a:pt x="381" y="336"/>
                      </a:lnTo>
                      <a:lnTo>
                        <a:pt x="388" y="335"/>
                      </a:lnTo>
                      <a:lnTo>
                        <a:pt x="395" y="333"/>
                      </a:lnTo>
                      <a:lnTo>
                        <a:pt x="401" y="330"/>
                      </a:lnTo>
                      <a:lnTo>
                        <a:pt x="408" y="327"/>
                      </a:lnTo>
                      <a:lnTo>
                        <a:pt x="415" y="323"/>
                      </a:lnTo>
                      <a:lnTo>
                        <a:pt x="420" y="321"/>
                      </a:lnTo>
                      <a:lnTo>
                        <a:pt x="425" y="318"/>
                      </a:lnTo>
                      <a:lnTo>
                        <a:pt x="432" y="317"/>
                      </a:lnTo>
                      <a:lnTo>
                        <a:pt x="435" y="320"/>
                      </a:lnTo>
                      <a:lnTo>
                        <a:pt x="439" y="324"/>
                      </a:lnTo>
                      <a:lnTo>
                        <a:pt x="445" y="328"/>
                      </a:lnTo>
                      <a:lnTo>
                        <a:pt x="449" y="329"/>
                      </a:lnTo>
                      <a:lnTo>
                        <a:pt x="455" y="330"/>
                      </a:lnTo>
                      <a:lnTo>
                        <a:pt x="462" y="331"/>
                      </a:lnTo>
                      <a:lnTo>
                        <a:pt x="468" y="332"/>
                      </a:lnTo>
                      <a:lnTo>
                        <a:pt x="475" y="333"/>
                      </a:lnTo>
                      <a:lnTo>
                        <a:pt x="480" y="333"/>
                      </a:lnTo>
                      <a:lnTo>
                        <a:pt x="487" y="333"/>
                      </a:lnTo>
                      <a:lnTo>
                        <a:pt x="492" y="332"/>
                      </a:lnTo>
                      <a:lnTo>
                        <a:pt x="498" y="332"/>
                      </a:lnTo>
                      <a:lnTo>
                        <a:pt x="506" y="336"/>
                      </a:lnTo>
                      <a:lnTo>
                        <a:pt x="516" y="341"/>
                      </a:lnTo>
                      <a:lnTo>
                        <a:pt x="526" y="347"/>
                      </a:lnTo>
                      <a:lnTo>
                        <a:pt x="534" y="352"/>
                      </a:lnTo>
                      <a:lnTo>
                        <a:pt x="539" y="356"/>
                      </a:lnTo>
                      <a:lnTo>
                        <a:pt x="542" y="356"/>
                      </a:lnTo>
                      <a:lnTo>
                        <a:pt x="538" y="353"/>
                      </a:lnTo>
                      <a:close/>
                    </a:path>
                  </a:pathLst>
                </a:custGeom>
                <a:solidFill>
                  <a:srgbClr val="381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grpSp>
          <p:grpSp>
            <p:nvGrpSpPr>
              <p:cNvPr id="3089" name="Group 57"/>
              <p:cNvGrpSpPr>
                <a:grpSpLocks/>
              </p:cNvGrpSpPr>
              <p:nvPr/>
            </p:nvGrpSpPr>
            <p:grpSpPr bwMode="auto">
              <a:xfrm>
                <a:off x="3504" y="2448"/>
                <a:ext cx="576" cy="802"/>
                <a:chOff x="4032" y="2448"/>
                <a:chExt cx="576" cy="802"/>
              </a:xfrm>
            </p:grpSpPr>
            <p:sp>
              <p:nvSpPr>
                <p:cNvPr id="3143" name="Freeform 58"/>
                <p:cNvSpPr>
                  <a:spLocks/>
                </p:cNvSpPr>
                <p:nvPr/>
              </p:nvSpPr>
              <p:spPr bwMode="auto">
                <a:xfrm>
                  <a:off x="4320" y="2592"/>
                  <a:ext cx="36" cy="286"/>
                </a:xfrm>
                <a:custGeom>
                  <a:avLst/>
                  <a:gdLst>
                    <a:gd name="T0" fmla="*/ 0 w 107"/>
                    <a:gd name="T1" fmla="*/ 0 h 858"/>
                    <a:gd name="T2" fmla="*/ 0 w 107"/>
                    <a:gd name="T3" fmla="*/ 0 h 858"/>
                    <a:gd name="T4" fmla="*/ 0 w 107"/>
                    <a:gd name="T5" fmla="*/ 0 h 858"/>
                    <a:gd name="T6" fmla="*/ 0 w 107"/>
                    <a:gd name="T7" fmla="*/ 0 h 858"/>
                    <a:gd name="T8" fmla="*/ 0 w 107"/>
                    <a:gd name="T9" fmla="*/ 0 h 858"/>
                    <a:gd name="T10" fmla="*/ 0 w 107"/>
                    <a:gd name="T11" fmla="*/ 0 h 858"/>
                    <a:gd name="T12" fmla="*/ 0 w 107"/>
                    <a:gd name="T13" fmla="*/ 0 h 858"/>
                    <a:gd name="T14" fmla="*/ 0 w 107"/>
                    <a:gd name="T15" fmla="*/ 0 h 858"/>
                    <a:gd name="T16" fmla="*/ 0 w 107"/>
                    <a:gd name="T17" fmla="*/ 0 h 858"/>
                    <a:gd name="T18" fmla="*/ 0 w 107"/>
                    <a:gd name="T19" fmla="*/ 0 h 858"/>
                    <a:gd name="T20" fmla="*/ 0 w 107"/>
                    <a:gd name="T21" fmla="*/ 0 h 858"/>
                    <a:gd name="T22" fmla="*/ 0 w 107"/>
                    <a:gd name="T23" fmla="*/ 0 h 858"/>
                    <a:gd name="T24" fmla="*/ 0 w 107"/>
                    <a:gd name="T25" fmla="*/ 0 h 858"/>
                    <a:gd name="T26" fmla="*/ 0 w 107"/>
                    <a:gd name="T27" fmla="*/ 0 h 858"/>
                    <a:gd name="T28" fmla="*/ 0 w 107"/>
                    <a:gd name="T29" fmla="*/ 0 h 858"/>
                    <a:gd name="T30" fmla="*/ 0 w 107"/>
                    <a:gd name="T31" fmla="*/ 0 h 858"/>
                    <a:gd name="T32" fmla="*/ 0 w 107"/>
                    <a:gd name="T33" fmla="*/ 0 h 8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7"/>
                    <a:gd name="T52" fmla="*/ 0 h 858"/>
                    <a:gd name="T53" fmla="*/ 107 w 107"/>
                    <a:gd name="T54" fmla="*/ 858 h 8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7" h="858">
                      <a:moveTo>
                        <a:pt x="0" y="858"/>
                      </a:moveTo>
                      <a:lnTo>
                        <a:pt x="4" y="838"/>
                      </a:lnTo>
                      <a:lnTo>
                        <a:pt x="17" y="779"/>
                      </a:lnTo>
                      <a:lnTo>
                        <a:pt x="33" y="691"/>
                      </a:lnTo>
                      <a:lnTo>
                        <a:pt x="53" y="578"/>
                      </a:lnTo>
                      <a:lnTo>
                        <a:pt x="71" y="449"/>
                      </a:lnTo>
                      <a:lnTo>
                        <a:pt x="88" y="307"/>
                      </a:lnTo>
                      <a:lnTo>
                        <a:pt x="99" y="164"/>
                      </a:lnTo>
                      <a:lnTo>
                        <a:pt x="102" y="21"/>
                      </a:lnTo>
                      <a:lnTo>
                        <a:pt x="103" y="0"/>
                      </a:lnTo>
                      <a:lnTo>
                        <a:pt x="106" y="56"/>
                      </a:lnTo>
                      <a:lnTo>
                        <a:pt x="107" y="166"/>
                      </a:lnTo>
                      <a:lnTo>
                        <a:pt x="104" y="311"/>
                      </a:lnTo>
                      <a:lnTo>
                        <a:pt x="96" y="473"/>
                      </a:lnTo>
                      <a:lnTo>
                        <a:pt x="77" y="631"/>
                      </a:lnTo>
                      <a:lnTo>
                        <a:pt x="46" y="766"/>
                      </a:lnTo>
                      <a:lnTo>
                        <a:pt x="0" y="8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44" name="Freeform 59"/>
                <p:cNvSpPr>
                  <a:spLocks/>
                </p:cNvSpPr>
                <p:nvPr/>
              </p:nvSpPr>
              <p:spPr bwMode="auto">
                <a:xfrm>
                  <a:off x="4080" y="2448"/>
                  <a:ext cx="234" cy="496"/>
                </a:xfrm>
                <a:custGeom>
                  <a:avLst/>
                  <a:gdLst>
                    <a:gd name="T0" fmla="*/ 0 w 702"/>
                    <a:gd name="T1" fmla="*/ 1 h 1488"/>
                    <a:gd name="T2" fmla="*/ 0 w 702"/>
                    <a:gd name="T3" fmla="*/ 1 h 1488"/>
                    <a:gd name="T4" fmla="*/ 0 w 702"/>
                    <a:gd name="T5" fmla="*/ 1 h 1488"/>
                    <a:gd name="T6" fmla="*/ 0 w 702"/>
                    <a:gd name="T7" fmla="*/ 1 h 1488"/>
                    <a:gd name="T8" fmla="*/ 0 w 702"/>
                    <a:gd name="T9" fmla="*/ 1 h 1488"/>
                    <a:gd name="T10" fmla="*/ 0 w 702"/>
                    <a:gd name="T11" fmla="*/ 1 h 1488"/>
                    <a:gd name="T12" fmla="*/ 0 w 702"/>
                    <a:gd name="T13" fmla="*/ 1 h 1488"/>
                    <a:gd name="T14" fmla="*/ 0 w 702"/>
                    <a:gd name="T15" fmla="*/ 1 h 1488"/>
                    <a:gd name="T16" fmla="*/ 0 w 702"/>
                    <a:gd name="T17" fmla="*/ 1 h 1488"/>
                    <a:gd name="T18" fmla="*/ 0 w 702"/>
                    <a:gd name="T19" fmla="*/ 0 h 1488"/>
                    <a:gd name="T20" fmla="*/ 0 w 702"/>
                    <a:gd name="T21" fmla="*/ 0 h 1488"/>
                    <a:gd name="T22" fmla="*/ 0 w 702"/>
                    <a:gd name="T23" fmla="*/ 0 h 1488"/>
                    <a:gd name="T24" fmla="*/ 0 w 702"/>
                    <a:gd name="T25" fmla="*/ 0 h 1488"/>
                    <a:gd name="T26" fmla="*/ 0 w 702"/>
                    <a:gd name="T27" fmla="*/ 0 h 1488"/>
                    <a:gd name="T28" fmla="*/ 0 w 702"/>
                    <a:gd name="T29" fmla="*/ 0 h 1488"/>
                    <a:gd name="T30" fmla="*/ 0 w 702"/>
                    <a:gd name="T31" fmla="*/ 0 h 1488"/>
                    <a:gd name="T32" fmla="*/ 0 w 702"/>
                    <a:gd name="T33" fmla="*/ 0 h 1488"/>
                    <a:gd name="T34" fmla="*/ 0 w 702"/>
                    <a:gd name="T35" fmla="*/ 0 h 1488"/>
                    <a:gd name="T36" fmla="*/ 0 w 702"/>
                    <a:gd name="T37" fmla="*/ 0 h 1488"/>
                    <a:gd name="T38" fmla="*/ 0 w 702"/>
                    <a:gd name="T39" fmla="*/ 0 h 1488"/>
                    <a:gd name="T40" fmla="*/ 0 w 702"/>
                    <a:gd name="T41" fmla="*/ 0 h 1488"/>
                    <a:gd name="T42" fmla="*/ 0 w 702"/>
                    <a:gd name="T43" fmla="*/ 0 h 1488"/>
                    <a:gd name="T44" fmla="*/ 0 w 702"/>
                    <a:gd name="T45" fmla="*/ 0 h 1488"/>
                    <a:gd name="T46" fmla="*/ 0 w 702"/>
                    <a:gd name="T47" fmla="*/ 0 h 1488"/>
                    <a:gd name="T48" fmla="*/ 0 w 702"/>
                    <a:gd name="T49" fmla="*/ 0 h 1488"/>
                    <a:gd name="T50" fmla="*/ 0 w 702"/>
                    <a:gd name="T51" fmla="*/ 0 h 1488"/>
                    <a:gd name="T52" fmla="*/ 0 w 702"/>
                    <a:gd name="T53" fmla="*/ 0 h 1488"/>
                    <a:gd name="T54" fmla="*/ 0 w 702"/>
                    <a:gd name="T55" fmla="*/ 0 h 1488"/>
                    <a:gd name="T56" fmla="*/ 0 w 702"/>
                    <a:gd name="T57" fmla="*/ 0 h 1488"/>
                    <a:gd name="T58" fmla="*/ 0 w 702"/>
                    <a:gd name="T59" fmla="*/ 0 h 1488"/>
                    <a:gd name="T60" fmla="*/ 0 w 702"/>
                    <a:gd name="T61" fmla="*/ 0 h 1488"/>
                    <a:gd name="T62" fmla="*/ 0 w 702"/>
                    <a:gd name="T63" fmla="*/ 0 h 1488"/>
                    <a:gd name="T64" fmla="*/ 0 w 702"/>
                    <a:gd name="T65" fmla="*/ 0 h 1488"/>
                    <a:gd name="T66" fmla="*/ 0 w 702"/>
                    <a:gd name="T67" fmla="*/ 0 h 1488"/>
                    <a:gd name="T68" fmla="*/ 0 w 702"/>
                    <a:gd name="T69" fmla="*/ 0 h 1488"/>
                    <a:gd name="T70" fmla="*/ 0 w 702"/>
                    <a:gd name="T71" fmla="*/ 0 h 1488"/>
                    <a:gd name="T72" fmla="*/ 0 w 702"/>
                    <a:gd name="T73" fmla="*/ 0 h 1488"/>
                    <a:gd name="T74" fmla="*/ 0 w 702"/>
                    <a:gd name="T75" fmla="*/ 0 h 1488"/>
                    <a:gd name="T76" fmla="*/ 0 w 702"/>
                    <a:gd name="T77" fmla="*/ 0 h 1488"/>
                    <a:gd name="T78" fmla="*/ 0 w 702"/>
                    <a:gd name="T79" fmla="*/ 0 h 1488"/>
                    <a:gd name="T80" fmla="*/ 0 w 702"/>
                    <a:gd name="T81" fmla="*/ 0 h 1488"/>
                    <a:gd name="T82" fmla="*/ 0 w 702"/>
                    <a:gd name="T83" fmla="*/ 0 h 1488"/>
                    <a:gd name="T84" fmla="*/ 0 w 702"/>
                    <a:gd name="T85" fmla="*/ 0 h 1488"/>
                    <a:gd name="T86" fmla="*/ 0 w 702"/>
                    <a:gd name="T87" fmla="*/ 0 h 1488"/>
                    <a:gd name="T88" fmla="*/ 0 w 702"/>
                    <a:gd name="T89" fmla="*/ 0 h 1488"/>
                    <a:gd name="T90" fmla="*/ 0 w 702"/>
                    <a:gd name="T91" fmla="*/ 0 h 1488"/>
                    <a:gd name="T92" fmla="*/ 0 w 702"/>
                    <a:gd name="T93" fmla="*/ 0 h 1488"/>
                    <a:gd name="T94" fmla="*/ 0 w 702"/>
                    <a:gd name="T95" fmla="*/ 0 h 1488"/>
                    <a:gd name="T96" fmla="*/ 0 w 702"/>
                    <a:gd name="T97" fmla="*/ 0 h 1488"/>
                    <a:gd name="T98" fmla="*/ 0 w 702"/>
                    <a:gd name="T99" fmla="*/ 0 h 1488"/>
                    <a:gd name="T100" fmla="*/ 0 w 702"/>
                    <a:gd name="T101" fmla="*/ 0 h 1488"/>
                    <a:gd name="T102" fmla="*/ 0 w 702"/>
                    <a:gd name="T103" fmla="*/ 0 h 1488"/>
                    <a:gd name="T104" fmla="*/ 0 w 702"/>
                    <a:gd name="T105" fmla="*/ 0 h 1488"/>
                    <a:gd name="T106" fmla="*/ 0 w 702"/>
                    <a:gd name="T107" fmla="*/ 1 h 1488"/>
                    <a:gd name="T108" fmla="*/ 0 w 702"/>
                    <a:gd name="T109" fmla="*/ 1 h 1488"/>
                    <a:gd name="T110" fmla="*/ 0 w 702"/>
                    <a:gd name="T111" fmla="*/ 1 h 1488"/>
                    <a:gd name="T112" fmla="*/ 0 w 702"/>
                    <a:gd name="T113" fmla="*/ 1 h 1488"/>
                    <a:gd name="T114" fmla="*/ 0 w 702"/>
                    <a:gd name="T115" fmla="*/ 1 h 1488"/>
                    <a:gd name="T116" fmla="*/ 0 w 702"/>
                    <a:gd name="T117" fmla="*/ 1 h 1488"/>
                    <a:gd name="T118" fmla="*/ 0 w 702"/>
                    <a:gd name="T119" fmla="*/ 1 h 14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02"/>
                    <a:gd name="T181" fmla="*/ 0 h 1488"/>
                    <a:gd name="T182" fmla="*/ 702 w 702"/>
                    <a:gd name="T183" fmla="*/ 1488 h 14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02" h="1488">
                      <a:moveTo>
                        <a:pt x="628" y="1413"/>
                      </a:moveTo>
                      <a:lnTo>
                        <a:pt x="628" y="1400"/>
                      </a:lnTo>
                      <a:lnTo>
                        <a:pt x="634" y="1394"/>
                      </a:lnTo>
                      <a:lnTo>
                        <a:pt x="642" y="1391"/>
                      </a:lnTo>
                      <a:lnTo>
                        <a:pt x="652" y="1391"/>
                      </a:lnTo>
                      <a:lnTo>
                        <a:pt x="663" y="1391"/>
                      </a:lnTo>
                      <a:lnTo>
                        <a:pt x="674" y="1390"/>
                      </a:lnTo>
                      <a:lnTo>
                        <a:pt x="683" y="1384"/>
                      </a:lnTo>
                      <a:lnTo>
                        <a:pt x="690" y="1374"/>
                      </a:lnTo>
                      <a:lnTo>
                        <a:pt x="698" y="1342"/>
                      </a:lnTo>
                      <a:lnTo>
                        <a:pt x="702" y="1309"/>
                      </a:lnTo>
                      <a:lnTo>
                        <a:pt x="701" y="1277"/>
                      </a:lnTo>
                      <a:lnTo>
                        <a:pt x="695" y="1243"/>
                      </a:lnTo>
                      <a:lnTo>
                        <a:pt x="685" y="1212"/>
                      </a:lnTo>
                      <a:lnTo>
                        <a:pt x="672" y="1182"/>
                      </a:lnTo>
                      <a:lnTo>
                        <a:pt x="652" y="1155"/>
                      </a:lnTo>
                      <a:lnTo>
                        <a:pt x="628" y="1130"/>
                      </a:lnTo>
                      <a:lnTo>
                        <a:pt x="614" y="1114"/>
                      </a:lnTo>
                      <a:lnTo>
                        <a:pt x="603" y="1090"/>
                      </a:lnTo>
                      <a:lnTo>
                        <a:pt x="595" y="1063"/>
                      </a:lnTo>
                      <a:lnTo>
                        <a:pt x="587" y="1034"/>
                      </a:lnTo>
                      <a:lnTo>
                        <a:pt x="581" y="1005"/>
                      </a:lnTo>
                      <a:lnTo>
                        <a:pt x="574" y="977"/>
                      </a:lnTo>
                      <a:lnTo>
                        <a:pt x="566" y="955"/>
                      </a:lnTo>
                      <a:lnTo>
                        <a:pt x="557" y="939"/>
                      </a:lnTo>
                      <a:lnTo>
                        <a:pt x="538" y="910"/>
                      </a:lnTo>
                      <a:lnTo>
                        <a:pt x="518" y="879"/>
                      </a:lnTo>
                      <a:lnTo>
                        <a:pt x="499" y="847"/>
                      </a:lnTo>
                      <a:lnTo>
                        <a:pt x="482" y="813"/>
                      </a:lnTo>
                      <a:lnTo>
                        <a:pt x="465" y="780"/>
                      </a:lnTo>
                      <a:lnTo>
                        <a:pt x="451" y="751"/>
                      </a:lnTo>
                      <a:lnTo>
                        <a:pt x="439" y="725"/>
                      </a:lnTo>
                      <a:lnTo>
                        <a:pt x="428" y="704"/>
                      </a:lnTo>
                      <a:lnTo>
                        <a:pt x="417" y="683"/>
                      </a:lnTo>
                      <a:lnTo>
                        <a:pt x="405" y="665"/>
                      </a:lnTo>
                      <a:lnTo>
                        <a:pt x="397" y="647"/>
                      </a:lnTo>
                      <a:lnTo>
                        <a:pt x="389" y="631"/>
                      </a:lnTo>
                      <a:lnTo>
                        <a:pt x="380" y="618"/>
                      </a:lnTo>
                      <a:lnTo>
                        <a:pt x="375" y="608"/>
                      </a:lnTo>
                      <a:lnTo>
                        <a:pt x="369" y="600"/>
                      </a:lnTo>
                      <a:lnTo>
                        <a:pt x="365" y="595"/>
                      </a:lnTo>
                      <a:lnTo>
                        <a:pt x="347" y="581"/>
                      </a:lnTo>
                      <a:lnTo>
                        <a:pt x="326" y="564"/>
                      </a:lnTo>
                      <a:lnTo>
                        <a:pt x="304" y="546"/>
                      </a:lnTo>
                      <a:lnTo>
                        <a:pt x="279" y="526"/>
                      </a:lnTo>
                      <a:lnTo>
                        <a:pt x="254" y="506"/>
                      </a:lnTo>
                      <a:lnTo>
                        <a:pt x="229" y="482"/>
                      </a:lnTo>
                      <a:lnTo>
                        <a:pt x="203" y="458"/>
                      </a:lnTo>
                      <a:lnTo>
                        <a:pt x="178" y="433"/>
                      </a:lnTo>
                      <a:lnTo>
                        <a:pt x="155" y="407"/>
                      </a:lnTo>
                      <a:lnTo>
                        <a:pt x="132" y="381"/>
                      </a:lnTo>
                      <a:lnTo>
                        <a:pt x="113" y="354"/>
                      </a:lnTo>
                      <a:lnTo>
                        <a:pt x="95" y="327"/>
                      </a:lnTo>
                      <a:lnTo>
                        <a:pt x="81" y="300"/>
                      </a:lnTo>
                      <a:lnTo>
                        <a:pt x="71" y="272"/>
                      </a:lnTo>
                      <a:lnTo>
                        <a:pt x="66" y="245"/>
                      </a:lnTo>
                      <a:lnTo>
                        <a:pt x="64" y="218"/>
                      </a:lnTo>
                      <a:lnTo>
                        <a:pt x="63" y="161"/>
                      </a:lnTo>
                      <a:lnTo>
                        <a:pt x="53" y="110"/>
                      </a:lnTo>
                      <a:lnTo>
                        <a:pt x="39" y="66"/>
                      </a:lnTo>
                      <a:lnTo>
                        <a:pt x="24" y="33"/>
                      </a:lnTo>
                      <a:lnTo>
                        <a:pt x="10" y="11"/>
                      </a:lnTo>
                      <a:lnTo>
                        <a:pt x="1" y="0"/>
                      </a:lnTo>
                      <a:lnTo>
                        <a:pt x="0" y="3"/>
                      </a:lnTo>
                      <a:lnTo>
                        <a:pt x="11" y="22"/>
                      </a:lnTo>
                      <a:lnTo>
                        <a:pt x="25" y="48"/>
                      </a:lnTo>
                      <a:lnTo>
                        <a:pt x="35" y="69"/>
                      </a:lnTo>
                      <a:lnTo>
                        <a:pt x="39" y="90"/>
                      </a:lnTo>
                      <a:lnTo>
                        <a:pt x="41" y="109"/>
                      </a:lnTo>
                      <a:lnTo>
                        <a:pt x="41" y="131"/>
                      </a:lnTo>
                      <a:lnTo>
                        <a:pt x="39" y="157"/>
                      </a:lnTo>
                      <a:lnTo>
                        <a:pt x="41" y="187"/>
                      </a:lnTo>
                      <a:lnTo>
                        <a:pt x="43" y="224"/>
                      </a:lnTo>
                      <a:lnTo>
                        <a:pt x="46" y="245"/>
                      </a:lnTo>
                      <a:lnTo>
                        <a:pt x="50" y="266"/>
                      </a:lnTo>
                      <a:lnTo>
                        <a:pt x="56" y="288"/>
                      </a:lnTo>
                      <a:lnTo>
                        <a:pt x="63" y="309"/>
                      </a:lnTo>
                      <a:lnTo>
                        <a:pt x="71" y="331"/>
                      </a:lnTo>
                      <a:lnTo>
                        <a:pt x="80" y="354"/>
                      </a:lnTo>
                      <a:lnTo>
                        <a:pt x="92" y="376"/>
                      </a:lnTo>
                      <a:lnTo>
                        <a:pt x="105" y="399"/>
                      </a:lnTo>
                      <a:lnTo>
                        <a:pt x="121" y="423"/>
                      </a:lnTo>
                      <a:lnTo>
                        <a:pt x="139" y="447"/>
                      </a:lnTo>
                      <a:lnTo>
                        <a:pt x="159" y="471"/>
                      </a:lnTo>
                      <a:lnTo>
                        <a:pt x="183" y="495"/>
                      </a:lnTo>
                      <a:lnTo>
                        <a:pt x="209" y="521"/>
                      </a:lnTo>
                      <a:lnTo>
                        <a:pt x="238" y="546"/>
                      </a:lnTo>
                      <a:lnTo>
                        <a:pt x="272" y="572"/>
                      </a:lnTo>
                      <a:lnTo>
                        <a:pt x="308" y="598"/>
                      </a:lnTo>
                      <a:lnTo>
                        <a:pt x="320" y="609"/>
                      </a:lnTo>
                      <a:lnTo>
                        <a:pt x="339" y="633"/>
                      </a:lnTo>
                      <a:lnTo>
                        <a:pt x="359" y="661"/>
                      </a:lnTo>
                      <a:lnTo>
                        <a:pt x="382" y="695"/>
                      </a:lnTo>
                      <a:lnTo>
                        <a:pt x="404" y="731"/>
                      </a:lnTo>
                      <a:lnTo>
                        <a:pt x="425" y="765"/>
                      </a:lnTo>
                      <a:lnTo>
                        <a:pt x="443" y="795"/>
                      </a:lnTo>
                      <a:lnTo>
                        <a:pt x="454" y="817"/>
                      </a:lnTo>
                      <a:lnTo>
                        <a:pt x="456" y="841"/>
                      </a:lnTo>
                      <a:lnTo>
                        <a:pt x="461" y="866"/>
                      </a:lnTo>
                      <a:lnTo>
                        <a:pt x="470" y="891"/>
                      </a:lnTo>
                      <a:lnTo>
                        <a:pt x="479" y="915"/>
                      </a:lnTo>
                      <a:lnTo>
                        <a:pt x="490" y="940"/>
                      </a:lnTo>
                      <a:lnTo>
                        <a:pt x="500" y="963"/>
                      </a:lnTo>
                      <a:lnTo>
                        <a:pt x="510" y="988"/>
                      </a:lnTo>
                      <a:lnTo>
                        <a:pt x="518" y="1011"/>
                      </a:lnTo>
                      <a:lnTo>
                        <a:pt x="527" y="1089"/>
                      </a:lnTo>
                      <a:lnTo>
                        <a:pt x="536" y="1154"/>
                      </a:lnTo>
                      <a:lnTo>
                        <a:pt x="545" y="1208"/>
                      </a:lnTo>
                      <a:lnTo>
                        <a:pt x="552" y="1252"/>
                      </a:lnTo>
                      <a:lnTo>
                        <a:pt x="559" y="1286"/>
                      </a:lnTo>
                      <a:lnTo>
                        <a:pt x="564" y="1309"/>
                      </a:lnTo>
                      <a:lnTo>
                        <a:pt x="567" y="1324"/>
                      </a:lnTo>
                      <a:lnTo>
                        <a:pt x="568" y="1327"/>
                      </a:lnTo>
                      <a:lnTo>
                        <a:pt x="573" y="1339"/>
                      </a:lnTo>
                      <a:lnTo>
                        <a:pt x="581" y="1370"/>
                      </a:lnTo>
                      <a:lnTo>
                        <a:pt x="594" y="1409"/>
                      </a:lnTo>
                      <a:lnTo>
                        <a:pt x="607" y="1448"/>
                      </a:lnTo>
                      <a:lnTo>
                        <a:pt x="620" y="1478"/>
                      </a:lnTo>
                      <a:lnTo>
                        <a:pt x="628" y="1488"/>
                      </a:lnTo>
                      <a:lnTo>
                        <a:pt x="633" y="1469"/>
                      </a:lnTo>
                      <a:lnTo>
                        <a:pt x="628"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45" name="Freeform 60"/>
                <p:cNvSpPr>
                  <a:spLocks/>
                </p:cNvSpPr>
                <p:nvPr/>
              </p:nvSpPr>
              <p:spPr bwMode="auto">
                <a:xfrm>
                  <a:off x="4032" y="2640"/>
                  <a:ext cx="355" cy="610"/>
                </a:xfrm>
                <a:custGeom>
                  <a:avLst/>
                  <a:gdLst>
                    <a:gd name="T0" fmla="*/ 0 w 1063"/>
                    <a:gd name="T1" fmla="*/ 0 h 1830"/>
                    <a:gd name="T2" fmla="*/ 0 w 1063"/>
                    <a:gd name="T3" fmla="*/ 0 h 1830"/>
                    <a:gd name="T4" fmla="*/ 0 w 1063"/>
                    <a:gd name="T5" fmla="*/ 0 h 1830"/>
                    <a:gd name="T6" fmla="*/ 0 w 1063"/>
                    <a:gd name="T7" fmla="*/ 0 h 1830"/>
                    <a:gd name="T8" fmla="*/ 0 w 1063"/>
                    <a:gd name="T9" fmla="*/ 0 h 1830"/>
                    <a:gd name="T10" fmla="*/ 0 w 1063"/>
                    <a:gd name="T11" fmla="*/ 0 h 1830"/>
                    <a:gd name="T12" fmla="*/ 0 w 1063"/>
                    <a:gd name="T13" fmla="*/ 0 h 1830"/>
                    <a:gd name="T14" fmla="*/ 0 w 1063"/>
                    <a:gd name="T15" fmla="*/ 0 h 1830"/>
                    <a:gd name="T16" fmla="*/ 0 w 1063"/>
                    <a:gd name="T17" fmla="*/ 0 h 1830"/>
                    <a:gd name="T18" fmla="*/ 0 w 1063"/>
                    <a:gd name="T19" fmla="*/ 0 h 1830"/>
                    <a:gd name="T20" fmla="*/ 0 w 1063"/>
                    <a:gd name="T21" fmla="*/ 0 h 1830"/>
                    <a:gd name="T22" fmla="*/ 0 w 1063"/>
                    <a:gd name="T23" fmla="*/ 0 h 1830"/>
                    <a:gd name="T24" fmla="*/ 0 w 1063"/>
                    <a:gd name="T25" fmla="*/ 0 h 1830"/>
                    <a:gd name="T26" fmla="*/ 0 w 1063"/>
                    <a:gd name="T27" fmla="*/ 0 h 1830"/>
                    <a:gd name="T28" fmla="*/ 0 w 1063"/>
                    <a:gd name="T29" fmla="*/ 0 h 1830"/>
                    <a:gd name="T30" fmla="*/ 0 w 1063"/>
                    <a:gd name="T31" fmla="*/ 0 h 1830"/>
                    <a:gd name="T32" fmla="*/ 0 w 1063"/>
                    <a:gd name="T33" fmla="*/ 0 h 1830"/>
                    <a:gd name="T34" fmla="*/ 0 w 1063"/>
                    <a:gd name="T35" fmla="*/ 0 h 1830"/>
                    <a:gd name="T36" fmla="*/ 0 w 1063"/>
                    <a:gd name="T37" fmla="*/ 0 h 1830"/>
                    <a:gd name="T38" fmla="*/ 0 w 1063"/>
                    <a:gd name="T39" fmla="*/ 0 h 1830"/>
                    <a:gd name="T40" fmla="*/ 0 w 1063"/>
                    <a:gd name="T41" fmla="*/ 0 h 1830"/>
                    <a:gd name="T42" fmla="*/ 0 w 1063"/>
                    <a:gd name="T43" fmla="*/ 0 h 1830"/>
                    <a:gd name="T44" fmla="*/ 0 w 1063"/>
                    <a:gd name="T45" fmla="*/ 0 h 1830"/>
                    <a:gd name="T46" fmla="*/ 0 w 1063"/>
                    <a:gd name="T47" fmla="*/ 0 h 1830"/>
                    <a:gd name="T48" fmla="*/ 0 w 1063"/>
                    <a:gd name="T49" fmla="*/ 0 h 1830"/>
                    <a:gd name="T50" fmla="*/ 0 w 1063"/>
                    <a:gd name="T51" fmla="*/ 0 h 1830"/>
                    <a:gd name="T52" fmla="*/ 0 w 1063"/>
                    <a:gd name="T53" fmla="*/ 0 h 1830"/>
                    <a:gd name="T54" fmla="*/ 0 w 1063"/>
                    <a:gd name="T55" fmla="*/ 0 h 1830"/>
                    <a:gd name="T56" fmla="*/ 0 w 1063"/>
                    <a:gd name="T57" fmla="*/ 0 h 1830"/>
                    <a:gd name="T58" fmla="*/ 0 w 1063"/>
                    <a:gd name="T59" fmla="*/ 0 h 1830"/>
                    <a:gd name="T60" fmla="*/ 0 w 1063"/>
                    <a:gd name="T61" fmla="*/ 0 h 1830"/>
                    <a:gd name="T62" fmla="*/ 0 w 1063"/>
                    <a:gd name="T63" fmla="*/ 0 h 1830"/>
                    <a:gd name="T64" fmla="*/ 0 w 1063"/>
                    <a:gd name="T65" fmla="*/ 0 h 1830"/>
                    <a:gd name="T66" fmla="*/ 0 w 1063"/>
                    <a:gd name="T67" fmla="*/ 0 h 1830"/>
                    <a:gd name="T68" fmla="*/ 0 w 1063"/>
                    <a:gd name="T69" fmla="*/ 0 h 1830"/>
                    <a:gd name="T70" fmla="*/ 0 w 1063"/>
                    <a:gd name="T71" fmla="*/ 0 h 1830"/>
                    <a:gd name="T72" fmla="*/ 0 w 1063"/>
                    <a:gd name="T73" fmla="*/ 0 h 1830"/>
                    <a:gd name="T74" fmla="*/ 0 w 1063"/>
                    <a:gd name="T75" fmla="*/ 0 h 1830"/>
                    <a:gd name="T76" fmla="*/ 0 w 1063"/>
                    <a:gd name="T77" fmla="*/ 0 h 1830"/>
                    <a:gd name="T78" fmla="*/ 0 w 1063"/>
                    <a:gd name="T79" fmla="*/ 0 h 1830"/>
                    <a:gd name="T80" fmla="*/ 0 w 1063"/>
                    <a:gd name="T81" fmla="*/ 0 h 1830"/>
                    <a:gd name="T82" fmla="*/ 0 w 1063"/>
                    <a:gd name="T83" fmla="*/ 0 h 1830"/>
                    <a:gd name="T84" fmla="*/ 0 w 1063"/>
                    <a:gd name="T85" fmla="*/ 0 h 1830"/>
                    <a:gd name="T86" fmla="*/ 0 w 1063"/>
                    <a:gd name="T87" fmla="*/ 0 h 1830"/>
                    <a:gd name="T88" fmla="*/ 0 w 1063"/>
                    <a:gd name="T89" fmla="*/ 0 h 1830"/>
                    <a:gd name="T90" fmla="*/ 0 w 1063"/>
                    <a:gd name="T91" fmla="*/ 0 h 1830"/>
                    <a:gd name="T92" fmla="*/ 0 w 1063"/>
                    <a:gd name="T93" fmla="*/ 0 h 1830"/>
                    <a:gd name="T94" fmla="*/ 0 w 1063"/>
                    <a:gd name="T95" fmla="*/ 0 h 1830"/>
                    <a:gd name="T96" fmla="*/ 0 w 1063"/>
                    <a:gd name="T97" fmla="*/ 0 h 1830"/>
                    <a:gd name="T98" fmla="*/ 0 w 1063"/>
                    <a:gd name="T99" fmla="*/ 0 h 1830"/>
                    <a:gd name="T100" fmla="*/ 0 w 1063"/>
                    <a:gd name="T101" fmla="*/ 0 h 1830"/>
                    <a:gd name="T102" fmla="*/ 0 w 1063"/>
                    <a:gd name="T103" fmla="*/ 0 h 1830"/>
                    <a:gd name="T104" fmla="*/ 0 w 1063"/>
                    <a:gd name="T105" fmla="*/ 0 h 1830"/>
                    <a:gd name="T106" fmla="*/ 0 w 1063"/>
                    <a:gd name="T107" fmla="*/ 0 h 1830"/>
                    <a:gd name="T108" fmla="*/ 0 w 1063"/>
                    <a:gd name="T109" fmla="*/ 0 h 1830"/>
                    <a:gd name="T110" fmla="*/ 0 w 1063"/>
                    <a:gd name="T111" fmla="*/ 0 h 1830"/>
                    <a:gd name="T112" fmla="*/ 0 w 1063"/>
                    <a:gd name="T113" fmla="*/ 0 h 1830"/>
                    <a:gd name="T114" fmla="*/ 0 w 1063"/>
                    <a:gd name="T115" fmla="*/ 1 h 1830"/>
                    <a:gd name="T116" fmla="*/ 0 w 1063"/>
                    <a:gd name="T117" fmla="*/ 1 h 1830"/>
                    <a:gd name="T118" fmla="*/ 0 w 1063"/>
                    <a:gd name="T119" fmla="*/ 1 h 1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63"/>
                    <a:gd name="T181" fmla="*/ 0 h 1830"/>
                    <a:gd name="T182" fmla="*/ 1063 w 1063"/>
                    <a:gd name="T183" fmla="*/ 1830 h 18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63" h="1830">
                      <a:moveTo>
                        <a:pt x="905" y="1334"/>
                      </a:moveTo>
                      <a:lnTo>
                        <a:pt x="918" y="1193"/>
                      </a:lnTo>
                      <a:lnTo>
                        <a:pt x="918" y="1167"/>
                      </a:lnTo>
                      <a:lnTo>
                        <a:pt x="918" y="1111"/>
                      </a:lnTo>
                      <a:lnTo>
                        <a:pt x="916" y="1055"/>
                      </a:lnTo>
                      <a:lnTo>
                        <a:pt x="913" y="1031"/>
                      </a:lnTo>
                      <a:lnTo>
                        <a:pt x="909" y="1013"/>
                      </a:lnTo>
                      <a:lnTo>
                        <a:pt x="902" y="993"/>
                      </a:lnTo>
                      <a:lnTo>
                        <a:pt x="893" y="975"/>
                      </a:lnTo>
                      <a:lnTo>
                        <a:pt x="883" y="957"/>
                      </a:lnTo>
                      <a:lnTo>
                        <a:pt x="872" y="940"/>
                      </a:lnTo>
                      <a:lnTo>
                        <a:pt x="862" y="923"/>
                      </a:lnTo>
                      <a:lnTo>
                        <a:pt x="854" y="908"/>
                      </a:lnTo>
                      <a:lnTo>
                        <a:pt x="848" y="895"/>
                      </a:lnTo>
                      <a:lnTo>
                        <a:pt x="849" y="897"/>
                      </a:lnTo>
                      <a:lnTo>
                        <a:pt x="851" y="913"/>
                      </a:lnTo>
                      <a:lnTo>
                        <a:pt x="852" y="927"/>
                      </a:lnTo>
                      <a:lnTo>
                        <a:pt x="854" y="931"/>
                      </a:lnTo>
                      <a:lnTo>
                        <a:pt x="852" y="921"/>
                      </a:lnTo>
                      <a:lnTo>
                        <a:pt x="847" y="902"/>
                      </a:lnTo>
                      <a:lnTo>
                        <a:pt x="838" y="882"/>
                      </a:lnTo>
                      <a:lnTo>
                        <a:pt x="830" y="857"/>
                      </a:lnTo>
                      <a:lnTo>
                        <a:pt x="823" y="835"/>
                      </a:lnTo>
                      <a:lnTo>
                        <a:pt x="816" y="814"/>
                      </a:lnTo>
                      <a:lnTo>
                        <a:pt x="813" y="799"/>
                      </a:lnTo>
                      <a:lnTo>
                        <a:pt x="815" y="791"/>
                      </a:lnTo>
                      <a:lnTo>
                        <a:pt x="820" y="786"/>
                      </a:lnTo>
                      <a:lnTo>
                        <a:pt x="826" y="779"/>
                      </a:lnTo>
                      <a:lnTo>
                        <a:pt x="834" y="769"/>
                      </a:lnTo>
                      <a:lnTo>
                        <a:pt x="841" y="760"/>
                      </a:lnTo>
                      <a:lnTo>
                        <a:pt x="848" y="750"/>
                      </a:lnTo>
                      <a:lnTo>
                        <a:pt x="855" y="740"/>
                      </a:lnTo>
                      <a:lnTo>
                        <a:pt x="859" y="733"/>
                      </a:lnTo>
                      <a:lnTo>
                        <a:pt x="862" y="729"/>
                      </a:lnTo>
                      <a:lnTo>
                        <a:pt x="870" y="718"/>
                      </a:lnTo>
                      <a:lnTo>
                        <a:pt x="894" y="696"/>
                      </a:lnTo>
                      <a:lnTo>
                        <a:pt x="926" y="667"/>
                      </a:lnTo>
                      <a:lnTo>
                        <a:pt x="962" y="634"/>
                      </a:lnTo>
                      <a:lnTo>
                        <a:pt x="998" y="600"/>
                      </a:lnTo>
                      <a:lnTo>
                        <a:pt x="1032" y="572"/>
                      </a:lnTo>
                      <a:lnTo>
                        <a:pt x="1054" y="553"/>
                      </a:lnTo>
                      <a:lnTo>
                        <a:pt x="1063" y="545"/>
                      </a:lnTo>
                      <a:lnTo>
                        <a:pt x="1056" y="550"/>
                      </a:lnTo>
                      <a:lnTo>
                        <a:pt x="1036" y="563"/>
                      </a:lnTo>
                      <a:lnTo>
                        <a:pt x="1008" y="581"/>
                      </a:lnTo>
                      <a:lnTo>
                        <a:pt x="978" y="603"/>
                      </a:lnTo>
                      <a:lnTo>
                        <a:pt x="946" y="625"/>
                      </a:lnTo>
                      <a:lnTo>
                        <a:pt x="919" y="645"/>
                      </a:lnTo>
                      <a:lnTo>
                        <a:pt x="901" y="659"/>
                      </a:lnTo>
                      <a:lnTo>
                        <a:pt x="895" y="665"/>
                      </a:lnTo>
                      <a:lnTo>
                        <a:pt x="898" y="677"/>
                      </a:lnTo>
                      <a:lnTo>
                        <a:pt x="891" y="690"/>
                      </a:lnTo>
                      <a:lnTo>
                        <a:pt x="877" y="704"/>
                      </a:lnTo>
                      <a:lnTo>
                        <a:pt x="859" y="717"/>
                      </a:lnTo>
                      <a:lnTo>
                        <a:pt x="840" y="730"/>
                      </a:lnTo>
                      <a:lnTo>
                        <a:pt x="820" y="740"/>
                      </a:lnTo>
                      <a:lnTo>
                        <a:pt x="806" y="750"/>
                      </a:lnTo>
                      <a:lnTo>
                        <a:pt x="798" y="755"/>
                      </a:lnTo>
                      <a:lnTo>
                        <a:pt x="795" y="759"/>
                      </a:lnTo>
                      <a:lnTo>
                        <a:pt x="792" y="765"/>
                      </a:lnTo>
                      <a:lnTo>
                        <a:pt x="788" y="773"/>
                      </a:lnTo>
                      <a:lnTo>
                        <a:pt x="787" y="778"/>
                      </a:lnTo>
                      <a:lnTo>
                        <a:pt x="778" y="756"/>
                      </a:lnTo>
                      <a:lnTo>
                        <a:pt x="766" y="729"/>
                      </a:lnTo>
                      <a:lnTo>
                        <a:pt x="755" y="705"/>
                      </a:lnTo>
                      <a:lnTo>
                        <a:pt x="749" y="695"/>
                      </a:lnTo>
                      <a:lnTo>
                        <a:pt x="741" y="685"/>
                      </a:lnTo>
                      <a:lnTo>
                        <a:pt x="734" y="674"/>
                      </a:lnTo>
                      <a:lnTo>
                        <a:pt x="727" y="664"/>
                      </a:lnTo>
                      <a:lnTo>
                        <a:pt x="721" y="652"/>
                      </a:lnTo>
                      <a:lnTo>
                        <a:pt x="716" y="642"/>
                      </a:lnTo>
                      <a:lnTo>
                        <a:pt x="710" y="632"/>
                      </a:lnTo>
                      <a:lnTo>
                        <a:pt x="703" y="622"/>
                      </a:lnTo>
                      <a:lnTo>
                        <a:pt x="698" y="616"/>
                      </a:lnTo>
                      <a:lnTo>
                        <a:pt x="685" y="603"/>
                      </a:lnTo>
                      <a:lnTo>
                        <a:pt x="674" y="589"/>
                      </a:lnTo>
                      <a:lnTo>
                        <a:pt x="666" y="573"/>
                      </a:lnTo>
                      <a:lnTo>
                        <a:pt x="657" y="559"/>
                      </a:lnTo>
                      <a:lnTo>
                        <a:pt x="652" y="545"/>
                      </a:lnTo>
                      <a:lnTo>
                        <a:pt x="646" y="532"/>
                      </a:lnTo>
                      <a:lnTo>
                        <a:pt x="643" y="520"/>
                      </a:lnTo>
                      <a:lnTo>
                        <a:pt x="640" y="512"/>
                      </a:lnTo>
                      <a:lnTo>
                        <a:pt x="639" y="490"/>
                      </a:lnTo>
                      <a:lnTo>
                        <a:pt x="643" y="458"/>
                      </a:lnTo>
                      <a:lnTo>
                        <a:pt x="650" y="424"/>
                      </a:lnTo>
                      <a:lnTo>
                        <a:pt x="661" y="397"/>
                      </a:lnTo>
                      <a:lnTo>
                        <a:pt x="670" y="389"/>
                      </a:lnTo>
                      <a:lnTo>
                        <a:pt x="679" y="384"/>
                      </a:lnTo>
                      <a:lnTo>
                        <a:pt x="691" y="383"/>
                      </a:lnTo>
                      <a:lnTo>
                        <a:pt x="702" y="383"/>
                      </a:lnTo>
                      <a:lnTo>
                        <a:pt x="712" y="384"/>
                      </a:lnTo>
                      <a:lnTo>
                        <a:pt x="720" y="385"/>
                      </a:lnTo>
                      <a:lnTo>
                        <a:pt x="725" y="387"/>
                      </a:lnTo>
                      <a:lnTo>
                        <a:pt x="728" y="388"/>
                      </a:lnTo>
                      <a:lnTo>
                        <a:pt x="732" y="390"/>
                      </a:lnTo>
                      <a:lnTo>
                        <a:pt x="741" y="397"/>
                      </a:lnTo>
                      <a:lnTo>
                        <a:pt x="756" y="407"/>
                      </a:lnTo>
                      <a:lnTo>
                        <a:pt x="773" y="419"/>
                      </a:lnTo>
                      <a:lnTo>
                        <a:pt x="792" y="431"/>
                      </a:lnTo>
                      <a:lnTo>
                        <a:pt x="813" y="441"/>
                      </a:lnTo>
                      <a:lnTo>
                        <a:pt x="833" y="449"/>
                      </a:lnTo>
                      <a:lnTo>
                        <a:pt x="849" y="453"/>
                      </a:lnTo>
                      <a:lnTo>
                        <a:pt x="865" y="453"/>
                      </a:lnTo>
                      <a:lnTo>
                        <a:pt x="877" y="450"/>
                      </a:lnTo>
                      <a:lnTo>
                        <a:pt x="890" y="445"/>
                      </a:lnTo>
                      <a:lnTo>
                        <a:pt x="902" y="438"/>
                      </a:lnTo>
                      <a:lnTo>
                        <a:pt x="911" y="433"/>
                      </a:lnTo>
                      <a:lnTo>
                        <a:pt x="919" y="427"/>
                      </a:lnTo>
                      <a:lnTo>
                        <a:pt x="925" y="423"/>
                      </a:lnTo>
                      <a:lnTo>
                        <a:pt x="929" y="420"/>
                      </a:lnTo>
                      <a:lnTo>
                        <a:pt x="934" y="415"/>
                      </a:lnTo>
                      <a:lnTo>
                        <a:pt x="939" y="403"/>
                      </a:lnTo>
                      <a:lnTo>
                        <a:pt x="941" y="393"/>
                      </a:lnTo>
                      <a:lnTo>
                        <a:pt x="943" y="388"/>
                      </a:lnTo>
                      <a:lnTo>
                        <a:pt x="941" y="390"/>
                      </a:lnTo>
                      <a:lnTo>
                        <a:pt x="940" y="396"/>
                      </a:lnTo>
                      <a:lnTo>
                        <a:pt x="936" y="402"/>
                      </a:lnTo>
                      <a:lnTo>
                        <a:pt x="929" y="409"/>
                      </a:lnTo>
                      <a:lnTo>
                        <a:pt x="920" y="416"/>
                      </a:lnTo>
                      <a:lnTo>
                        <a:pt x="908" y="424"/>
                      </a:lnTo>
                      <a:lnTo>
                        <a:pt x="891" y="431"/>
                      </a:lnTo>
                      <a:lnTo>
                        <a:pt x="870" y="436"/>
                      </a:lnTo>
                      <a:lnTo>
                        <a:pt x="849" y="437"/>
                      </a:lnTo>
                      <a:lnTo>
                        <a:pt x="830" y="433"/>
                      </a:lnTo>
                      <a:lnTo>
                        <a:pt x="809" y="427"/>
                      </a:lnTo>
                      <a:lnTo>
                        <a:pt x="791" y="416"/>
                      </a:lnTo>
                      <a:lnTo>
                        <a:pt x="774" y="405"/>
                      </a:lnTo>
                      <a:lnTo>
                        <a:pt x="760" y="394"/>
                      </a:lnTo>
                      <a:lnTo>
                        <a:pt x="749" y="384"/>
                      </a:lnTo>
                      <a:lnTo>
                        <a:pt x="741" y="376"/>
                      </a:lnTo>
                      <a:lnTo>
                        <a:pt x="745" y="376"/>
                      </a:lnTo>
                      <a:lnTo>
                        <a:pt x="749" y="376"/>
                      </a:lnTo>
                      <a:lnTo>
                        <a:pt x="755" y="375"/>
                      </a:lnTo>
                      <a:lnTo>
                        <a:pt x="762" y="374"/>
                      </a:lnTo>
                      <a:lnTo>
                        <a:pt x="770" y="372"/>
                      </a:lnTo>
                      <a:lnTo>
                        <a:pt x="781" y="371"/>
                      </a:lnTo>
                      <a:lnTo>
                        <a:pt x="794" y="368"/>
                      </a:lnTo>
                      <a:lnTo>
                        <a:pt x="809" y="365"/>
                      </a:lnTo>
                      <a:lnTo>
                        <a:pt x="835" y="358"/>
                      </a:lnTo>
                      <a:lnTo>
                        <a:pt x="852" y="353"/>
                      </a:lnTo>
                      <a:lnTo>
                        <a:pt x="862" y="352"/>
                      </a:lnTo>
                      <a:lnTo>
                        <a:pt x="868" y="350"/>
                      </a:lnTo>
                      <a:lnTo>
                        <a:pt x="869" y="352"/>
                      </a:lnTo>
                      <a:lnTo>
                        <a:pt x="869" y="354"/>
                      </a:lnTo>
                      <a:lnTo>
                        <a:pt x="869" y="357"/>
                      </a:lnTo>
                      <a:lnTo>
                        <a:pt x="872" y="359"/>
                      </a:lnTo>
                      <a:lnTo>
                        <a:pt x="877" y="362"/>
                      </a:lnTo>
                      <a:lnTo>
                        <a:pt x="884" y="363"/>
                      </a:lnTo>
                      <a:lnTo>
                        <a:pt x="893" y="363"/>
                      </a:lnTo>
                      <a:lnTo>
                        <a:pt x="902" y="363"/>
                      </a:lnTo>
                      <a:lnTo>
                        <a:pt x="911" y="361"/>
                      </a:lnTo>
                      <a:lnTo>
                        <a:pt x="922" y="357"/>
                      </a:lnTo>
                      <a:lnTo>
                        <a:pt x="932" y="352"/>
                      </a:lnTo>
                      <a:lnTo>
                        <a:pt x="941" y="344"/>
                      </a:lnTo>
                      <a:lnTo>
                        <a:pt x="950" y="335"/>
                      </a:lnTo>
                      <a:lnTo>
                        <a:pt x="959" y="321"/>
                      </a:lnTo>
                      <a:lnTo>
                        <a:pt x="966" y="306"/>
                      </a:lnTo>
                      <a:lnTo>
                        <a:pt x="969" y="301"/>
                      </a:lnTo>
                      <a:lnTo>
                        <a:pt x="996" y="283"/>
                      </a:lnTo>
                      <a:lnTo>
                        <a:pt x="994" y="283"/>
                      </a:lnTo>
                      <a:lnTo>
                        <a:pt x="990" y="283"/>
                      </a:lnTo>
                      <a:lnTo>
                        <a:pt x="985" y="284"/>
                      </a:lnTo>
                      <a:lnTo>
                        <a:pt x="978" y="286"/>
                      </a:lnTo>
                      <a:lnTo>
                        <a:pt x="971" y="288"/>
                      </a:lnTo>
                      <a:lnTo>
                        <a:pt x="964" y="293"/>
                      </a:lnTo>
                      <a:lnTo>
                        <a:pt x="957" y="298"/>
                      </a:lnTo>
                      <a:lnTo>
                        <a:pt x="952" y="308"/>
                      </a:lnTo>
                      <a:lnTo>
                        <a:pt x="941" y="328"/>
                      </a:lnTo>
                      <a:lnTo>
                        <a:pt x="927" y="341"/>
                      </a:lnTo>
                      <a:lnTo>
                        <a:pt x="911" y="349"/>
                      </a:lnTo>
                      <a:lnTo>
                        <a:pt x="894" y="352"/>
                      </a:lnTo>
                      <a:lnTo>
                        <a:pt x="880" y="350"/>
                      </a:lnTo>
                      <a:lnTo>
                        <a:pt x="869" y="345"/>
                      </a:lnTo>
                      <a:lnTo>
                        <a:pt x="865" y="337"/>
                      </a:lnTo>
                      <a:lnTo>
                        <a:pt x="868" y="328"/>
                      </a:lnTo>
                      <a:lnTo>
                        <a:pt x="874" y="313"/>
                      </a:lnTo>
                      <a:lnTo>
                        <a:pt x="883" y="292"/>
                      </a:lnTo>
                      <a:lnTo>
                        <a:pt x="887" y="273"/>
                      </a:lnTo>
                      <a:lnTo>
                        <a:pt x="890" y="263"/>
                      </a:lnTo>
                      <a:lnTo>
                        <a:pt x="887" y="266"/>
                      </a:lnTo>
                      <a:lnTo>
                        <a:pt x="880" y="271"/>
                      </a:lnTo>
                      <a:lnTo>
                        <a:pt x="872" y="282"/>
                      </a:lnTo>
                      <a:lnTo>
                        <a:pt x="869" y="296"/>
                      </a:lnTo>
                      <a:lnTo>
                        <a:pt x="868" y="304"/>
                      </a:lnTo>
                      <a:lnTo>
                        <a:pt x="863" y="311"/>
                      </a:lnTo>
                      <a:lnTo>
                        <a:pt x="855" y="318"/>
                      </a:lnTo>
                      <a:lnTo>
                        <a:pt x="847" y="326"/>
                      </a:lnTo>
                      <a:lnTo>
                        <a:pt x="835" y="331"/>
                      </a:lnTo>
                      <a:lnTo>
                        <a:pt x="824" y="337"/>
                      </a:lnTo>
                      <a:lnTo>
                        <a:pt x="810" y="341"/>
                      </a:lnTo>
                      <a:lnTo>
                        <a:pt x="798" y="344"/>
                      </a:lnTo>
                      <a:lnTo>
                        <a:pt x="781" y="346"/>
                      </a:lnTo>
                      <a:lnTo>
                        <a:pt x="760" y="350"/>
                      </a:lnTo>
                      <a:lnTo>
                        <a:pt x="735" y="355"/>
                      </a:lnTo>
                      <a:lnTo>
                        <a:pt x="712" y="359"/>
                      </a:lnTo>
                      <a:lnTo>
                        <a:pt x="688" y="363"/>
                      </a:lnTo>
                      <a:lnTo>
                        <a:pt x="668" y="367"/>
                      </a:lnTo>
                      <a:lnTo>
                        <a:pt x="656" y="368"/>
                      </a:lnTo>
                      <a:lnTo>
                        <a:pt x="650" y="370"/>
                      </a:lnTo>
                      <a:lnTo>
                        <a:pt x="650" y="362"/>
                      </a:lnTo>
                      <a:lnTo>
                        <a:pt x="653" y="344"/>
                      </a:lnTo>
                      <a:lnTo>
                        <a:pt x="657" y="326"/>
                      </a:lnTo>
                      <a:lnTo>
                        <a:pt x="664" y="315"/>
                      </a:lnTo>
                      <a:lnTo>
                        <a:pt x="675" y="308"/>
                      </a:lnTo>
                      <a:lnTo>
                        <a:pt x="684" y="293"/>
                      </a:lnTo>
                      <a:lnTo>
                        <a:pt x="691" y="282"/>
                      </a:lnTo>
                      <a:lnTo>
                        <a:pt x="693" y="276"/>
                      </a:lnTo>
                      <a:lnTo>
                        <a:pt x="692" y="276"/>
                      </a:lnTo>
                      <a:lnTo>
                        <a:pt x="689" y="275"/>
                      </a:lnTo>
                      <a:lnTo>
                        <a:pt x="686" y="275"/>
                      </a:lnTo>
                      <a:lnTo>
                        <a:pt x="686" y="273"/>
                      </a:lnTo>
                      <a:lnTo>
                        <a:pt x="689" y="271"/>
                      </a:lnTo>
                      <a:lnTo>
                        <a:pt x="698" y="267"/>
                      </a:lnTo>
                      <a:lnTo>
                        <a:pt x="714" y="263"/>
                      </a:lnTo>
                      <a:lnTo>
                        <a:pt x="739" y="258"/>
                      </a:lnTo>
                      <a:lnTo>
                        <a:pt x="766" y="249"/>
                      </a:lnTo>
                      <a:lnTo>
                        <a:pt x="785" y="234"/>
                      </a:lnTo>
                      <a:lnTo>
                        <a:pt x="798" y="217"/>
                      </a:lnTo>
                      <a:lnTo>
                        <a:pt x="806" y="200"/>
                      </a:lnTo>
                      <a:lnTo>
                        <a:pt x="809" y="186"/>
                      </a:lnTo>
                      <a:lnTo>
                        <a:pt x="808" y="178"/>
                      </a:lnTo>
                      <a:lnTo>
                        <a:pt x="803" y="179"/>
                      </a:lnTo>
                      <a:lnTo>
                        <a:pt x="796" y="192"/>
                      </a:lnTo>
                      <a:lnTo>
                        <a:pt x="787" y="212"/>
                      </a:lnTo>
                      <a:lnTo>
                        <a:pt x="773" y="227"/>
                      </a:lnTo>
                      <a:lnTo>
                        <a:pt x="757" y="239"/>
                      </a:lnTo>
                      <a:lnTo>
                        <a:pt x="742" y="247"/>
                      </a:lnTo>
                      <a:lnTo>
                        <a:pt x="727" y="252"/>
                      </a:lnTo>
                      <a:lnTo>
                        <a:pt x="713" y="256"/>
                      </a:lnTo>
                      <a:lnTo>
                        <a:pt x="702" y="257"/>
                      </a:lnTo>
                      <a:lnTo>
                        <a:pt x="696" y="256"/>
                      </a:lnTo>
                      <a:lnTo>
                        <a:pt x="695" y="245"/>
                      </a:lnTo>
                      <a:lnTo>
                        <a:pt x="703" y="227"/>
                      </a:lnTo>
                      <a:lnTo>
                        <a:pt x="713" y="210"/>
                      </a:lnTo>
                      <a:lnTo>
                        <a:pt x="717" y="203"/>
                      </a:lnTo>
                      <a:lnTo>
                        <a:pt x="712" y="209"/>
                      </a:lnTo>
                      <a:lnTo>
                        <a:pt x="698" y="223"/>
                      </a:lnTo>
                      <a:lnTo>
                        <a:pt x="684" y="243"/>
                      </a:lnTo>
                      <a:lnTo>
                        <a:pt x="677" y="262"/>
                      </a:lnTo>
                      <a:lnTo>
                        <a:pt x="675" y="271"/>
                      </a:lnTo>
                      <a:lnTo>
                        <a:pt x="672" y="282"/>
                      </a:lnTo>
                      <a:lnTo>
                        <a:pt x="667" y="291"/>
                      </a:lnTo>
                      <a:lnTo>
                        <a:pt x="661" y="297"/>
                      </a:lnTo>
                      <a:lnTo>
                        <a:pt x="656" y="304"/>
                      </a:lnTo>
                      <a:lnTo>
                        <a:pt x="649" y="305"/>
                      </a:lnTo>
                      <a:lnTo>
                        <a:pt x="642" y="304"/>
                      </a:lnTo>
                      <a:lnTo>
                        <a:pt x="635" y="298"/>
                      </a:lnTo>
                      <a:lnTo>
                        <a:pt x="628" y="288"/>
                      </a:lnTo>
                      <a:lnTo>
                        <a:pt x="620" y="275"/>
                      </a:lnTo>
                      <a:lnTo>
                        <a:pt x="613" y="258"/>
                      </a:lnTo>
                      <a:lnTo>
                        <a:pt x="604" y="241"/>
                      </a:lnTo>
                      <a:lnTo>
                        <a:pt x="597" y="227"/>
                      </a:lnTo>
                      <a:lnTo>
                        <a:pt x="592" y="213"/>
                      </a:lnTo>
                      <a:lnTo>
                        <a:pt x="588" y="205"/>
                      </a:lnTo>
                      <a:lnTo>
                        <a:pt x="586" y="201"/>
                      </a:lnTo>
                      <a:lnTo>
                        <a:pt x="588" y="205"/>
                      </a:lnTo>
                      <a:lnTo>
                        <a:pt x="590" y="217"/>
                      </a:lnTo>
                      <a:lnTo>
                        <a:pt x="596" y="234"/>
                      </a:lnTo>
                      <a:lnTo>
                        <a:pt x="603" y="253"/>
                      </a:lnTo>
                      <a:lnTo>
                        <a:pt x="610" y="274"/>
                      </a:lnTo>
                      <a:lnTo>
                        <a:pt x="617" y="295"/>
                      </a:lnTo>
                      <a:lnTo>
                        <a:pt x="622" y="313"/>
                      </a:lnTo>
                      <a:lnTo>
                        <a:pt x="628" y="326"/>
                      </a:lnTo>
                      <a:lnTo>
                        <a:pt x="631" y="353"/>
                      </a:lnTo>
                      <a:lnTo>
                        <a:pt x="628" y="387"/>
                      </a:lnTo>
                      <a:lnTo>
                        <a:pt x="621" y="420"/>
                      </a:lnTo>
                      <a:lnTo>
                        <a:pt x="618" y="446"/>
                      </a:lnTo>
                      <a:lnTo>
                        <a:pt x="618" y="459"/>
                      </a:lnTo>
                      <a:lnTo>
                        <a:pt x="617" y="470"/>
                      </a:lnTo>
                      <a:lnTo>
                        <a:pt x="614" y="483"/>
                      </a:lnTo>
                      <a:lnTo>
                        <a:pt x="610" y="499"/>
                      </a:lnTo>
                      <a:lnTo>
                        <a:pt x="618" y="446"/>
                      </a:lnTo>
                      <a:lnTo>
                        <a:pt x="617" y="444"/>
                      </a:lnTo>
                      <a:lnTo>
                        <a:pt x="615" y="438"/>
                      </a:lnTo>
                      <a:lnTo>
                        <a:pt x="611" y="429"/>
                      </a:lnTo>
                      <a:lnTo>
                        <a:pt x="606" y="419"/>
                      </a:lnTo>
                      <a:lnTo>
                        <a:pt x="599" y="409"/>
                      </a:lnTo>
                      <a:lnTo>
                        <a:pt x="592" y="397"/>
                      </a:lnTo>
                      <a:lnTo>
                        <a:pt x="582" y="387"/>
                      </a:lnTo>
                      <a:lnTo>
                        <a:pt x="572" y="378"/>
                      </a:lnTo>
                      <a:lnTo>
                        <a:pt x="565" y="367"/>
                      </a:lnTo>
                      <a:lnTo>
                        <a:pt x="558" y="353"/>
                      </a:lnTo>
                      <a:lnTo>
                        <a:pt x="550" y="340"/>
                      </a:lnTo>
                      <a:lnTo>
                        <a:pt x="540" y="330"/>
                      </a:lnTo>
                      <a:lnTo>
                        <a:pt x="536" y="324"/>
                      </a:lnTo>
                      <a:lnTo>
                        <a:pt x="530" y="323"/>
                      </a:lnTo>
                      <a:lnTo>
                        <a:pt x="526" y="322"/>
                      </a:lnTo>
                      <a:lnTo>
                        <a:pt x="521" y="322"/>
                      </a:lnTo>
                      <a:lnTo>
                        <a:pt x="515" y="319"/>
                      </a:lnTo>
                      <a:lnTo>
                        <a:pt x="508" y="315"/>
                      </a:lnTo>
                      <a:lnTo>
                        <a:pt x="503" y="306"/>
                      </a:lnTo>
                      <a:lnTo>
                        <a:pt x="496" y="293"/>
                      </a:lnTo>
                      <a:lnTo>
                        <a:pt x="487" y="275"/>
                      </a:lnTo>
                      <a:lnTo>
                        <a:pt x="480" y="253"/>
                      </a:lnTo>
                      <a:lnTo>
                        <a:pt x="473" y="232"/>
                      </a:lnTo>
                      <a:lnTo>
                        <a:pt x="472" y="216"/>
                      </a:lnTo>
                      <a:lnTo>
                        <a:pt x="472" y="209"/>
                      </a:lnTo>
                      <a:lnTo>
                        <a:pt x="472" y="203"/>
                      </a:lnTo>
                      <a:lnTo>
                        <a:pt x="471" y="196"/>
                      </a:lnTo>
                      <a:lnTo>
                        <a:pt x="469" y="190"/>
                      </a:lnTo>
                      <a:lnTo>
                        <a:pt x="472" y="183"/>
                      </a:lnTo>
                      <a:lnTo>
                        <a:pt x="477" y="178"/>
                      </a:lnTo>
                      <a:lnTo>
                        <a:pt x="486" y="174"/>
                      </a:lnTo>
                      <a:lnTo>
                        <a:pt x="493" y="170"/>
                      </a:lnTo>
                      <a:lnTo>
                        <a:pt x="503" y="169"/>
                      </a:lnTo>
                      <a:lnTo>
                        <a:pt x="511" y="166"/>
                      </a:lnTo>
                      <a:lnTo>
                        <a:pt x="518" y="164"/>
                      </a:lnTo>
                      <a:lnTo>
                        <a:pt x="525" y="160"/>
                      </a:lnTo>
                      <a:lnTo>
                        <a:pt x="532" y="155"/>
                      </a:lnTo>
                      <a:lnTo>
                        <a:pt x="539" y="147"/>
                      </a:lnTo>
                      <a:lnTo>
                        <a:pt x="546" y="139"/>
                      </a:lnTo>
                      <a:lnTo>
                        <a:pt x="553" y="130"/>
                      </a:lnTo>
                      <a:lnTo>
                        <a:pt x="560" y="122"/>
                      </a:lnTo>
                      <a:lnTo>
                        <a:pt x="565" y="113"/>
                      </a:lnTo>
                      <a:lnTo>
                        <a:pt x="571" y="107"/>
                      </a:lnTo>
                      <a:lnTo>
                        <a:pt x="575" y="100"/>
                      </a:lnTo>
                      <a:lnTo>
                        <a:pt x="581" y="94"/>
                      </a:lnTo>
                      <a:lnTo>
                        <a:pt x="588" y="94"/>
                      </a:lnTo>
                      <a:lnTo>
                        <a:pt x="594" y="96"/>
                      </a:lnTo>
                      <a:lnTo>
                        <a:pt x="604" y="95"/>
                      </a:lnTo>
                      <a:lnTo>
                        <a:pt x="610" y="92"/>
                      </a:lnTo>
                      <a:lnTo>
                        <a:pt x="617" y="90"/>
                      </a:lnTo>
                      <a:lnTo>
                        <a:pt x="624" y="86"/>
                      </a:lnTo>
                      <a:lnTo>
                        <a:pt x="632" y="81"/>
                      </a:lnTo>
                      <a:lnTo>
                        <a:pt x="640" y="77"/>
                      </a:lnTo>
                      <a:lnTo>
                        <a:pt x="649" y="72"/>
                      </a:lnTo>
                      <a:lnTo>
                        <a:pt x="656" y="66"/>
                      </a:lnTo>
                      <a:lnTo>
                        <a:pt x="661" y="61"/>
                      </a:lnTo>
                      <a:lnTo>
                        <a:pt x="668" y="57"/>
                      </a:lnTo>
                      <a:lnTo>
                        <a:pt x="681" y="54"/>
                      </a:lnTo>
                      <a:lnTo>
                        <a:pt x="695" y="51"/>
                      </a:lnTo>
                      <a:lnTo>
                        <a:pt x="710" y="50"/>
                      </a:lnTo>
                      <a:lnTo>
                        <a:pt x="723" y="48"/>
                      </a:lnTo>
                      <a:lnTo>
                        <a:pt x="731" y="47"/>
                      </a:lnTo>
                      <a:lnTo>
                        <a:pt x="732" y="47"/>
                      </a:lnTo>
                      <a:lnTo>
                        <a:pt x="727" y="46"/>
                      </a:lnTo>
                      <a:lnTo>
                        <a:pt x="716" y="44"/>
                      </a:lnTo>
                      <a:lnTo>
                        <a:pt x="705" y="44"/>
                      </a:lnTo>
                      <a:lnTo>
                        <a:pt x="693" y="43"/>
                      </a:lnTo>
                      <a:lnTo>
                        <a:pt x="682" y="43"/>
                      </a:lnTo>
                      <a:lnTo>
                        <a:pt x="671" y="44"/>
                      </a:lnTo>
                      <a:lnTo>
                        <a:pt x="661" y="47"/>
                      </a:lnTo>
                      <a:lnTo>
                        <a:pt x="652" y="52"/>
                      </a:lnTo>
                      <a:lnTo>
                        <a:pt x="643" y="60"/>
                      </a:lnTo>
                      <a:lnTo>
                        <a:pt x="633" y="69"/>
                      </a:lnTo>
                      <a:lnTo>
                        <a:pt x="625" y="74"/>
                      </a:lnTo>
                      <a:lnTo>
                        <a:pt x="615" y="79"/>
                      </a:lnTo>
                      <a:lnTo>
                        <a:pt x="606" y="82"/>
                      </a:lnTo>
                      <a:lnTo>
                        <a:pt x="599" y="83"/>
                      </a:lnTo>
                      <a:lnTo>
                        <a:pt x="592" y="83"/>
                      </a:lnTo>
                      <a:lnTo>
                        <a:pt x="588" y="83"/>
                      </a:lnTo>
                      <a:lnTo>
                        <a:pt x="585" y="83"/>
                      </a:lnTo>
                      <a:lnTo>
                        <a:pt x="588" y="77"/>
                      </a:lnTo>
                      <a:lnTo>
                        <a:pt x="594" y="64"/>
                      </a:lnTo>
                      <a:lnTo>
                        <a:pt x="603" y="52"/>
                      </a:lnTo>
                      <a:lnTo>
                        <a:pt x="607" y="47"/>
                      </a:lnTo>
                      <a:lnTo>
                        <a:pt x="604" y="48"/>
                      </a:lnTo>
                      <a:lnTo>
                        <a:pt x="599" y="54"/>
                      </a:lnTo>
                      <a:lnTo>
                        <a:pt x="590" y="60"/>
                      </a:lnTo>
                      <a:lnTo>
                        <a:pt x="579" y="68"/>
                      </a:lnTo>
                      <a:lnTo>
                        <a:pt x="569" y="77"/>
                      </a:lnTo>
                      <a:lnTo>
                        <a:pt x="561" y="85"/>
                      </a:lnTo>
                      <a:lnTo>
                        <a:pt x="554" y="91"/>
                      </a:lnTo>
                      <a:lnTo>
                        <a:pt x="551" y="95"/>
                      </a:lnTo>
                      <a:lnTo>
                        <a:pt x="550" y="100"/>
                      </a:lnTo>
                      <a:lnTo>
                        <a:pt x="549" y="108"/>
                      </a:lnTo>
                      <a:lnTo>
                        <a:pt x="544" y="117"/>
                      </a:lnTo>
                      <a:lnTo>
                        <a:pt x="539" y="127"/>
                      </a:lnTo>
                      <a:lnTo>
                        <a:pt x="532" y="138"/>
                      </a:lnTo>
                      <a:lnTo>
                        <a:pt x="523" y="147"/>
                      </a:lnTo>
                      <a:lnTo>
                        <a:pt x="512" y="153"/>
                      </a:lnTo>
                      <a:lnTo>
                        <a:pt x="498" y="157"/>
                      </a:lnTo>
                      <a:lnTo>
                        <a:pt x="484" y="160"/>
                      </a:lnTo>
                      <a:lnTo>
                        <a:pt x="475" y="164"/>
                      </a:lnTo>
                      <a:lnTo>
                        <a:pt x="468" y="168"/>
                      </a:lnTo>
                      <a:lnTo>
                        <a:pt x="464" y="173"/>
                      </a:lnTo>
                      <a:lnTo>
                        <a:pt x="462" y="170"/>
                      </a:lnTo>
                      <a:lnTo>
                        <a:pt x="462" y="169"/>
                      </a:lnTo>
                      <a:lnTo>
                        <a:pt x="461" y="166"/>
                      </a:lnTo>
                      <a:lnTo>
                        <a:pt x="459" y="165"/>
                      </a:lnTo>
                      <a:lnTo>
                        <a:pt x="455" y="156"/>
                      </a:lnTo>
                      <a:lnTo>
                        <a:pt x="451" y="146"/>
                      </a:lnTo>
                      <a:lnTo>
                        <a:pt x="447" y="135"/>
                      </a:lnTo>
                      <a:lnTo>
                        <a:pt x="447" y="127"/>
                      </a:lnTo>
                      <a:lnTo>
                        <a:pt x="448" y="121"/>
                      </a:lnTo>
                      <a:lnTo>
                        <a:pt x="448" y="114"/>
                      </a:lnTo>
                      <a:lnTo>
                        <a:pt x="451" y="108"/>
                      </a:lnTo>
                      <a:lnTo>
                        <a:pt x="459" y="101"/>
                      </a:lnTo>
                      <a:lnTo>
                        <a:pt x="469" y="92"/>
                      </a:lnTo>
                      <a:lnTo>
                        <a:pt x="476" y="79"/>
                      </a:lnTo>
                      <a:lnTo>
                        <a:pt x="482" y="66"/>
                      </a:lnTo>
                      <a:lnTo>
                        <a:pt x="483" y="55"/>
                      </a:lnTo>
                      <a:lnTo>
                        <a:pt x="482" y="46"/>
                      </a:lnTo>
                      <a:lnTo>
                        <a:pt x="477" y="41"/>
                      </a:lnTo>
                      <a:lnTo>
                        <a:pt x="473" y="42"/>
                      </a:lnTo>
                      <a:lnTo>
                        <a:pt x="475" y="47"/>
                      </a:lnTo>
                      <a:lnTo>
                        <a:pt x="472" y="60"/>
                      </a:lnTo>
                      <a:lnTo>
                        <a:pt x="462" y="78"/>
                      </a:lnTo>
                      <a:lnTo>
                        <a:pt x="450" y="92"/>
                      </a:lnTo>
                      <a:lnTo>
                        <a:pt x="444" y="99"/>
                      </a:lnTo>
                      <a:lnTo>
                        <a:pt x="444" y="91"/>
                      </a:lnTo>
                      <a:lnTo>
                        <a:pt x="443" y="72"/>
                      </a:lnTo>
                      <a:lnTo>
                        <a:pt x="440" y="50"/>
                      </a:lnTo>
                      <a:lnTo>
                        <a:pt x="438" y="31"/>
                      </a:lnTo>
                      <a:lnTo>
                        <a:pt x="433" y="19"/>
                      </a:lnTo>
                      <a:lnTo>
                        <a:pt x="423" y="9"/>
                      </a:lnTo>
                      <a:lnTo>
                        <a:pt x="415" y="3"/>
                      </a:lnTo>
                      <a:lnTo>
                        <a:pt x="411" y="0"/>
                      </a:lnTo>
                      <a:lnTo>
                        <a:pt x="405" y="3"/>
                      </a:lnTo>
                      <a:lnTo>
                        <a:pt x="408" y="7"/>
                      </a:lnTo>
                      <a:lnTo>
                        <a:pt x="415" y="16"/>
                      </a:lnTo>
                      <a:lnTo>
                        <a:pt x="422" y="26"/>
                      </a:lnTo>
                      <a:lnTo>
                        <a:pt x="429" y="34"/>
                      </a:lnTo>
                      <a:lnTo>
                        <a:pt x="432" y="51"/>
                      </a:lnTo>
                      <a:lnTo>
                        <a:pt x="434" y="81"/>
                      </a:lnTo>
                      <a:lnTo>
                        <a:pt x="436" y="111"/>
                      </a:lnTo>
                      <a:lnTo>
                        <a:pt x="436" y="130"/>
                      </a:lnTo>
                      <a:lnTo>
                        <a:pt x="433" y="147"/>
                      </a:lnTo>
                      <a:lnTo>
                        <a:pt x="429" y="149"/>
                      </a:lnTo>
                      <a:lnTo>
                        <a:pt x="425" y="142"/>
                      </a:lnTo>
                      <a:lnTo>
                        <a:pt x="416" y="130"/>
                      </a:lnTo>
                      <a:lnTo>
                        <a:pt x="415" y="121"/>
                      </a:lnTo>
                      <a:lnTo>
                        <a:pt x="415" y="105"/>
                      </a:lnTo>
                      <a:lnTo>
                        <a:pt x="413" y="91"/>
                      </a:lnTo>
                      <a:lnTo>
                        <a:pt x="409" y="78"/>
                      </a:lnTo>
                      <a:lnTo>
                        <a:pt x="409" y="86"/>
                      </a:lnTo>
                      <a:lnTo>
                        <a:pt x="408" y="101"/>
                      </a:lnTo>
                      <a:lnTo>
                        <a:pt x="409" y="120"/>
                      </a:lnTo>
                      <a:lnTo>
                        <a:pt x="411" y="133"/>
                      </a:lnTo>
                      <a:lnTo>
                        <a:pt x="415" y="139"/>
                      </a:lnTo>
                      <a:lnTo>
                        <a:pt x="420" y="147"/>
                      </a:lnTo>
                      <a:lnTo>
                        <a:pt x="429" y="155"/>
                      </a:lnTo>
                      <a:lnTo>
                        <a:pt x="441" y="165"/>
                      </a:lnTo>
                      <a:lnTo>
                        <a:pt x="451" y="187"/>
                      </a:lnTo>
                      <a:lnTo>
                        <a:pt x="454" y="222"/>
                      </a:lnTo>
                      <a:lnTo>
                        <a:pt x="452" y="257"/>
                      </a:lnTo>
                      <a:lnTo>
                        <a:pt x="450" y="280"/>
                      </a:lnTo>
                      <a:lnTo>
                        <a:pt x="451" y="288"/>
                      </a:lnTo>
                      <a:lnTo>
                        <a:pt x="452" y="295"/>
                      </a:lnTo>
                      <a:lnTo>
                        <a:pt x="454" y="300"/>
                      </a:lnTo>
                      <a:lnTo>
                        <a:pt x="455" y="305"/>
                      </a:lnTo>
                      <a:lnTo>
                        <a:pt x="452" y="309"/>
                      </a:lnTo>
                      <a:lnTo>
                        <a:pt x="444" y="306"/>
                      </a:lnTo>
                      <a:lnTo>
                        <a:pt x="433" y="300"/>
                      </a:lnTo>
                      <a:lnTo>
                        <a:pt x="418" y="292"/>
                      </a:lnTo>
                      <a:lnTo>
                        <a:pt x="406" y="286"/>
                      </a:lnTo>
                      <a:lnTo>
                        <a:pt x="394" y="279"/>
                      </a:lnTo>
                      <a:lnTo>
                        <a:pt x="380" y="271"/>
                      </a:lnTo>
                      <a:lnTo>
                        <a:pt x="366" y="265"/>
                      </a:lnTo>
                      <a:lnTo>
                        <a:pt x="352" y="258"/>
                      </a:lnTo>
                      <a:lnTo>
                        <a:pt x="340" y="253"/>
                      </a:lnTo>
                      <a:lnTo>
                        <a:pt x="330" y="248"/>
                      </a:lnTo>
                      <a:lnTo>
                        <a:pt x="323" y="245"/>
                      </a:lnTo>
                      <a:lnTo>
                        <a:pt x="323" y="239"/>
                      </a:lnTo>
                      <a:lnTo>
                        <a:pt x="319" y="222"/>
                      </a:lnTo>
                      <a:lnTo>
                        <a:pt x="315" y="205"/>
                      </a:lnTo>
                      <a:lnTo>
                        <a:pt x="312" y="197"/>
                      </a:lnTo>
                      <a:lnTo>
                        <a:pt x="310" y="195"/>
                      </a:lnTo>
                      <a:lnTo>
                        <a:pt x="308" y="187"/>
                      </a:lnTo>
                      <a:lnTo>
                        <a:pt x="303" y="177"/>
                      </a:lnTo>
                      <a:lnTo>
                        <a:pt x="298" y="164"/>
                      </a:lnTo>
                      <a:lnTo>
                        <a:pt x="289" y="151"/>
                      </a:lnTo>
                      <a:lnTo>
                        <a:pt x="282" y="139"/>
                      </a:lnTo>
                      <a:lnTo>
                        <a:pt x="274" y="130"/>
                      </a:lnTo>
                      <a:lnTo>
                        <a:pt x="266" y="125"/>
                      </a:lnTo>
                      <a:lnTo>
                        <a:pt x="256" y="122"/>
                      </a:lnTo>
                      <a:lnTo>
                        <a:pt x="242" y="117"/>
                      </a:lnTo>
                      <a:lnTo>
                        <a:pt x="227" y="112"/>
                      </a:lnTo>
                      <a:lnTo>
                        <a:pt x="210" y="107"/>
                      </a:lnTo>
                      <a:lnTo>
                        <a:pt x="195" y="100"/>
                      </a:lnTo>
                      <a:lnTo>
                        <a:pt x="181" y="95"/>
                      </a:lnTo>
                      <a:lnTo>
                        <a:pt x="171" y="89"/>
                      </a:lnTo>
                      <a:lnTo>
                        <a:pt x="165" y="85"/>
                      </a:lnTo>
                      <a:lnTo>
                        <a:pt x="157" y="72"/>
                      </a:lnTo>
                      <a:lnTo>
                        <a:pt x="145" y="52"/>
                      </a:lnTo>
                      <a:lnTo>
                        <a:pt x="133" y="34"/>
                      </a:lnTo>
                      <a:lnTo>
                        <a:pt x="129" y="25"/>
                      </a:lnTo>
                      <a:lnTo>
                        <a:pt x="129" y="24"/>
                      </a:lnTo>
                      <a:lnTo>
                        <a:pt x="125" y="22"/>
                      </a:lnTo>
                      <a:lnTo>
                        <a:pt x="124" y="25"/>
                      </a:lnTo>
                      <a:lnTo>
                        <a:pt x="125" y="33"/>
                      </a:lnTo>
                      <a:lnTo>
                        <a:pt x="132" y="46"/>
                      </a:lnTo>
                      <a:lnTo>
                        <a:pt x="140" y="60"/>
                      </a:lnTo>
                      <a:lnTo>
                        <a:pt x="145" y="73"/>
                      </a:lnTo>
                      <a:lnTo>
                        <a:pt x="142" y="77"/>
                      </a:lnTo>
                      <a:lnTo>
                        <a:pt x="138" y="76"/>
                      </a:lnTo>
                      <a:lnTo>
                        <a:pt x="132" y="73"/>
                      </a:lnTo>
                      <a:lnTo>
                        <a:pt x="125" y="69"/>
                      </a:lnTo>
                      <a:lnTo>
                        <a:pt x="118" y="65"/>
                      </a:lnTo>
                      <a:lnTo>
                        <a:pt x="110" y="60"/>
                      </a:lnTo>
                      <a:lnTo>
                        <a:pt x="103" y="54"/>
                      </a:lnTo>
                      <a:lnTo>
                        <a:pt x="96" y="48"/>
                      </a:lnTo>
                      <a:lnTo>
                        <a:pt x="90" y="42"/>
                      </a:lnTo>
                      <a:lnTo>
                        <a:pt x="80" y="31"/>
                      </a:lnTo>
                      <a:lnTo>
                        <a:pt x="72" y="24"/>
                      </a:lnTo>
                      <a:lnTo>
                        <a:pt x="67" y="17"/>
                      </a:lnTo>
                      <a:lnTo>
                        <a:pt x="67" y="13"/>
                      </a:lnTo>
                      <a:lnTo>
                        <a:pt x="67" y="11"/>
                      </a:lnTo>
                      <a:lnTo>
                        <a:pt x="62" y="8"/>
                      </a:lnTo>
                      <a:lnTo>
                        <a:pt x="58" y="9"/>
                      </a:lnTo>
                      <a:lnTo>
                        <a:pt x="58" y="12"/>
                      </a:lnTo>
                      <a:lnTo>
                        <a:pt x="64" y="20"/>
                      </a:lnTo>
                      <a:lnTo>
                        <a:pt x="72" y="33"/>
                      </a:lnTo>
                      <a:lnTo>
                        <a:pt x="82" y="47"/>
                      </a:lnTo>
                      <a:lnTo>
                        <a:pt x="94" y="57"/>
                      </a:lnTo>
                      <a:lnTo>
                        <a:pt x="101" y="61"/>
                      </a:lnTo>
                      <a:lnTo>
                        <a:pt x="110" y="66"/>
                      </a:lnTo>
                      <a:lnTo>
                        <a:pt x="118" y="72"/>
                      </a:lnTo>
                      <a:lnTo>
                        <a:pt x="128" y="77"/>
                      </a:lnTo>
                      <a:lnTo>
                        <a:pt x="135" y="82"/>
                      </a:lnTo>
                      <a:lnTo>
                        <a:pt x="142" y="86"/>
                      </a:lnTo>
                      <a:lnTo>
                        <a:pt x="146" y="89"/>
                      </a:lnTo>
                      <a:lnTo>
                        <a:pt x="147" y="90"/>
                      </a:lnTo>
                      <a:lnTo>
                        <a:pt x="206" y="113"/>
                      </a:lnTo>
                      <a:lnTo>
                        <a:pt x="203" y="114"/>
                      </a:lnTo>
                      <a:lnTo>
                        <a:pt x="196" y="118"/>
                      </a:lnTo>
                      <a:lnTo>
                        <a:pt x="186" y="121"/>
                      </a:lnTo>
                      <a:lnTo>
                        <a:pt x="174" y="121"/>
                      </a:lnTo>
                      <a:lnTo>
                        <a:pt x="164" y="118"/>
                      </a:lnTo>
                      <a:lnTo>
                        <a:pt x="157" y="116"/>
                      </a:lnTo>
                      <a:lnTo>
                        <a:pt x="152" y="112"/>
                      </a:lnTo>
                      <a:lnTo>
                        <a:pt x="142" y="107"/>
                      </a:lnTo>
                      <a:lnTo>
                        <a:pt x="133" y="105"/>
                      </a:lnTo>
                      <a:lnTo>
                        <a:pt x="121" y="107"/>
                      </a:lnTo>
                      <a:lnTo>
                        <a:pt x="106" y="111"/>
                      </a:lnTo>
                      <a:lnTo>
                        <a:pt x="89" y="114"/>
                      </a:lnTo>
                      <a:lnTo>
                        <a:pt x="72" y="118"/>
                      </a:lnTo>
                      <a:lnTo>
                        <a:pt x="55" y="122"/>
                      </a:lnTo>
                      <a:lnTo>
                        <a:pt x="40" y="125"/>
                      </a:lnTo>
                      <a:lnTo>
                        <a:pt x="29" y="125"/>
                      </a:lnTo>
                      <a:lnTo>
                        <a:pt x="14" y="125"/>
                      </a:lnTo>
                      <a:lnTo>
                        <a:pt x="4" y="129"/>
                      </a:lnTo>
                      <a:lnTo>
                        <a:pt x="1" y="133"/>
                      </a:lnTo>
                      <a:lnTo>
                        <a:pt x="0" y="135"/>
                      </a:lnTo>
                      <a:lnTo>
                        <a:pt x="1" y="135"/>
                      </a:lnTo>
                      <a:lnTo>
                        <a:pt x="7" y="134"/>
                      </a:lnTo>
                      <a:lnTo>
                        <a:pt x="16" y="134"/>
                      </a:lnTo>
                      <a:lnTo>
                        <a:pt x="30" y="133"/>
                      </a:lnTo>
                      <a:lnTo>
                        <a:pt x="39" y="131"/>
                      </a:lnTo>
                      <a:lnTo>
                        <a:pt x="47" y="131"/>
                      </a:lnTo>
                      <a:lnTo>
                        <a:pt x="55" y="131"/>
                      </a:lnTo>
                      <a:lnTo>
                        <a:pt x="62" y="131"/>
                      </a:lnTo>
                      <a:lnTo>
                        <a:pt x="71" y="131"/>
                      </a:lnTo>
                      <a:lnTo>
                        <a:pt x="78" y="131"/>
                      </a:lnTo>
                      <a:lnTo>
                        <a:pt x="86" y="130"/>
                      </a:lnTo>
                      <a:lnTo>
                        <a:pt x="93" y="127"/>
                      </a:lnTo>
                      <a:lnTo>
                        <a:pt x="100" y="126"/>
                      </a:lnTo>
                      <a:lnTo>
                        <a:pt x="106" y="124"/>
                      </a:lnTo>
                      <a:lnTo>
                        <a:pt x="113" y="122"/>
                      </a:lnTo>
                      <a:lnTo>
                        <a:pt x="118" y="121"/>
                      </a:lnTo>
                      <a:lnTo>
                        <a:pt x="124" y="120"/>
                      </a:lnTo>
                      <a:lnTo>
                        <a:pt x="129" y="118"/>
                      </a:lnTo>
                      <a:lnTo>
                        <a:pt x="132" y="117"/>
                      </a:lnTo>
                      <a:lnTo>
                        <a:pt x="135" y="117"/>
                      </a:lnTo>
                      <a:lnTo>
                        <a:pt x="139" y="118"/>
                      </a:lnTo>
                      <a:lnTo>
                        <a:pt x="145" y="121"/>
                      </a:lnTo>
                      <a:lnTo>
                        <a:pt x="153" y="124"/>
                      </a:lnTo>
                      <a:lnTo>
                        <a:pt x="161" y="127"/>
                      </a:lnTo>
                      <a:lnTo>
                        <a:pt x="171" y="131"/>
                      </a:lnTo>
                      <a:lnTo>
                        <a:pt x="178" y="134"/>
                      </a:lnTo>
                      <a:lnTo>
                        <a:pt x="184" y="136"/>
                      </a:lnTo>
                      <a:lnTo>
                        <a:pt x="188" y="135"/>
                      </a:lnTo>
                      <a:lnTo>
                        <a:pt x="192" y="134"/>
                      </a:lnTo>
                      <a:lnTo>
                        <a:pt x="200" y="134"/>
                      </a:lnTo>
                      <a:lnTo>
                        <a:pt x="211" y="134"/>
                      </a:lnTo>
                      <a:lnTo>
                        <a:pt x="223" y="134"/>
                      </a:lnTo>
                      <a:lnTo>
                        <a:pt x="235" y="135"/>
                      </a:lnTo>
                      <a:lnTo>
                        <a:pt x="245" y="136"/>
                      </a:lnTo>
                      <a:lnTo>
                        <a:pt x="252" y="138"/>
                      </a:lnTo>
                      <a:lnTo>
                        <a:pt x="255" y="138"/>
                      </a:lnTo>
                      <a:lnTo>
                        <a:pt x="257" y="140"/>
                      </a:lnTo>
                      <a:lnTo>
                        <a:pt x="263" y="147"/>
                      </a:lnTo>
                      <a:lnTo>
                        <a:pt x="270" y="157"/>
                      </a:lnTo>
                      <a:lnTo>
                        <a:pt x="273" y="168"/>
                      </a:lnTo>
                      <a:lnTo>
                        <a:pt x="277" y="184"/>
                      </a:lnTo>
                      <a:lnTo>
                        <a:pt x="281" y="203"/>
                      </a:lnTo>
                      <a:lnTo>
                        <a:pt x="284" y="221"/>
                      </a:lnTo>
                      <a:lnTo>
                        <a:pt x="284" y="232"/>
                      </a:lnTo>
                      <a:lnTo>
                        <a:pt x="281" y="235"/>
                      </a:lnTo>
                      <a:lnTo>
                        <a:pt x="278" y="240"/>
                      </a:lnTo>
                      <a:lnTo>
                        <a:pt x="277" y="245"/>
                      </a:lnTo>
                      <a:lnTo>
                        <a:pt x="277" y="248"/>
                      </a:lnTo>
                      <a:lnTo>
                        <a:pt x="271" y="254"/>
                      </a:lnTo>
                      <a:lnTo>
                        <a:pt x="260" y="263"/>
                      </a:lnTo>
                      <a:lnTo>
                        <a:pt x="246" y="274"/>
                      </a:lnTo>
                      <a:lnTo>
                        <a:pt x="234" y="283"/>
                      </a:lnTo>
                      <a:lnTo>
                        <a:pt x="225" y="291"/>
                      </a:lnTo>
                      <a:lnTo>
                        <a:pt x="223" y="293"/>
                      </a:lnTo>
                      <a:lnTo>
                        <a:pt x="230" y="289"/>
                      </a:lnTo>
                      <a:lnTo>
                        <a:pt x="249" y="278"/>
                      </a:lnTo>
                      <a:lnTo>
                        <a:pt x="250" y="278"/>
                      </a:lnTo>
                      <a:lnTo>
                        <a:pt x="255" y="276"/>
                      </a:lnTo>
                      <a:lnTo>
                        <a:pt x="262" y="273"/>
                      </a:lnTo>
                      <a:lnTo>
                        <a:pt x="270" y="270"/>
                      </a:lnTo>
                      <a:lnTo>
                        <a:pt x="280" y="266"/>
                      </a:lnTo>
                      <a:lnTo>
                        <a:pt x="287" y="262"/>
                      </a:lnTo>
                      <a:lnTo>
                        <a:pt x="292" y="261"/>
                      </a:lnTo>
                      <a:lnTo>
                        <a:pt x="295" y="260"/>
                      </a:lnTo>
                      <a:lnTo>
                        <a:pt x="386" y="300"/>
                      </a:lnTo>
                      <a:lnTo>
                        <a:pt x="381" y="302"/>
                      </a:lnTo>
                      <a:lnTo>
                        <a:pt x="372" y="309"/>
                      </a:lnTo>
                      <a:lnTo>
                        <a:pt x="358" y="319"/>
                      </a:lnTo>
                      <a:lnTo>
                        <a:pt x="340" y="331"/>
                      </a:lnTo>
                      <a:lnTo>
                        <a:pt x="321" y="344"/>
                      </a:lnTo>
                      <a:lnTo>
                        <a:pt x="302" y="357"/>
                      </a:lnTo>
                      <a:lnTo>
                        <a:pt x="285" y="368"/>
                      </a:lnTo>
                      <a:lnTo>
                        <a:pt x="271" y="378"/>
                      </a:lnTo>
                      <a:lnTo>
                        <a:pt x="260" y="384"/>
                      </a:lnTo>
                      <a:lnTo>
                        <a:pt x="248" y="390"/>
                      </a:lnTo>
                      <a:lnTo>
                        <a:pt x="234" y="394"/>
                      </a:lnTo>
                      <a:lnTo>
                        <a:pt x="221" y="398"/>
                      </a:lnTo>
                      <a:lnTo>
                        <a:pt x="210" y="400"/>
                      </a:lnTo>
                      <a:lnTo>
                        <a:pt x="199" y="400"/>
                      </a:lnTo>
                      <a:lnTo>
                        <a:pt x="189" y="397"/>
                      </a:lnTo>
                      <a:lnTo>
                        <a:pt x="182" y="393"/>
                      </a:lnTo>
                      <a:lnTo>
                        <a:pt x="177" y="388"/>
                      </a:lnTo>
                      <a:lnTo>
                        <a:pt x="170" y="383"/>
                      </a:lnTo>
                      <a:lnTo>
                        <a:pt x="163" y="379"/>
                      </a:lnTo>
                      <a:lnTo>
                        <a:pt x="156" y="378"/>
                      </a:lnTo>
                      <a:lnTo>
                        <a:pt x="152" y="378"/>
                      </a:lnTo>
                      <a:lnTo>
                        <a:pt x="149" y="380"/>
                      </a:lnTo>
                      <a:lnTo>
                        <a:pt x="147" y="387"/>
                      </a:lnTo>
                      <a:lnTo>
                        <a:pt x="150" y="396"/>
                      </a:lnTo>
                      <a:lnTo>
                        <a:pt x="150" y="392"/>
                      </a:lnTo>
                      <a:lnTo>
                        <a:pt x="154" y="398"/>
                      </a:lnTo>
                      <a:lnTo>
                        <a:pt x="161" y="413"/>
                      </a:lnTo>
                      <a:lnTo>
                        <a:pt x="168" y="431"/>
                      </a:lnTo>
                      <a:lnTo>
                        <a:pt x="171" y="448"/>
                      </a:lnTo>
                      <a:lnTo>
                        <a:pt x="167" y="460"/>
                      </a:lnTo>
                      <a:lnTo>
                        <a:pt x="156" y="466"/>
                      </a:lnTo>
                      <a:lnTo>
                        <a:pt x="131" y="458"/>
                      </a:lnTo>
                      <a:lnTo>
                        <a:pt x="121" y="455"/>
                      </a:lnTo>
                      <a:lnTo>
                        <a:pt x="113" y="455"/>
                      </a:lnTo>
                      <a:lnTo>
                        <a:pt x="104" y="457"/>
                      </a:lnTo>
                      <a:lnTo>
                        <a:pt x="97" y="459"/>
                      </a:lnTo>
                      <a:lnTo>
                        <a:pt x="90" y="463"/>
                      </a:lnTo>
                      <a:lnTo>
                        <a:pt x="86" y="466"/>
                      </a:lnTo>
                      <a:lnTo>
                        <a:pt x="83" y="468"/>
                      </a:lnTo>
                      <a:lnTo>
                        <a:pt x="82" y="470"/>
                      </a:lnTo>
                      <a:lnTo>
                        <a:pt x="115" y="464"/>
                      </a:lnTo>
                      <a:lnTo>
                        <a:pt x="117" y="464"/>
                      </a:lnTo>
                      <a:lnTo>
                        <a:pt x="122" y="466"/>
                      </a:lnTo>
                      <a:lnTo>
                        <a:pt x="129" y="468"/>
                      </a:lnTo>
                      <a:lnTo>
                        <a:pt x="138" y="470"/>
                      </a:lnTo>
                      <a:lnTo>
                        <a:pt x="146" y="472"/>
                      </a:lnTo>
                      <a:lnTo>
                        <a:pt x="154" y="475"/>
                      </a:lnTo>
                      <a:lnTo>
                        <a:pt x="161" y="476"/>
                      </a:lnTo>
                      <a:lnTo>
                        <a:pt x="167" y="476"/>
                      </a:lnTo>
                      <a:lnTo>
                        <a:pt x="184" y="468"/>
                      </a:lnTo>
                      <a:lnTo>
                        <a:pt x="184" y="451"/>
                      </a:lnTo>
                      <a:lnTo>
                        <a:pt x="178" y="432"/>
                      </a:lnTo>
                      <a:lnTo>
                        <a:pt x="177" y="418"/>
                      </a:lnTo>
                      <a:lnTo>
                        <a:pt x="179" y="415"/>
                      </a:lnTo>
                      <a:lnTo>
                        <a:pt x="184" y="415"/>
                      </a:lnTo>
                      <a:lnTo>
                        <a:pt x="191" y="416"/>
                      </a:lnTo>
                      <a:lnTo>
                        <a:pt x="200" y="419"/>
                      </a:lnTo>
                      <a:lnTo>
                        <a:pt x="214" y="420"/>
                      </a:lnTo>
                      <a:lnTo>
                        <a:pt x="231" y="419"/>
                      </a:lnTo>
                      <a:lnTo>
                        <a:pt x="252" y="413"/>
                      </a:lnTo>
                      <a:lnTo>
                        <a:pt x="278" y="400"/>
                      </a:lnTo>
                      <a:lnTo>
                        <a:pt x="292" y="392"/>
                      </a:lnTo>
                      <a:lnTo>
                        <a:pt x="303" y="385"/>
                      </a:lnTo>
                      <a:lnTo>
                        <a:pt x="312" y="379"/>
                      </a:lnTo>
                      <a:lnTo>
                        <a:pt x="320" y="375"/>
                      </a:lnTo>
                      <a:lnTo>
                        <a:pt x="326" y="370"/>
                      </a:lnTo>
                      <a:lnTo>
                        <a:pt x="330" y="367"/>
                      </a:lnTo>
                      <a:lnTo>
                        <a:pt x="334" y="365"/>
                      </a:lnTo>
                      <a:lnTo>
                        <a:pt x="335" y="362"/>
                      </a:lnTo>
                      <a:lnTo>
                        <a:pt x="335" y="372"/>
                      </a:lnTo>
                      <a:lnTo>
                        <a:pt x="335" y="387"/>
                      </a:lnTo>
                      <a:lnTo>
                        <a:pt x="334" y="405"/>
                      </a:lnTo>
                      <a:lnTo>
                        <a:pt x="330" y="424"/>
                      </a:lnTo>
                      <a:lnTo>
                        <a:pt x="324" y="444"/>
                      </a:lnTo>
                      <a:lnTo>
                        <a:pt x="315" y="463"/>
                      </a:lnTo>
                      <a:lnTo>
                        <a:pt x="303" y="480"/>
                      </a:lnTo>
                      <a:lnTo>
                        <a:pt x="287" y="493"/>
                      </a:lnTo>
                      <a:lnTo>
                        <a:pt x="267" y="503"/>
                      </a:lnTo>
                      <a:lnTo>
                        <a:pt x="250" y="510"/>
                      </a:lnTo>
                      <a:lnTo>
                        <a:pt x="237" y="512"/>
                      </a:lnTo>
                      <a:lnTo>
                        <a:pt x="224" y="514"/>
                      </a:lnTo>
                      <a:lnTo>
                        <a:pt x="214" y="512"/>
                      </a:lnTo>
                      <a:lnTo>
                        <a:pt x="206" y="511"/>
                      </a:lnTo>
                      <a:lnTo>
                        <a:pt x="202" y="510"/>
                      </a:lnTo>
                      <a:lnTo>
                        <a:pt x="199" y="508"/>
                      </a:lnTo>
                      <a:lnTo>
                        <a:pt x="204" y="511"/>
                      </a:lnTo>
                      <a:lnTo>
                        <a:pt x="214" y="516"/>
                      </a:lnTo>
                      <a:lnTo>
                        <a:pt x="225" y="520"/>
                      </a:lnTo>
                      <a:lnTo>
                        <a:pt x="232" y="521"/>
                      </a:lnTo>
                      <a:lnTo>
                        <a:pt x="237" y="520"/>
                      </a:lnTo>
                      <a:lnTo>
                        <a:pt x="245" y="520"/>
                      </a:lnTo>
                      <a:lnTo>
                        <a:pt x="255" y="519"/>
                      </a:lnTo>
                      <a:lnTo>
                        <a:pt x="266" y="516"/>
                      </a:lnTo>
                      <a:lnTo>
                        <a:pt x="280" y="512"/>
                      </a:lnTo>
                      <a:lnTo>
                        <a:pt x="292" y="507"/>
                      </a:lnTo>
                      <a:lnTo>
                        <a:pt x="305" y="499"/>
                      </a:lnTo>
                      <a:lnTo>
                        <a:pt x="316" y="489"/>
                      </a:lnTo>
                      <a:lnTo>
                        <a:pt x="334" y="455"/>
                      </a:lnTo>
                      <a:lnTo>
                        <a:pt x="345" y="413"/>
                      </a:lnTo>
                      <a:lnTo>
                        <a:pt x="352" y="376"/>
                      </a:lnTo>
                      <a:lnTo>
                        <a:pt x="354" y="361"/>
                      </a:lnTo>
                      <a:lnTo>
                        <a:pt x="355" y="359"/>
                      </a:lnTo>
                      <a:lnTo>
                        <a:pt x="358" y="354"/>
                      </a:lnTo>
                      <a:lnTo>
                        <a:pt x="362" y="348"/>
                      </a:lnTo>
                      <a:lnTo>
                        <a:pt x="369" y="340"/>
                      </a:lnTo>
                      <a:lnTo>
                        <a:pt x="377" y="332"/>
                      </a:lnTo>
                      <a:lnTo>
                        <a:pt x="387" y="326"/>
                      </a:lnTo>
                      <a:lnTo>
                        <a:pt x="397" y="323"/>
                      </a:lnTo>
                      <a:lnTo>
                        <a:pt x="409" y="323"/>
                      </a:lnTo>
                      <a:lnTo>
                        <a:pt x="425" y="328"/>
                      </a:lnTo>
                      <a:lnTo>
                        <a:pt x="443" y="337"/>
                      </a:lnTo>
                      <a:lnTo>
                        <a:pt x="465" y="349"/>
                      </a:lnTo>
                      <a:lnTo>
                        <a:pt x="487" y="362"/>
                      </a:lnTo>
                      <a:lnTo>
                        <a:pt x="507" y="376"/>
                      </a:lnTo>
                      <a:lnTo>
                        <a:pt x="526" y="389"/>
                      </a:lnTo>
                      <a:lnTo>
                        <a:pt x="539" y="401"/>
                      </a:lnTo>
                      <a:lnTo>
                        <a:pt x="547" y="409"/>
                      </a:lnTo>
                      <a:lnTo>
                        <a:pt x="554" y="423"/>
                      </a:lnTo>
                      <a:lnTo>
                        <a:pt x="562" y="445"/>
                      </a:lnTo>
                      <a:lnTo>
                        <a:pt x="572" y="472"/>
                      </a:lnTo>
                      <a:lnTo>
                        <a:pt x="583" y="502"/>
                      </a:lnTo>
                      <a:lnTo>
                        <a:pt x="579" y="501"/>
                      </a:lnTo>
                      <a:lnTo>
                        <a:pt x="575" y="499"/>
                      </a:lnTo>
                      <a:lnTo>
                        <a:pt x="568" y="499"/>
                      </a:lnTo>
                      <a:lnTo>
                        <a:pt x="561" y="499"/>
                      </a:lnTo>
                      <a:lnTo>
                        <a:pt x="553" y="499"/>
                      </a:lnTo>
                      <a:lnTo>
                        <a:pt x="543" y="501"/>
                      </a:lnTo>
                      <a:lnTo>
                        <a:pt x="532" y="505"/>
                      </a:lnTo>
                      <a:lnTo>
                        <a:pt x="521" y="508"/>
                      </a:lnTo>
                      <a:lnTo>
                        <a:pt x="511" y="514"/>
                      </a:lnTo>
                      <a:lnTo>
                        <a:pt x="496" y="521"/>
                      </a:lnTo>
                      <a:lnTo>
                        <a:pt x="476" y="532"/>
                      </a:lnTo>
                      <a:lnTo>
                        <a:pt x="457" y="542"/>
                      </a:lnTo>
                      <a:lnTo>
                        <a:pt x="437" y="553"/>
                      </a:lnTo>
                      <a:lnTo>
                        <a:pt x="420" y="562"/>
                      </a:lnTo>
                      <a:lnTo>
                        <a:pt x="409" y="569"/>
                      </a:lnTo>
                      <a:lnTo>
                        <a:pt x="405" y="573"/>
                      </a:lnTo>
                      <a:lnTo>
                        <a:pt x="402" y="584"/>
                      </a:lnTo>
                      <a:lnTo>
                        <a:pt x="393" y="590"/>
                      </a:lnTo>
                      <a:lnTo>
                        <a:pt x="377" y="594"/>
                      </a:lnTo>
                      <a:lnTo>
                        <a:pt x="360" y="595"/>
                      </a:lnTo>
                      <a:lnTo>
                        <a:pt x="341" y="595"/>
                      </a:lnTo>
                      <a:lnTo>
                        <a:pt x="324" y="593"/>
                      </a:lnTo>
                      <a:lnTo>
                        <a:pt x="309" y="587"/>
                      </a:lnTo>
                      <a:lnTo>
                        <a:pt x="299" y="582"/>
                      </a:lnTo>
                      <a:lnTo>
                        <a:pt x="291" y="577"/>
                      </a:lnTo>
                      <a:lnTo>
                        <a:pt x="291" y="582"/>
                      </a:lnTo>
                      <a:lnTo>
                        <a:pt x="294" y="591"/>
                      </a:lnTo>
                      <a:lnTo>
                        <a:pt x="296" y="595"/>
                      </a:lnTo>
                      <a:lnTo>
                        <a:pt x="298" y="597"/>
                      </a:lnTo>
                      <a:lnTo>
                        <a:pt x="299" y="602"/>
                      </a:lnTo>
                      <a:lnTo>
                        <a:pt x="301" y="607"/>
                      </a:lnTo>
                      <a:lnTo>
                        <a:pt x="299" y="613"/>
                      </a:lnTo>
                      <a:lnTo>
                        <a:pt x="295" y="617"/>
                      </a:lnTo>
                      <a:lnTo>
                        <a:pt x="285" y="620"/>
                      </a:lnTo>
                      <a:lnTo>
                        <a:pt x="270" y="619"/>
                      </a:lnTo>
                      <a:lnTo>
                        <a:pt x="248" y="611"/>
                      </a:lnTo>
                      <a:lnTo>
                        <a:pt x="238" y="612"/>
                      </a:lnTo>
                      <a:lnTo>
                        <a:pt x="234" y="620"/>
                      </a:lnTo>
                      <a:lnTo>
                        <a:pt x="234" y="629"/>
                      </a:lnTo>
                      <a:lnTo>
                        <a:pt x="239" y="633"/>
                      </a:lnTo>
                      <a:lnTo>
                        <a:pt x="230" y="634"/>
                      </a:lnTo>
                      <a:lnTo>
                        <a:pt x="217" y="637"/>
                      </a:lnTo>
                      <a:lnTo>
                        <a:pt x="199" y="638"/>
                      </a:lnTo>
                      <a:lnTo>
                        <a:pt x="181" y="638"/>
                      </a:lnTo>
                      <a:lnTo>
                        <a:pt x="161" y="634"/>
                      </a:lnTo>
                      <a:lnTo>
                        <a:pt x="142" y="628"/>
                      </a:lnTo>
                      <a:lnTo>
                        <a:pt x="125" y="617"/>
                      </a:lnTo>
                      <a:lnTo>
                        <a:pt x="110" y="600"/>
                      </a:lnTo>
                      <a:lnTo>
                        <a:pt x="100" y="584"/>
                      </a:lnTo>
                      <a:lnTo>
                        <a:pt x="92" y="563"/>
                      </a:lnTo>
                      <a:lnTo>
                        <a:pt x="85" y="547"/>
                      </a:lnTo>
                      <a:lnTo>
                        <a:pt x="80" y="547"/>
                      </a:lnTo>
                      <a:lnTo>
                        <a:pt x="79" y="555"/>
                      </a:lnTo>
                      <a:lnTo>
                        <a:pt x="80" y="565"/>
                      </a:lnTo>
                      <a:lnTo>
                        <a:pt x="85" y="577"/>
                      </a:lnTo>
                      <a:lnTo>
                        <a:pt x="92" y="590"/>
                      </a:lnTo>
                      <a:lnTo>
                        <a:pt x="100" y="603"/>
                      </a:lnTo>
                      <a:lnTo>
                        <a:pt x="110" y="615"/>
                      </a:lnTo>
                      <a:lnTo>
                        <a:pt x="121" y="624"/>
                      </a:lnTo>
                      <a:lnTo>
                        <a:pt x="133" y="630"/>
                      </a:lnTo>
                      <a:lnTo>
                        <a:pt x="147" y="634"/>
                      </a:lnTo>
                      <a:lnTo>
                        <a:pt x="163" y="638"/>
                      </a:lnTo>
                      <a:lnTo>
                        <a:pt x="178" y="642"/>
                      </a:lnTo>
                      <a:lnTo>
                        <a:pt x="192" y="645"/>
                      </a:lnTo>
                      <a:lnTo>
                        <a:pt x="206" y="646"/>
                      </a:lnTo>
                      <a:lnTo>
                        <a:pt x="217" y="647"/>
                      </a:lnTo>
                      <a:lnTo>
                        <a:pt x="227" y="647"/>
                      </a:lnTo>
                      <a:lnTo>
                        <a:pt x="232" y="645"/>
                      </a:lnTo>
                      <a:lnTo>
                        <a:pt x="238" y="642"/>
                      </a:lnTo>
                      <a:lnTo>
                        <a:pt x="245" y="639"/>
                      </a:lnTo>
                      <a:lnTo>
                        <a:pt x="255" y="638"/>
                      </a:lnTo>
                      <a:lnTo>
                        <a:pt x="263" y="637"/>
                      </a:lnTo>
                      <a:lnTo>
                        <a:pt x="271" y="635"/>
                      </a:lnTo>
                      <a:lnTo>
                        <a:pt x="278" y="635"/>
                      </a:lnTo>
                      <a:lnTo>
                        <a:pt x="284" y="635"/>
                      </a:lnTo>
                      <a:lnTo>
                        <a:pt x="285" y="635"/>
                      </a:lnTo>
                      <a:lnTo>
                        <a:pt x="324" y="604"/>
                      </a:lnTo>
                      <a:lnTo>
                        <a:pt x="328" y="604"/>
                      </a:lnTo>
                      <a:lnTo>
                        <a:pt x="338" y="604"/>
                      </a:lnTo>
                      <a:lnTo>
                        <a:pt x="354" y="604"/>
                      </a:lnTo>
                      <a:lnTo>
                        <a:pt x="372" y="604"/>
                      </a:lnTo>
                      <a:lnTo>
                        <a:pt x="388" y="604"/>
                      </a:lnTo>
                      <a:lnTo>
                        <a:pt x="404" y="602"/>
                      </a:lnTo>
                      <a:lnTo>
                        <a:pt x="415" y="599"/>
                      </a:lnTo>
                      <a:lnTo>
                        <a:pt x="419" y="595"/>
                      </a:lnTo>
                      <a:lnTo>
                        <a:pt x="422" y="590"/>
                      </a:lnTo>
                      <a:lnTo>
                        <a:pt x="427" y="585"/>
                      </a:lnTo>
                      <a:lnTo>
                        <a:pt x="434" y="578"/>
                      </a:lnTo>
                      <a:lnTo>
                        <a:pt x="444" y="572"/>
                      </a:lnTo>
                      <a:lnTo>
                        <a:pt x="454" y="565"/>
                      </a:lnTo>
                      <a:lnTo>
                        <a:pt x="462" y="559"/>
                      </a:lnTo>
                      <a:lnTo>
                        <a:pt x="471" y="553"/>
                      </a:lnTo>
                      <a:lnTo>
                        <a:pt x="477" y="549"/>
                      </a:lnTo>
                      <a:lnTo>
                        <a:pt x="489" y="543"/>
                      </a:lnTo>
                      <a:lnTo>
                        <a:pt x="501" y="537"/>
                      </a:lnTo>
                      <a:lnTo>
                        <a:pt x="516" y="533"/>
                      </a:lnTo>
                      <a:lnTo>
                        <a:pt x="535" y="530"/>
                      </a:lnTo>
                      <a:lnTo>
                        <a:pt x="551" y="529"/>
                      </a:lnTo>
                      <a:lnTo>
                        <a:pt x="568" y="529"/>
                      </a:lnTo>
                      <a:lnTo>
                        <a:pt x="585" y="533"/>
                      </a:lnTo>
                      <a:lnTo>
                        <a:pt x="599" y="540"/>
                      </a:lnTo>
                      <a:lnTo>
                        <a:pt x="604" y="576"/>
                      </a:lnTo>
                      <a:lnTo>
                        <a:pt x="613" y="606"/>
                      </a:lnTo>
                      <a:lnTo>
                        <a:pt x="622" y="629"/>
                      </a:lnTo>
                      <a:lnTo>
                        <a:pt x="633" y="647"/>
                      </a:lnTo>
                      <a:lnTo>
                        <a:pt x="643" y="660"/>
                      </a:lnTo>
                      <a:lnTo>
                        <a:pt x="652" y="668"/>
                      </a:lnTo>
                      <a:lnTo>
                        <a:pt x="657" y="673"/>
                      </a:lnTo>
                      <a:lnTo>
                        <a:pt x="660" y="674"/>
                      </a:lnTo>
                      <a:lnTo>
                        <a:pt x="654" y="672"/>
                      </a:lnTo>
                      <a:lnTo>
                        <a:pt x="661" y="689"/>
                      </a:lnTo>
                      <a:lnTo>
                        <a:pt x="671" y="711"/>
                      </a:lnTo>
                      <a:lnTo>
                        <a:pt x="674" y="724"/>
                      </a:lnTo>
                      <a:lnTo>
                        <a:pt x="667" y="731"/>
                      </a:lnTo>
                      <a:lnTo>
                        <a:pt x="661" y="738"/>
                      </a:lnTo>
                      <a:lnTo>
                        <a:pt x="653" y="744"/>
                      </a:lnTo>
                      <a:lnTo>
                        <a:pt x="646" y="750"/>
                      </a:lnTo>
                      <a:lnTo>
                        <a:pt x="638" y="753"/>
                      </a:lnTo>
                      <a:lnTo>
                        <a:pt x="629" y="756"/>
                      </a:lnTo>
                      <a:lnTo>
                        <a:pt x="620" y="756"/>
                      </a:lnTo>
                      <a:lnTo>
                        <a:pt x="608" y="753"/>
                      </a:lnTo>
                      <a:lnTo>
                        <a:pt x="597" y="748"/>
                      </a:lnTo>
                      <a:lnTo>
                        <a:pt x="588" y="743"/>
                      </a:lnTo>
                      <a:lnTo>
                        <a:pt x="579" y="735"/>
                      </a:lnTo>
                      <a:lnTo>
                        <a:pt x="571" y="727"/>
                      </a:lnTo>
                      <a:lnTo>
                        <a:pt x="564" y="720"/>
                      </a:lnTo>
                      <a:lnTo>
                        <a:pt x="560" y="713"/>
                      </a:lnTo>
                      <a:lnTo>
                        <a:pt x="557" y="709"/>
                      </a:lnTo>
                      <a:lnTo>
                        <a:pt x="555" y="708"/>
                      </a:lnTo>
                      <a:lnTo>
                        <a:pt x="543" y="707"/>
                      </a:lnTo>
                      <a:lnTo>
                        <a:pt x="546" y="712"/>
                      </a:lnTo>
                      <a:lnTo>
                        <a:pt x="554" y="725"/>
                      </a:lnTo>
                      <a:lnTo>
                        <a:pt x="567" y="739"/>
                      </a:lnTo>
                      <a:lnTo>
                        <a:pt x="583" y="748"/>
                      </a:lnTo>
                      <a:lnTo>
                        <a:pt x="588" y="750"/>
                      </a:lnTo>
                      <a:lnTo>
                        <a:pt x="585" y="752"/>
                      </a:lnTo>
                      <a:lnTo>
                        <a:pt x="576" y="753"/>
                      </a:lnTo>
                      <a:lnTo>
                        <a:pt x="564" y="755"/>
                      </a:lnTo>
                      <a:lnTo>
                        <a:pt x="550" y="757"/>
                      </a:lnTo>
                      <a:lnTo>
                        <a:pt x="535" y="760"/>
                      </a:lnTo>
                      <a:lnTo>
                        <a:pt x="523" y="764"/>
                      </a:lnTo>
                      <a:lnTo>
                        <a:pt x="515" y="769"/>
                      </a:lnTo>
                      <a:lnTo>
                        <a:pt x="511" y="774"/>
                      </a:lnTo>
                      <a:lnTo>
                        <a:pt x="508" y="779"/>
                      </a:lnTo>
                      <a:lnTo>
                        <a:pt x="505" y="784"/>
                      </a:lnTo>
                      <a:lnTo>
                        <a:pt x="501" y="788"/>
                      </a:lnTo>
                      <a:lnTo>
                        <a:pt x="497" y="792"/>
                      </a:lnTo>
                      <a:lnTo>
                        <a:pt x="490" y="795"/>
                      </a:lnTo>
                      <a:lnTo>
                        <a:pt x="479" y="795"/>
                      </a:lnTo>
                      <a:lnTo>
                        <a:pt x="465" y="794"/>
                      </a:lnTo>
                      <a:lnTo>
                        <a:pt x="448" y="791"/>
                      </a:lnTo>
                      <a:lnTo>
                        <a:pt x="436" y="788"/>
                      </a:lnTo>
                      <a:lnTo>
                        <a:pt x="423" y="786"/>
                      </a:lnTo>
                      <a:lnTo>
                        <a:pt x="415" y="784"/>
                      </a:lnTo>
                      <a:lnTo>
                        <a:pt x="406" y="782"/>
                      </a:lnTo>
                      <a:lnTo>
                        <a:pt x="402" y="781"/>
                      </a:lnTo>
                      <a:lnTo>
                        <a:pt x="399" y="779"/>
                      </a:lnTo>
                      <a:lnTo>
                        <a:pt x="398" y="779"/>
                      </a:lnTo>
                      <a:lnTo>
                        <a:pt x="398" y="781"/>
                      </a:lnTo>
                      <a:lnTo>
                        <a:pt x="399" y="782"/>
                      </a:lnTo>
                      <a:lnTo>
                        <a:pt x="402" y="786"/>
                      </a:lnTo>
                      <a:lnTo>
                        <a:pt x="409" y="788"/>
                      </a:lnTo>
                      <a:lnTo>
                        <a:pt x="418" y="792"/>
                      </a:lnTo>
                      <a:lnTo>
                        <a:pt x="432" y="796"/>
                      </a:lnTo>
                      <a:lnTo>
                        <a:pt x="450" y="799"/>
                      </a:lnTo>
                      <a:lnTo>
                        <a:pt x="473" y="801"/>
                      </a:lnTo>
                      <a:lnTo>
                        <a:pt x="497" y="801"/>
                      </a:lnTo>
                      <a:lnTo>
                        <a:pt x="512" y="800"/>
                      </a:lnTo>
                      <a:lnTo>
                        <a:pt x="521" y="796"/>
                      </a:lnTo>
                      <a:lnTo>
                        <a:pt x="526" y="792"/>
                      </a:lnTo>
                      <a:lnTo>
                        <a:pt x="529" y="787"/>
                      </a:lnTo>
                      <a:lnTo>
                        <a:pt x="530" y="782"/>
                      </a:lnTo>
                      <a:lnTo>
                        <a:pt x="535" y="777"/>
                      </a:lnTo>
                      <a:lnTo>
                        <a:pt x="540" y="772"/>
                      </a:lnTo>
                      <a:lnTo>
                        <a:pt x="549" y="768"/>
                      </a:lnTo>
                      <a:lnTo>
                        <a:pt x="557" y="765"/>
                      </a:lnTo>
                      <a:lnTo>
                        <a:pt x="564" y="764"/>
                      </a:lnTo>
                      <a:lnTo>
                        <a:pt x="572" y="764"/>
                      </a:lnTo>
                      <a:lnTo>
                        <a:pt x="579" y="764"/>
                      </a:lnTo>
                      <a:lnTo>
                        <a:pt x="585" y="765"/>
                      </a:lnTo>
                      <a:lnTo>
                        <a:pt x="590" y="765"/>
                      </a:lnTo>
                      <a:lnTo>
                        <a:pt x="596" y="766"/>
                      </a:lnTo>
                      <a:lnTo>
                        <a:pt x="601" y="768"/>
                      </a:lnTo>
                      <a:lnTo>
                        <a:pt x="610" y="770"/>
                      </a:lnTo>
                      <a:lnTo>
                        <a:pt x="620" y="773"/>
                      </a:lnTo>
                      <a:lnTo>
                        <a:pt x="629" y="774"/>
                      </a:lnTo>
                      <a:lnTo>
                        <a:pt x="640" y="775"/>
                      </a:lnTo>
                      <a:lnTo>
                        <a:pt x="650" y="774"/>
                      </a:lnTo>
                      <a:lnTo>
                        <a:pt x="660" y="770"/>
                      </a:lnTo>
                      <a:lnTo>
                        <a:pt x="668" y="764"/>
                      </a:lnTo>
                      <a:lnTo>
                        <a:pt x="678" y="756"/>
                      </a:lnTo>
                      <a:lnTo>
                        <a:pt x="685" y="757"/>
                      </a:lnTo>
                      <a:lnTo>
                        <a:pt x="692" y="762"/>
                      </a:lnTo>
                      <a:lnTo>
                        <a:pt x="703" y="765"/>
                      </a:lnTo>
                      <a:lnTo>
                        <a:pt x="732" y="832"/>
                      </a:lnTo>
                      <a:lnTo>
                        <a:pt x="737" y="852"/>
                      </a:lnTo>
                      <a:lnTo>
                        <a:pt x="745" y="900"/>
                      </a:lnTo>
                      <a:lnTo>
                        <a:pt x="752" y="954"/>
                      </a:lnTo>
                      <a:lnTo>
                        <a:pt x="752" y="998"/>
                      </a:lnTo>
                      <a:lnTo>
                        <a:pt x="751" y="1040"/>
                      </a:lnTo>
                      <a:lnTo>
                        <a:pt x="748" y="1088"/>
                      </a:lnTo>
                      <a:lnTo>
                        <a:pt x="745" y="1125"/>
                      </a:lnTo>
                      <a:lnTo>
                        <a:pt x="744" y="1142"/>
                      </a:lnTo>
                      <a:lnTo>
                        <a:pt x="741" y="1217"/>
                      </a:lnTo>
                      <a:lnTo>
                        <a:pt x="732" y="1351"/>
                      </a:lnTo>
                      <a:lnTo>
                        <a:pt x="724" y="1480"/>
                      </a:lnTo>
                      <a:lnTo>
                        <a:pt x="720" y="1541"/>
                      </a:lnTo>
                      <a:lnTo>
                        <a:pt x="716" y="1553"/>
                      </a:lnTo>
                      <a:lnTo>
                        <a:pt x="709" y="1579"/>
                      </a:lnTo>
                      <a:lnTo>
                        <a:pt x="699" y="1614"/>
                      </a:lnTo>
                      <a:lnTo>
                        <a:pt x="688" y="1653"/>
                      </a:lnTo>
                      <a:lnTo>
                        <a:pt x="675" y="1693"/>
                      </a:lnTo>
                      <a:lnTo>
                        <a:pt x="666" y="1728"/>
                      </a:lnTo>
                      <a:lnTo>
                        <a:pt x="659" y="1753"/>
                      </a:lnTo>
                      <a:lnTo>
                        <a:pt x="654" y="1764"/>
                      </a:lnTo>
                      <a:lnTo>
                        <a:pt x="653" y="1779"/>
                      </a:lnTo>
                      <a:lnTo>
                        <a:pt x="657" y="1790"/>
                      </a:lnTo>
                      <a:lnTo>
                        <a:pt x="668" y="1802"/>
                      </a:lnTo>
                      <a:lnTo>
                        <a:pt x="681" y="1811"/>
                      </a:lnTo>
                      <a:lnTo>
                        <a:pt x="695" y="1820"/>
                      </a:lnTo>
                      <a:lnTo>
                        <a:pt x="707" y="1825"/>
                      </a:lnTo>
                      <a:lnTo>
                        <a:pt x="716" y="1829"/>
                      </a:lnTo>
                      <a:lnTo>
                        <a:pt x="720" y="1830"/>
                      </a:lnTo>
                      <a:lnTo>
                        <a:pt x="723" y="1830"/>
                      </a:lnTo>
                      <a:lnTo>
                        <a:pt x="730" y="1829"/>
                      </a:lnTo>
                      <a:lnTo>
                        <a:pt x="742" y="1828"/>
                      </a:lnTo>
                      <a:lnTo>
                        <a:pt x="757" y="1825"/>
                      </a:lnTo>
                      <a:lnTo>
                        <a:pt x="777" y="1821"/>
                      </a:lnTo>
                      <a:lnTo>
                        <a:pt x="796" y="1819"/>
                      </a:lnTo>
                      <a:lnTo>
                        <a:pt x="820" y="1815"/>
                      </a:lnTo>
                      <a:lnTo>
                        <a:pt x="842" y="1810"/>
                      </a:lnTo>
                      <a:lnTo>
                        <a:pt x="866" y="1806"/>
                      </a:lnTo>
                      <a:lnTo>
                        <a:pt x="890" y="1801"/>
                      </a:lnTo>
                      <a:lnTo>
                        <a:pt x="911" y="1795"/>
                      </a:lnTo>
                      <a:lnTo>
                        <a:pt x="932" y="1789"/>
                      </a:lnTo>
                      <a:lnTo>
                        <a:pt x="950" y="1784"/>
                      </a:lnTo>
                      <a:lnTo>
                        <a:pt x="964" y="1777"/>
                      </a:lnTo>
                      <a:lnTo>
                        <a:pt x="975" y="1772"/>
                      </a:lnTo>
                      <a:lnTo>
                        <a:pt x="980" y="1766"/>
                      </a:lnTo>
                      <a:lnTo>
                        <a:pt x="979" y="1759"/>
                      </a:lnTo>
                      <a:lnTo>
                        <a:pt x="973" y="1742"/>
                      </a:lnTo>
                      <a:lnTo>
                        <a:pt x="966" y="1718"/>
                      </a:lnTo>
                      <a:lnTo>
                        <a:pt x="959" y="1689"/>
                      </a:lnTo>
                      <a:lnTo>
                        <a:pt x="951" y="1661"/>
                      </a:lnTo>
                      <a:lnTo>
                        <a:pt x="944" y="1633"/>
                      </a:lnTo>
                      <a:lnTo>
                        <a:pt x="939" y="1614"/>
                      </a:lnTo>
                      <a:lnTo>
                        <a:pt x="937" y="1604"/>
                      </a:lnTo>
                      <a:lnTo>
                        <a:pt x="932" y="1557"/>
                      </a:lnTo>
                      <a:lnTo>
                        <a:pt x="922" y="1465"/>
                      </a:lnTo>
                      <a:lnTo>
                        <a:pt x="911" y="1374"/>
                      </a:lnTo>
                      <a:lnTo>
                        <a:pt x="905" y="1334"/>
                      </a:lnTo>
                      <a:close/>
                    </a:path>
                  </a:pathLst>
                </a:custGeom>
                <a:solidFill>
                  <a:srgbClr val="5E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46" name="Freeform 61"/>
                <p:cNvSpPr>
                  <a:spLocks/>
                </p:cNvSpPr>
                <p:nvPr/>
              </p:nvSpPr>
              <p:spPr bwMode="auto">
                <a:xfrm>
                  <a:off x="4300" y="2688"/>
                  <a:ext cx="308" cy="295"/>
                </a:xfrm>
                <a:custGeom>
                  <a:avLst/>
                  <a:gdLst>
                    <a:gd name="T0" fmla="*/ 0 w 925"/>
                    <a:gd name="T1" fmla="*/ 0 h 886"/>
                    <a:gd name="T2" fmla="*/ 0 w 925"/>
                    <a:gd name="T3" fmla="*/ 0 h 886"/>
                    <a:gd name="T4" fmla="*/ 0 w 925"/>
                    <a:gd name="T5" fmla="*/ 0 h 886"/>
                    <a:gd name="T6" fmla="*/ 0 w 925"/>
                    <a:gd name="T7" fmla="*/ 0 h 886"/>
                    <a:gd name="T8" fmla="*/ 0 w 925"/>
                    <a:gd name="T9" fmla="*/ 0 h 886"/>
                    <a:gd name="T10" fmla="*/ 0 w 925"/>
                    <a:gd name="T11" fmla="*/ 0 h 886"/>
                    <a:gd name="T12" fmla="*/ 0 w 925"/>
                    <a:gd name="T13" fmla="*/ 0 h 886"/>
                    <a:gd name="T14" fmla="*/ 0 w 925"/>
                    <a:gd name="T15" fmla="*/ 0 h 886"/>
                    <a:gd name="T16" fmla="*/ 0 w 925"/>
                    <a:gd name="T17" fmla="*/ 0 h 886"/>
                    <a:gd name="T18" fmla="*/ 0 w 925"/>
                    <a:gd name="T19" fmla="*/ 0 h 886"/>
                    <a:gd name="T20" fmla="*/ 0 w 925"/>
                    <a:gd name="T21" fmla="*/ 0 h 886"/>
                    <a:gd name="T22" fmla="*/ 0 w 925"/>
                    <a:gd name="T23" fmla="*/ 0 h 886"/>
                    <a:gd name="T24" fmla="*/ 0 w 925"/>
                    <a:gd name="T25" fmla="*/ 0 h 886"/>
                    <a:gd name="T26" fmla="*/ 0 w 925"/>
                    <a:gd name="T27" fmla="*/ 0 h 886"/>
                    <a:gd name="T28" fmla="*/ 0 w 925"/>
                    <a:gd name="T29" fmla="*/ 0 h 886"/>
                    <a:gd name="T30" fmla="*/ 0 w 925"/>
                    <a:gd name="T31" fmla="*/ 0 h 886"/>
                    <a:gd name="T32" fmla="*/ 0 w 925"/>
                    <a:gd name="T33" fmla="*/ 0 h 886"/>
                    <a:gd name="T34" fmla="*/ 0 w 925"/>
                    <a:gd name="T35" fmla="*/ 0 h 886"/>
                    <a:gd name="T36" fmla="*/ 0 w 925"/>
                    <a:gd name="T37" fmla="*/ 0 h 886"/>
                    <a:gd name="T38" fmla="*/ 0 w 925"/>
                    <a:gd name="T39" fmla="*/ 0 h 886"/>
                    <a:gd name="T40" fmla="*/ 0 w 925"/>
                    <a:gd name="T41" fmla="*/ 0 h 886"/>
                    <a:gd name="T42" fmla="*/ 0 w 925"/>
                    <a:gd name="T43" fmla="*/ 0 h 886"/>
                    <a:gd name="T44" fmla="*/ 0 w 925"/>
                    <a:gd name="T45" fmla="*/ 0 h 886"/>
                    <a:gd name="T46" fmla="*/ 0 w 925"/>
                    <a:gd name="T47" fmla="*/ 0 h 886"/>
                    <a:gd name="T48" fmla="*/ 0 w 925"/>
                    <a:gd name="T49" fmla="*/ 0 h 886"/>
                    <a:gd name="T50" fmla="*/ 0 w 925"/>
                    <a:gd name="T51" fmla="*/ 0 h 886"/>
                    <a:gd name="T52" fmla="*/ 0 w 925"/>
                    <a:gd name="T53" fmla="*/ 0 h 886"/>
                    <a:gd name="T54" fmla="*/ 0 w 925"/>
                    <a:gd name="T55" fmla="*/ 0 h 886"/>
                    <a:gd name="T56" fmla="*/ 0 w 925"/>
                    <a:gd name="T57" fmla="*/ 0 h 886"/>
                    <a:gd name="T58" fmla="*/ 0 w 925"/>
                    <a:gd name="T59" fmla="*/ 0 h 886"/>
                    <a:gd name="T60" fmla="*/ 0 w 925"/>
                    <a:gd name="T61" fmla="*/ 0 h 886"/>
                    <a:gd name="T62" fmla="*/ 0 w 925"/>
                    <a:gd name="T63" fmla="*/ 0 h 886"/>
                    <a:gd name="T64" fmla="*/ 0 w 925"/>
                    <a:gd name="T65" fmla="*/ 0 h 886"/>
                    <a:gd name="T66" fmla="*/ 0 w 925"/>
                    <a:gd name="T67" fmla="*/ 0 h 886"/>
                    <a:gd name="T68" fmla="*/ 0 w 925"/>
                    <a:gd name="T69" fmla="*/ 0 h 886"/>
                    <a:gd name="T70" fmla="*/ 0 w 925"/>
                    <a:gd name="T71" fmla="*/ 0 h 886"/>
                    <a:gd name="T72" fmla="*/ 0 w 925"/>
                    <a:gd name="T73" fmla="*/ 0 h 886"/>
                    <a:gd name="T74" fmla="*/ 0 w 925"/>
                    <a:gd name="T75" fmla="*/ 0 h 886"/>
                    <a:gd name="T76" fmla="*/ 0 w 925"/>
                    <a:gd name="T77" fmla="*/ 0 h 886"/>
                    <a:gd name="T78" fmla="*/ 0 w 925"/>
                    <a:gd name="T79" fmla="*/ 0 h 886"/>
                    <a:gd name="T80" fmla="*/ 0 w 925"/>
                    <a:gd name="T81" fmla="*/ 0 h 886"/>
                    <a:gd name="T82" fmla="*/ 0 w 925"/>
                    <a:gd name="T83" fmla="*/ 0 h 886"/>
                    <a:gd name="T84" fmla="*/ 0 w 925"/>
                    <a:gd name="T85" fmla="*/ 0 h 886"/>
                    <a:gd name="T86" fmla="*/ 0 w 925"/>
                    <a:gd name="T87" fmla="*/ 0 h 886"/>
                    <a:gd name="T88" fmla="*/ 0 w 925"/>
                    <a:gd name="T89" fmla="*/ 0 h 886"/>
                    <a:gd name="T90" fmla="*/ 0 w 925"/>
                    <a:gd name="T91" fmla="*/ 0 h 886"/>
                    <a:gd name="T92" fmla="*/ 0 w 925"/>
                    <a:gd name="T93" fmla="*/ 0 h 886"/>
                    <a:gd name="T94" fmla="*/ 0 w 925"/>
                    <a:gd name="T95" fmla="*/ 0 h 886"/>
                    <a:gd name="T96" fmla="*/ 0 w 925"/>
                    <a:gd name="T97" fmla="*/ 0 h 886"/>
                    <a:gd name="T98" fmla="*/ 0 w 925"/>
                    <a:gd name="T99" fmla="*/ 0 h 886"/>
                    <a:gd name="T100" fmla="*/ 0 w 925"/>
                    <a:gd name="T101" fmla="*/ 0 h 886"/>
                    <a:gd name="T102" fmla="*/ 0 w 925"/>
                    <a:gd name="T103" fmla="*/ 0 h 886"/>
                    <a:gd name="T104" fmla="*/ 0 w 925"/>
                    <a:gd name="T105" fmla="*/ 0 h 886"/>
                    <a:gd name="T106" fmla="*/ 0 w 925"/>
                    <a:gd name="T107" fmla="*/ 0 h 886"/>
                    <a:gd name="T108" fmla="*/ 0 w 925"/>
                    <a:gd name="T109" fmla="*/ 0 h 886"/>
                    <a:gd name="T110" fmla="*/ 0 w 925"/>
                    <a:gd name="T111" fmla="*/ 0 h 886"/>
                    <a:gd name="T112" fmla="*/ 0 w 925"/>
                    <a:gd name="T113" fmla="*/ 0 h 886"/>
                    <a:gd name="T114" fmla="*/ 0 w 925"/>
                    <a:gd name="T115" fmla="*/ 0 h 886"/>
                    <a:gd name="T116" fmla="*/ 0 w 925"/>
                    <a:gd name="T117" fmla="*/ 0 h 886"/>
                    <a:gd name="T118" fmla="*/ 0 w 925"/>
                    <a:gd name="T119" fmla="*/ 0 h 886"/>
                    <a:gd name="T120" fmla="*/ 0 w 925"/>
                    <a:gd name="T121" fmla="*/ 0 h 886"/>
                    <a:gd name="T122" fmla="*/ 0 w 925"/>
                    <a:gd name="T123" fmla="*/ 0 h 886"/>
                    <a:gd name="T124" fmla="*/ 0 w 925"/>
                    <a:gd name="T125" fmla="*/ 0 h 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5"/>
                    <a:gd name="T190" fmla="*/ 0 h 886"/>
                    <a:gd name="T191" fmla="*/ 925 w 925"/>
                    <a:gd name="T192" fmla="*/ 886 h 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5" h="886">
                      <a:moveTo>
                        <a:pt x="900" y="98"/>
                      </a:moveTo>
                      <a:lnTo>
                        <a:pt x="890" y="98"/>
                      </a:lnTo>
                      <a:lnTo>
                        <a:pt x="877" y="97"/>
                      </a:lnTo>
                      <a:lnTo>
                        <a:pt x="863" y="94"/>
                      </a:lnTo>
                      <a:lnTo>
                        <a:pt x="848" y="91"/>
                      </a:lnTo>
                      <a:lnTo>
                        <a:pt x="834" y="88"/>
                      </a:lnTo>
                      <a:lnTo>
                        <a:pt x="822" y="87"/>
                      </a:lnTo>
                      <a:lnTo>
                        <a:pt x="811" y="85"/>
                      </a:lnTo>
                      <a:lnTo>
                        <a:pt x="802" y="88"/>
                      </a:lnTo>
                      <a:lnTo>
                        <a:pt x="792" y="93"/>
                      </a:lnTo>
                      <a:lnTo>
                        <a:pt x="787" y="96"/>
                      </a:lnTo>
                      <a:lnTo>
                        <a:pt x="780" y="98"/>
                      </a:lnTo>
                      <a:lnTo>
                        <a:pt x="770" y="101"/>
                      </a:lnTo>
                      <a:lnTo>
                        <a:pt x="759" y="102"/>
                      </a:lnTo>
                      <a:lnTo>
                        <a:pt x="751" y="100"/>
                      </a:lnTo>
                      <a:lnTo>
                        <a:pt x="744" y="97"/>
                      </a:lnTo>
                      <a:lnTo>
                        <a:pt x="742" y="96"/>
                      </a:lnTo>
                      <a:lnTo>
                        <a:pt x="799" y="72"/>
                      </a:lnTo>
                      <a:lnTo>
                        <a:pt x="801" y="71"/>
                      </a:lnTo>
                      <a:lnTo>
                        <a:pt x="805" y="69"/>
                      </a:lnTo>
                      <a:lnTo>
                        <a:pt x="812" y="66"/>
                      </a:lnTo>
                      <a:lnTo>
                        <a:pt x="820" y="61"/>
                      </a:lnTo>
                      <a:lnTo>
                        <a:pt x="829" y="57"/>
                      </a:lnTo>
                      <a:lnTo>
                        <a:pt x="838" y="52"/>
                      </a:lnTo>
                      <a:lnTo>
                        <a:pt x="847" y="48"/>
                      </a:lnTo>
                      <a:lnTo>
                        <a:pt x="854" y="44"/>
                      </a:lnTo>
                      <a:lnTo>
                        <a:pt x="866" y="35"/>
                      </a:lnTo>
                      <a:lnTo>
                        <a:pt x="879" y="22"/>
                      </a:lnTo>
                      <a:lnTo>
                        <a:pt x="889" y="10"/>
                      </a:lnTo>
                      <a:lnTo>
                        <a:pt x="894" y="4"/>
                      </a:lnTo>
                      <a:lnTo>
                        <a:pt x="895" y="1"/>
                      </a:lnTo>
                      <a:lnTo>
                        <a:pt x="893" y="0"/>
                      </a:lnTo>
                      <a:lnTo>
                        <a:pt x="889" y="1"/>
                      </a:lnTo>
                      <a:lnTo>
                        <a:pt x="887" y="4"/>
                      </a:lnTo>
                      <a:lnTo>
                        <a:pt x="886" y="8"/>
                      </a:lnTo>
                      <a:lnTo>
                        <a:pt x="880" y="14"/>
                      </a:lnTo>
                      <a:lnTo>
                        <a:pt x="872" y="21"/>
                      </a:lnTo>
                      <a:lnTo>
                        <a:pt x="861" y="30"/>
                      </a:lnTo>
                      <a:lnTo>
                        <a:pt x="854" y="35"/>
                      </a:lnTo>
                      <a:lnTo>
                        <a:pt x="847" y="40"/>
                      </a:lnTo>
                      <a:lnTo>
                        <a:pt x="838" y="45"/>
                      </a:lnTo>
                      <a:lnTo>
                        <a:pt x="831" y="50"/>
                      </a:lnTo>
                      <a:lnTo>
                        <a:pt x="823" y="54"/>
                      </a:lnTo>
                      <a:lnTo>
                        <a:pt x="816" y="58"/>
                      </a:lnTo>
                      <a:lnTo>
                        <a:pt x="811" y="61"/>
                      </a:lnTo>
                      <a:lnTo>
                        <a:pt x="806" y="62"/>
                      </a:lnTo>
                      <a:lnTo>
                        <a:pt x="806" y="58"/>
                      </a:lnTo>
                      <a:lnTo>
                        <a:pt x="812" y="48"/>
                      </a:lnTo>
                      <a:lnTo>
                        <a:pt x="822" y="35"/>
                      </a:lnTo>
                      <a:lnTo>
                        <a:pt x="830" y="23"/>
                      </a:lnTo>
                      <a:lnTo>
                        <a:pt x="834" y="17"/>
                      </a:lnTo>
                      <a:lnTo>
                        <a:pt x="833" y="14"/>
                      </a:lnTo>
                      <a:lnTo>
                        <a:pt x="830" y="15"/>
                      </a:lnTo>
                      <a:lnTo>
                        <a:pt x="829" y="17"/>
                      </a:lnTo>
                      <a:lnTo>
                        <a:pt x="827" y="19"/>
                      </a:lnTo>
                      <a:lnTo>
                        <a:pt x="823" y="24"/>
                      </a:lnTo>
                      <a:lnTo>
                        <a:pt x="816" y="32"/>
                      </a:lnTo>
                      <a:lnTo>
                        <a:pt x="809" y="40"/>
                      </a:lnTo>
                      <a:lnTo>
                        <a:pt x="802" y="49"/>
                      </a:lnTo>
                      <a:lnTo>
                        <a:pt x="795" y="57"/>
                      </a:lnTo>
                      <a:lnTo>
                        <a:pt x="788" y="65"/>
                      </a:lnTo>
                      <a:lnTo>
                        <a:pt x="784" y="70"/>
                      </a:lnTo>
                      <a:lnTo>
                        <a:pt x="778" y="74"/>
                      </a:lnTo>
                      <a:lnTo>
                        <a:pt x="769" y="79"/>
                      </a:lnTo>
                      <a:lnTo>
                        <a:pt x="755" y="84"/>
                      </a:lnTo>
                      <a:lnTo>
                        <a:pt x="739" y="91"/>
                      </a:lnTo>
                      <a:lnTo>
                        <a:pt x="724" y="96"/>
                      </a:lnTo>
                      <a:lnTo>
                        <a:pt x="709" y="101"/>
                      </a:lnTo>
                      <a:lnTo>
                        <a:pt x="696" y="106"/>
                      </a:lnTo>
                      <a:lnTo>
                        <a:pt x="687" y="109"/>
                      </a:lnTo>
                      <a:lnTo>
                        <a:pt x="678" y="114"/>
                      </a:lnTo>
                      <a:lnTo>
                        <a:pt x="670" y="126"/>
                      </a:lnTo>
                      <a:lnTo>
                        <a:pt x="661" y="140"/>
                      </a:lnTo>
                      <a:lnTo>
                        <a:pt x="654" y="155"/>
                      </a:lnTo>
                      <a:lnTo>
                        <a:pt x="648" y="171"/>
                      </a:lnTo>
                      <a:lnTo>
                        <a:pt x="642" y="184"/>
                      </a:lnTo>
                      <a:lnTo>
                        <a:pt x="639" y="193"/>
                      </a:lnTo>
                      <a:lnTo>
                        <a:pt x="638" y="197"/>
                      </a:lnTo>
                      <a:lnTo>
                        <a:pt x="639" y="198"/>
                      </a:lnTo>
                      <a:lnTo>
                        <a:pt x="639" y="201"/>
                      </a:lnTo>
                      <a:lnTo>
                        <a:pt x="641" y="203"/>
                      </a:lnTo>
                      <a:lnTo>
                        <a:pt x="639" y="203"/>
                      </a:lnTo>
                      <a:lnTo>
                        <a:pt x="638" y="205"/>
                      </a:lnTo>
                      <a:lnTo>
                        <a:pt x="636" y="206"/>
                      </a:lnTo>
                      <a:lnTo>
                        <a:pt x="628" y="210"/>
                      </a:lnTo>
                      <a:lnTo>
                        <a:pt x="615" y="215"/>
                      </a:lnTo>
                      <a:lnTo>
                        <a:pt x="600" y="223"/>
                      </a:lnTo>
                      <a:lnTo>
                        <a:pt x="583" y="231"/>
                      </a:lnTo>
                      <a:lnTo>
                        <a:pt x="567" y="237"/>
                      </a:lnTo>
                      <a:lnTo>
                        <a:pt x="554" y="241"/>
                      </a:lnTo>
                      <a:lnTo>
                        <a:pt x="544" y="242"/>
                      </a:lnTo>
                      <a:lnTo>
                        <a:pt x="543" y="240"/>
                      </a:lnTo>
                      <a:lnTo>
                        <a:pt x="546" y="231"/>
                      </a:lnTo>
                      <a:lnTo>
                        <a:pt x="543" y="234"/>
                      </a:lnTo>
                      <a:lnTo>
                        <a:pt x="535" y="245"/>
                      </a:lnTo>
                      <a:lnTo>
                        <a:pt x="518" y="256"/>
                      </a:lnTo>
                      <a:lnTo>
                        <a:pt x="507" y="262"/>
                      </a:lnTo>
                      <a:lnTo>
                        <a:pt x="500" y="263"/>
                      </a:lnTo>
                      <a:lnTo>
                        <a:pt x="493" y="267"/>
                      </a:lnTo>
                      <a:lnTo>
                        <a:pt x="480" y="276"/>
                      </a:lnTo>
                      <a:lnTo>
                        <a:pt x="476" y="280"/>
                      </a:lnTo>
                      <a:lnTo>
                        <a:pt x="471" y="282"/>
                      </a:lnTo>
                      <a:lnTo>
                        <a:pt x="465" y="286"/>
                      </a:lnTo>
                      <a:lnTo>
                        <a:pt x="458" y="290"/>
                      </a:lnTo>
                      <a:lnTo>
                        <a:pt x="469" y="280"/>
                      </a:lnTo>
                      <a:lnTo>
                        <a:pt x="479" y="268"/>
                      </a:lnTo>
                      <a:lnTo>
                        <a:pt x="486" y="258"/>
                      </a:lnTo>
                      <a:lnTo>
                        <a:pt x="490" y="249"/>
                      </a:lnTo>
                      <a:lnTo>
                        <a:pt x="493" y="228"/>
                      </a:lnTo>
                      <a:lnTo>
                        <a:pt x="498" y="198"/>
                      </a:lnTo>
                      <a:lnTo>
                        <a:pt x="507" y="170"/>
                      </a:lnTo>
                      <a:lnTo>
                        <a:pt x="519" y="150"/>
                      </a:lnTo>
                      <a:lnTo>
                        <a:pt x="533" y="141"/>
                      </a:lnTo>
                      <a:lnTo>
                        <a:pt x="543" y="133"/>
                      </a:lnTo>
                      <a:lnTo>
                        <a:pt x="550" y="127"/>
                      </a:lnTo>
                      <a:lnTo>
                        <a:pt x="554" y="122"/>
                      </a:lnTo>
                      <a:lnTo>
                        <a:pt x="558" y="110"/>
                      </a:lnTo>
                      <a:lnTo>
                        <a:pt x="563" y="94"/>
                      </a:lnTo>
                      <a:lnTo>
                        <a:pt x="565" y="82"/>
                      </a:lnTo>
                      <a:lnTo>
                        <a:pt x="567" y="75"/>
                      </a:lnTo>
                      <a:lnTo>
                        <a:pt x="561" y="85"/>
                      </a:lnTo>
                      <a:lnTo>
                        <a:pt x="557" y="98"/>
                      </a:lnTo>
                      <a:lnTo>
                        <a:pt x="554" y="111"/>
                      </a:lnTo>
                      <a:lnTo>
                        <a:pt x="550" y="119"/>
                      </a:lnTo>
                      <a:lnTo>
                        <a:pt x="542" y="129"/>
                      </a:lnTo>
                      <a:lnTo>
                        <a:pt x="536" y="136"/>
                      </a:lnTo>
                      <a:lnTo>
                        <a:pt x="532" y="135"/>
                      </a:lnTo>
                      <a:lnTo>
                        <a:pt x="533" y="120"/>
                      </a:lnTo>
                      <a:lnTo>
                        <a:pt x="536" y="104"/>
                      </a:lnTo>
                      <a:lnTo>
                        <a:pt x="544" y="78"/>
                      </a:lnTo>
                      <a:lnTo>
                        <a:pt x="553" y="52"/>
                      </a:lnTo>
                      <a:lnTo>
                        <a:pt x="558" y="37"/>
                      </a:lnTo>
                      <a:lnTo>
                        <a:pt x="565" y="31"/>
                      </a:lnTo>
                      <a:lnTo>
                        <a:pt x="574" y="22"/>
                      </a:lnTo>
                      <a:lnTo>
                        <a:pt x="582" y="14"/>
                      </a:lnTo>
                      <a:lnTo>
                        <a:pt x="585" y="10"/>
                      </a:lnTo>
                      <a:lnTo>
                        <a:pt x="579" y="8"/>
                      </a:lnTo>
                      <a:lnTo>
                        <a:pt x="575" y="10"/>
                      </a:lnTo>
                      <a:lnTo>
                        <a:pt x="567" y="15"/>
                      </a:lnTo>
                      <a:lnTo>
                        <a:pt x="557" y="24"/>
                      </a:lnTo>
                      <a:lnTo>
                        <a:pt x="550" y="36"/>
                      </a:lnTo>
                      <a:lnTo>
                        <a:pt x="544" y="52"/>
                      </a:lnTo>
                      <a:lnTo>
                        <a:pt x="537" y="71"/>
                      </a:lnTo>
                      <a:lnTo>
                        <a:pt x="532" y="88"/>
                      </a:lnTo>
                      <a:lnTo>
                        <a:pt x="531" y="94"/>
                      </a:lnTo>
                      <a:lnTo>
                        <a:pt x="526" y="89"/>
                      </a:lnTo>
                      <a:lnTo>
                        <a:pt x="519" y="76"/>
                      </a:lnTo>
                      <a:lnTo>
                        <a:pt x="512" y="63"/>
                      </a:lnTo>
                      <a:lnTo>
                        <a:pt x="512" y="52"/>
                      </a:lnTo>
                      <a:lnTo>
                        <a:pt x="515" y="47"/>
                      </a:lnTo>
                      <a:lnTo>
                        <a:pt x="512" y="45"/>
                      </a:lnTo>
                      <a:lnTo>
                        <a:pt x="508" y="49"/>
                      </a:lnTo>
                      <a:lnTo>
                        <a:pt x="504" y="57"/>
                      </a:lnTo>
                      <a:lnTo>
                        <a:pt x="503" y="67"/>
                      </a:lnTo>
                      <a:lnTo>
                        <a:pt x="505" y="79"/>
                      </a:lnTo>
                      <a:lnTo>
                        <a:pt x="510" y="89"/>
                      </a:lnTo>
                      <a:lnTo>
                        <a:pt x="517" y="96"/>
                      </a:lnTo>
                      <a:lnTo>
                        <a:pt x="522" y="101"/>
                      </a:lnTo>
                      <a:lnTo>
                        <a:pt x="524" y="107"/>
                      </a:lnTo>
                      <a:lnTo>
                        <a:pt x="524" y="114"/>
                      </a:lnTo>
                      <a:lnTo>
                        <a:pt x="522" y="119"/>
                      </a:lnTo>
                      <a:lnTo>
                        <a:pt x="521" y="126"/>
                      </a:lnTo>
                      <a:lnTo>
                        <a:pt x="515" y="133"/>
                      </a:lnTo>
                      <a:lnTo>
                        <a:pt x="510" y="142"/>
                      </a:lnTo>
                      <a:lnTo>
                        <a:pt x="504" y="150"/>
                      </a:lnTo>
                      <a:lnTo>
                        <a:pt x="503" y="152"/>
                      </a:lnTo>
                      <a:lnTo>
                        <a:pt x="503" y="154"/>
                      </a:lnTo>
                      <a:lnTo>
                        <a:pt x="501" y="155"/>
                      </a:lnTo>
                      <a:lnTo>
                        <a:pt x="500" y="158"/>
                      </a:lnTo>
                      <a:lnTo>
                        <a:pt x="496" y="154"/>
                      </a:lnTo>
                      <a:lnTo>
                        <a:pt x="490" y="150"/>
                      </a:lnTo>
                      <a:lnTo>
                        <a:pt x="483" y="146"/>
                      </a:lnTo>
                      <a:lnTo>
                        <a:pt x="472" y="145"/>
                      </a:lnTo>
                      <a:lnTo>
                        <a:pt x="451" y="137"/>
                      </a:lnTo>
                      <a:lnTo>
                        <a:pt x="440" y="123"/>
                      </a:lnTo>
                      <a:lnTo>
                        <a:pt x="436" y="106"/>
                      </a:lnTo>
                      <a:lnTo>
                        <a:pt x="434" y="96"/>
                      </a:lnTo>
                      <a:lnTo>
                        <a:pt x="427" y="87"/>
                      </a:lnTo>
                      <a:lnTo>
                        <a:pt x="415" y="74"/>
                      </a:lnTo>
                      <a:lnTo>
                        <a:pt x="401" y="62"/>
                      </a:lnTo>
                      <a:lnTo>
                        <a:pt x="394" y="57"/>
                      </a:lnTo>
                      <a:lnTo>
                        <a:pt x="397" y="61"/>
                      </a:lnTo>
                      <a:lnTo>
                        <a:pt x="402" y="71"/>
                      </a:lnTo>
                      <a:lnTo>
                        <a:pt x="407" y="82"/>
                      </a:lnTo>
                      <a:lnTo>
                        <a:pt x="407" y="87"/>
                      </a:lnTo>
                      <a:lnTo>
                        <a:pt x="404" y="87"/>
                      </a:lnTo>
                      <a:lnTo>
                        <a:pt x="401" y="87"/>
                      </a:lnTo>
                      <a:lnTo>
                        <a:pt x="395" y="87"/>
                      </a:lnTo>
                      <a:lnTo>
                        <a:pt x="388" y="85"/>
                      </a:lnTo>
                      <a:lnTo>
                        <a:pt x="381" y="84"/>
                      </a:lnTo>
                      <a:lnTo>
                        <a:pt x="373" y="80"/>
                      </a:lnTo>
                      <a:lnTo>
                        <a:pt x="366" y="76"/>
                      </a:lnTo>
                      <a:lnTo>
                        <a:pt x="359" y="70"/>
                      </a:lnTo>
                      <a:lnTo>
                        <a:pt x="352" y="63"/>
                      </a:lnTo>
                      <a:lnTo>
                        <a:pt x="345" y="59"/>
                      </a:lnTo>
                      <a:lnTo>
                        <a:pt x="337" y="57"/>
                      </a:lnTo>
                      <a:lnTo>
                        <a:pt x="327" y="57"/>
                      </a:lnTo>
                      <a:lnTo>
                        <a:pt x="317" y="57"/>
                      </a:lnTo>
                      <a:lnTo>
                        <a:pt x="308" y="58"/>
                      </a:lnTo>
                      <a:lnTo>
                        <a:pt x="296" y="59"/>
                      </a:lnTo>
                      <a:lnTo>
                        <a:pt x="287" y="61"/>
                      </a:lnTo>
                      <a:lnTo>
                        <a:pt x="281" y="62"/>
                      </a:lnTo>
                      <a:lnTo>
                        <a:pt x="283" y="62"/>
                      </a:lnTo>
                      <a:lnTo>
                        <a:pt x="291" y="63"/>
                      </a:lnTo>
                      <a:lnTo>
                        <a:pt x="302" y="63"/>
                      </a:lnTo>
                      <a:lnTo>
                        <a:pt x="315" y="65"/>
                      </a:lnTo>
                      <a:lnTo>
                        <a:pt x="327" y="66"/>
                      </a:lnTo>
                      <a:lnTo>
                        <a:pt x="337" y="67"/>
                      </a:lnTo>
                      <a:lnTo>
                        <a:pt x="342" y="71"/>
                      </a:lnTo>
                      <a:lnTo>
                        <a:pt x="347" y="75"/>
                      </a:lnTo>
                      <a:lnTo>
                        <a:pt x="352" y="79"/>
                      </a:lnTo>
                      <a:lnTo>
                        <a:pt x="358" y="83"/>
                      </a:lnTo>
                      <a:lnTo>
                        <a:pt x="365" y="87"/>
                      </a:lnTo>
                      <a:lnTo>
                        <a:pt x="372" y="89"/>
                      </a:lnTo>
                      <a:lnTo>
                        <a:pt x="379" y="93"/>
                      </a:lnTo>
                      <a:lnTo>
                        <a:pt x="384" y="96"/>
                      </a:lnTo>
                      <a:lnTo>
                        <a:pt x="390" y="97"/>
                      </a:lnTo>
                      <a:lnTo>
                        <a:pt x="397" y="97"/>
                      </a:lnTo>
                      <a:lnTo>
                        <a:pt x="404" y="96"/>
                      </a:lnTo>
                      <a:lnTo>
                        <a:pt x="409" y="96"/>
                      </a:lnTo>
                      <a:lnTo>
                        <a:pt x="414" y="101"/>
                      </a:lnTo>
                      <a:lnTo>
                        <a:pt x="419" y="113"/>
                      </a:lnTo>
                      <a:lnTo>
                        <a:pt x="427" y="126"/>
                      </a:lnTo>
                      <a:lnTo>
                        <a:pt x="437" y="140"/>
                      </a:lnTo>
                      <a:lnTo>
                        <a:pt x="447" y="149"/>
                      </a:lnTo>
                      <a:lnTo>
                        <a:pt x="453" y="152"/>
                      </a:lnTo>
                      <a:lnTo>
                        <a:pt x="458" y="153"/>
                      </a:lnTo>
                      <a:lnTo>
                        <a:pt x="465" y="155"/>
                      </a:lnTo>
                      <a:lnTo>
                        <a:pt x="472" y="157"/>
                      </a:lnTo>
                      <a:lnTo>
                        <a:pt x="479" y="159"/>
                      </a:lnTo>
                      <a:lnTo>
                        <a:pt x="485" y="162"/>
                      </a:lnTo>
                      <a:lnTo>
                        <a:pt x="489" y="166"/>
                      </a:lnTo>
                      <a:lnTo>
                        <a:pt x="492" y="171"/>
                      </a:lnTo>
                      <a:lnTo>
                        <a:pt x="489" y="176"/>
                      </a:lnTo>
                      <a:lnTo>
                        <a:pt x="486" y="183"/>
                      </a:lnTo>
                      <a:lnTo>
                        <a:pt x="485" y="188"/>
                      </a:lnTo>
                      <a:lnTo>
                        <a:pt x="483" y="194"/>
                      </a:lnTo>
                      <a:lnTo>
                        <a:pt x="482" y="209"/>
                      </a:lnTo>
                      <a:lnTo>
                        <a:pt x="479" y="225"/>
                      </a:lnTo>
                      <a:lnTo>
                        <a:pt x="473" y="244"/>
                      </a:lnTo>
                      <a:lnTo>
                        <a:pt x="465" y="259"/>
                      </a:lnTo>
                      <a:lnTo>
                        <a:pt x="457" y="271"/>
                      </a:lnTo>
                      <a:lnTo>
                        <a:pt x="447" y="284"/>
                      </a:lnTo>
                      <a:lnTo>
                        <a:pt x="436" y="297"/>
                      </a:lnTo>
                      <a:lnTo>
                        <a:pt x="426" y="308"/>
                      </a:lnTo>
                      <a:lnTo>
                        <a:pt x="420" y="312"/>
                      </a:lnTo>
                      <a:lnTo>
                        <a:pt x="415" y="315"/>
                      </a:lnTo>
                      <a:lnTo>
                        <a:pt x="409" y="319"/>
                      </a:lnTo>
                      <a:lnTo>
                        <a:pt x="404" y="321"/>
                      </a:lnTo>
                      <a:lnTo>
                        <a:pt x="400" y="324"/>
                      </a:lnTo>
                      <a:lnTo>
                        <a:pt x="394" y="328"/>
                      </a:lnTo>
                      <a:lnTo>
                        <a:pt x="388" y="330"/>
                      </a:lnTo>
                      <a:lnTo>
                        <a:pt x="384" y="334"/>
                      </a:lnTo>
                      <a:lnTo>
                        <a:pt x="373" y="342"/>
                      </a:lnTo>
                      <a:lnTo>
                        <a:pt x="362" y="352"/>
                      </a:lnTo>
                      <a:lnTo>
                        <a:pt x="351" y="364"/>
                      </a:lnTo>
                      <a:lnTo>
                        <a:pt x="342" y="376"/>
                      </a:lnTo>
                      <a:lnTo>
                        <a:pt x="334" y="387"/>
                      </a:lnTo>
                      <a:lnTo>
                        <a:pt x="329" y="396"/>
                      </a:lnTo>
                      <a:lnTo>
                        <a:pt x="324" y="402"/>
                      </a:lnTo>
                      <a:lnTo>
                        <a:pt x="323" y="404"/>
                      </a:lnTo>
                      <a:lnTo>
                        <a:pt x="305" y="442"/>
                      </a:lnTo>
                      <a:lnTo>
                        <a:pt x="305" y="424"/>
                      </a:lnTo>
                      <a:lnTo>
                        <a:pt x="305" y="406"/>
                      </a:lnTo>
                      <a:lnTo>
                        <a:pt x="306" y="389"/>
                      </a:lnTo>
                      <a:lnTo>
                        <a:pt x="309" y="374"/>
                      </a:lnTo>
                      <a:lnTo>
                        <a:pt x="312" y="355"/>
                      </a:lnTo>
                      <a:lnTo>
                        <a:pt x="312" y="334"/>
                      </a:lnTo>
                      <a:lnTo>
                        <a:pt x="315" y="315"/>
                      </a:lnTo>
                      <a:lnTo>
                        <a:pt x="322" y="295"/>
                      </a:lnTo>
                      <a:lnTo>
                        <a:pt x="329" y="284"/>
                      </a:lnTo>
                      <a:lnTo>
                        <a:pt x="338" y="268"/>
                      </a:lnTo>
                      <a:lnTo>
                        <a:pt x="348" y="250"/>
                      </a:lnTo>
                      <a:lnTo>
                        <a:pt x="359" y="232"/>
                      </a:lnTo>
                      <a:lnTo>
                        <a:pt x="368" y="215"/>
                      </a:lnTo>
                      <a:lnTo>
                        <a:pt x="376" y="199"/>
                      </a:lnTo>
                      <a:lnTo>
                        <a:pt x="381" y="190"/>
                      </a:lnTo>
                      <a:lnTo>
                        <a:pt x="383" y="187"/>
                      </a:lnTo>
                      <a:lnTo>
                        <a:pt x="381" y="189"/>
                      </a:lnTo>
                      <a:lnTo>
                        <a:pt x="376" y="197"/>
                      </a:lnTo>
                      <a:lnTo>
                        <a:pt x="368" y="209"/>
                      </a:lnTo>
                      <a:lnTo>
                        <a:pt x="359" y="221"/>
                      </a:lnTo>
                      <a:lnTo>
                        <a:pt x="348" y="237"/>
                      </a:lnTo>
                      <a:lnTo>
                        <a:pt x="338" y="250"/>
                      </a:lnTo>
                      <a:lnTo>
                        <a:pt x="329" y="263"/>
                      </a:lnTo>
                      <a:lnTo>
                        <a:pt x="320" y="272"/>
                      </a:lnTo>
                      <a:lnTo>
                        <a:pt x="308" y="279"/>
                      </a:lnTo>
                      <a:lnTo>
                        <a:pt x="296" y="273"/>
                      </a:lnTo>
                      <a:lnTo>
                        <a:pt x="290" y="259"/>
                      </a:lnTo>
                      <a:lnTo>
                        <a:pt x="290" y="244"/>
                      </a:lnTo>
                      <a:lnTo>
                        <a:pt x="288" y="227"/>
                      </a:lnTo>
                      <a:lnTo>
                        <a:pt x="280" y="211"/>
                      </a:lnTo>
                      <a:lnTo>
                        <a:pt x="270" y="199"/>
                      </a:lnTo>
                      <a:lnTo>
                        <a:pt x="266" y="194"/>
                      </a:lnTo>
                      <a:lnTo>
                        <a:pt x="269" y="201"/>
                      </a:lnTo>
                      <a:lnTo>
                        <a:pt x="273" y="214"/>
                      </a:lnTo>
                      <a:lnTo>
                        <a:pt x="277" y="229"/>
                      </a:lnTo>
                      <a:lnTo>
                        <a:pt x="274" y="237"/>
                      </a:lnTo>
                      <a:lnTo>
                        <a:pt x="269" y="238"/>
                      </a:lnTo>
                      <a:lnTo>
                        <a:pt x="259" y="238"/>
                      </a:lnTo>
                      <a:lnTo>
                        <a:pt x="248" y="236"/>
                      </a:lnTo>
                      <a:lnTo>
                        <a:pt x="235" y="232"/>
                      </a:lnTo>
                      <a:lnTo>
                        <a:pt x="223" y="225"/>
                      </a:lnTo>
                      <a:lnTo>
                        <a:pt x="210" y="216"/>
                      </a:lnTo>
                      <a:lnTo>
                        <a:pt x="202" y="203"/>
                      </a:lnTo>
                      <a:lnTo>
                        <a:pt x="196" y="188"/>
                      </a:lnTo>
                      <a:lnTo>
                        <a:pt x="192" y="177"/>
                      </a:lnTo>
                      <a:lnTo>
                        <a:pt x="189" y="177"/>
                      </a:lnTo>
                      <a:lnTo>
                        <a:pt x="186" y="184"/>
                      </a:lnTo>
                      <a:lnTo>
                        <a:pt x="186" y="196"/>
                      </a:lnTo>
                      <a:lnTo>
                        <a:pt x="189" y="210"/>
                      </a:lnTo>
                      <a:lnTo>
                        <a:pt x="198" y="224"/>
                      </a:lnTo>
                      <a:lnTo>
                        <a:pt x="212" y="236"/>
                      </a:lnTo>
                      <a:lnTo>
                        <a:pt x="234" y="242"/>
                      </a:lnTo>
                      <a:lnTo>
                        <a:pt x="256" y="245"/>
                      </a:lnTo>
                      <a:lnTo>
                        <a:pt x="269" y="249"/>
                      </a:lnTo>
                      <a:lnTo>
                        <a:pt x="277" y="250"/>
                      </a:lnTo>
                      <a:lnTo>
                        <a:pt x="280" y="253"/>
                      </a:lnTo>
                      <a:lnTo>
                        <a:pt x="278" y="254"/>
                      </a:lnTo>
                      <a:lnTo>
                        <a:pt x="277" y="254"/>
                      </a:lnTo>
                      <a:lnTo>
                        <a:pt x="274" y="255"/>
                      </a:lnTo>
                      <a:lnTo>
                        <a:pt x="273" y="255"/>
                      </a:lnTo>
                      <a:lnTo>
                        <a:pt x="274" y="259"/>
                      </a:lnTo>
                      <a:lnTo>
                        <a:pt x="278" y="269"/>
                      </a:lnTo>
                      <a:lnTo>
                        <a:pt x="284" y="281"/>
                      </a:lnTo>
                      <a:lnTo>
                        <a:pt x="291" y="288"/>
                      </a:lnTo>
                      <a:lnTo>
                        <a:pt x="296" y="297"/>
                      </a:lnTo>
                      <a:lnTo>
                        <a:pt x="296" y="312"/>
                      </a:lnTo>
                      <a:lnTo>
                        <a:pt x="295" y="326"/>
                      </a:lnTo>
                      <a:lnTo>
                        <a:pt x="294" y="333"/>
                      </a:lnTo>
                      <a:lnTo>
                        <a:pt x="290" y="333"/>
                      </a:lnTo>
                      <a:lnTo>
                        <a:pt x="278" y="332"/>
                      </a:lnTo>
                      <a:lnTo>
                        <a:pt x="262" y="329"/>
                      </a:lnTo>
                      <a:lnTo>
                        <a:pt x="241" y="326"/>
                      </a:lnTo>
                      <a:lnTo>
                        <a:pt x="220" y="324"/>
                      </a:lnTo>
                      <a:lnTo>
                        <a:pt x="199" y="321"/>
                      </a:lnTo>
                      <a:lnTo>
                        <a:pt x="179" y="319"/>
                      </a:lnTo>
                      <a:lnTo>
                        <a:pt x="166" y="317"/>
                      </a:lnTo>
                      <a:lnTo>
                        <a:pt x="154" y="316"/>
                      </a:lnTo>
                      <a:lnTo>
                        <a:pt x="143" y="312"/>
                      </a:lnTo>
                      <a:lnTo>
                        <a:pt x="132" y="308"/>
                      </a:lnTo>
                      <a:lnTo>
                        <a:pt x="124" y="304"/>
                      </a:lnTo>
                      <a:lnTo>
                        <a:pt x="115" y="298"/>
                      </a:lnTo>
                      <a:lnTo>
                        <a:pt x="111" y="293"/>
                      </a:lnTo>
                      <a:lnTo>
                        <a:pt x="108" y="286"/>
                      </a:lnTo>
                      <a:lnTo>
                        <a:pt x="108" y="280"/>
                      </a:lnTo>
                      <a:lnTo>
                        <a:pt x="108" y="268"/>
                      </a:lnTo>
                      <a:lnTo>
                        <a:pt x="103" y="260"/>
                      </a:lnTo>
                      <a:lnTo>
                        <a:pt x="97" y="254"/>
                      </a:lnTo>
                      <a:lnTo>
                        <a:pt x="95" y="253"/>
                      </a:lnTo>
                      <a:lnTo>
                        <a:pt x="97" y="264"/>
                      </a:lnTo>
                      <a:lnTo>
                        <a:pt x="103" y="286"/>
                      </a:lnTo>
                      <a:lnTo>
                        <a:pt x="107" y="306"/>
                      </a:lnTo>
                      <a:lnTo>
                        <a:pt x="103" y="307"/>
                      </a:lnTo>
                      <a:lnTo>
                        <a:pt x="104" y="315"/>
                      </a:lnTo>
                      <a:lnTo>
                        <a:pt x="99" y="321"/>
                      </a:lnTo>
                      <a:lnTo>
                        <a:pt x="89" y="326"/>
                      </a:lnTo>
                      <a:lnTo>
                        <a:pt x="75" y="328"/>
                      </a:lnTo>
                      <a:lnTo>
                        <a:pt x="61" y="326"/>
                      </a:lnTo>
                      <a:lnTo>
                        <a:pt x="47" y="321"/>
                      </a:lnTo>
                      <a:lnTo>
                        <a:pt x="36" y="310"/>
                      </a:lnTo>
                      <a:lnTo>
                        <a:pt x="30" y="293"/>
                      </a:lnTo>
                      <a:lnTo>
                        <a:pt x="25" y="281"/>
                      </a:lnTo>
                      <a:lnTo>
                        <a:pt x="14" y="276"/>
                      </a:lnTo>
                      <a:lnTo>
                        <a:pt x="4" y="275"/>
                      </a:lnTo>
                      <a:lnTo>
                        <a:pt x="0" y="275"/>
                      </a:lnTo>
                      <a:lnTo>
                        <a:pt x="17" y="289"/>
                      </a:lnTo>
                      <a:lnTo>
                        <a:pt x="18" y="294"/>
                      </a:lnTo>
                      <a:lnTo>
                        <a:pt x="23" y="304"/>
                      </a:lnTo>
                      <a:lnTo>
                        <a:pt x="28" y="316"/>
                      </a:lnTo>
                      <a:lnTo>
                        <a:pt x="33" y="324"/>
                      </a:lnTo>
                      <a:lnTo>
                        <a:pt x="40" y="330"/>
                      </a:lnTo>
                      <a:lnTo>
                        <a:pt x="49" y="334"/>
                      </a:lnTo>
                      <a:lnTo>
                        <a:pt x="57" y="337"/>
                      </a:lnTo>
                      <a:lnTo>
                        <a:pt x="65" y="338"/>
                      </a:lnTo>
                      <a:lnTo>
                        <a:pt x="74" y="338"/>
                      </a:lnTo>
                      <a:lnTo>
                        <a:pt x="81" y="337"/>
                      </a:lnTo>
                      <a:lnTo>
                        <a:pt x="88" y="336"/>
                      </a:lnTo>
                      <a:lnTo>
                        <a:pt x="93" y="333"/>
                      </a:lnTo>
                      <a:lnTo>
                        <a:pt x="97" y="330"/>
                      </a:lnTo>
                      <a:lnTo>
                        <a:pt x="97" y="329"/>
                      </a:lnTo>
                      <a:lnTo>
                        <a:pt x="99" y="328"/>
                      </a:lnTo>
                      <a:lnTo>
                        <a:pt x="100" y="326"/>
                      </a:lnTo>
                      <a:lnTo>
                        <a:pt x="104" y="326"/>
                      </a:lnTo>
                      <a:lnTo>
                        <a:pt x="113" y="328"/>
                      </a:lnTo>
                      <a:lnTo>
                        <a:pt x="128" y="332"/>
                      </a:lnTo>
                      <a:lnTo>
                        <a:pt x="150" y="336"/>
                      </a:lnTo>
                      <a:lnTo>
                        <a:pt x="163" y="338"/>
                      </a:lnTo>
                      <a:lnTo>
                        <a:pt x="174" y="339"/>
                      </a:lnTo>
                      <a:lnTo>
                        <a:pt x="184" y="341"/>
                      </a:lnTo>
                      <a:lnTo>
                        <a:pt x="192" y="342"/>
                      </a:lnTo>
                      <a:lnTo>
                        <a:pt x="198" y="342"/>
                      </a:lnTo>
                      <a:lnTo>
                        <a:pt x="203" y="342"/>
                      </a:lnTo>
                      <a:lnTo>
                        <a:pt x="207" y="342"/>
                      </a:lnTo>
                      <a:lnTo>
                        <a:pt x="210" y="342"/>
                      </a:lnTo>
                      <a:lnTo>
                        <a:pt x="202" y="349"/>
                      </a:lnTo>
                      <a:lnTo>
                        <a:pt x="189" y="358"/>
                      </a:lnTo>
                      <a:lnTo>
                        <a:pt x="175" y="368"/>
                      </a:lnTo>
                      <a:lnTo>
                        <a:pt x="157" y="378"/>
                      </a:lnTo>
                      <a:lnTo>
                        <a:pt x="139" y="389"/>
                      </a:lnTo>
                      <a:lnTo>
                        <a:pt x="120" y="395"/>
                      </a:lnTo>
                      <a:lnTo>
                        <a:pt x="100" y="399"/>
                      </a:lnTo>
                      <a:lnTo>
                        <a:pt x="81" y="399"/>
                      </a:lnTo>
                      <a:lnTo>
                        <a:pt x="62" y="395"/>
                      </a:lnTo>
                      <a:lnTo>
                        <a:pt x="50" y="390"/>
                      </a:lnTo>
                      <a:lnTo>
                        <a:pt x="39" y="385"/>
                      </a:lnTo>
                      <a:lnTo>
                        <a:pt x="32" y="378"/>
                      </a:lnTo>
                      <a:lnTo>
                        <a:pt x="28" y="372"/>
                      </a:lnTo>
                      <a:lnTo>
                        <a:pt x="25" y="368"/>
                      </a:lnTo>
                      <a:lnTo>
                        <a:pt x="23" y="364"/>
                      </a:lnTo>
                      <a:lnTo>
                        <a:pt x="23" y="361"/>
                      </a:lnTo>
                      <a:lnTo>
                        <a:pt x="23" y="365"/>
                      </a:lnTo>
                      <a:lnTo>
                        <a:pt x="25" y="374"/>
                      </a:lnTo>
                      <a:lnTo>
                        <a:pt x="28" y="384"/>
                      </a:lnTo>
                      <a:lnTo>
                        <a:pt x="30" y="387"/>
                      </a:lnTo>
                      <a:lnTo>
                        <a:pt x="33" y="390"/>
                      </a:lnTo>
                      <a:lnTo>
                        <a:pt x="37" y="393"/>
                      </a:lnTo>
                      <a:lnTo>
                        <a:pt x="43" y="398"/>
                      </a:lnTo>
                      <a:lnTo>
                        <a:pt x="51" y="403"/>
                      </a:lnTo>
                      <a:lnTo>
                        <a:pt x="61" y="407"/>
                      </a:lnTo>
                      <a:lnTo>
                        <a:pt x="72" y="411"/>
                      </a:lnTo>
                      <a:lnTo>
                        <a:pt x="85" y="412"/>
                      </a:lnTo>
                      <a:lnTo>
                        <a:pt x="99" y="412"/>
                      </a:lnTo>
                      <a:lnTo>
                        <a:pt x="114" y="408"/>
                      </a:lnTo>
                      <a:lnTo>
                        <a:pt x="134" y="400"/>
                      </a:lnTo>
                      <a:lnTo>
                        <a:pt x="153" y="390"/>
                      </a:lnTo>
                      <a:lnTo>
                        <a:pt x="173" y="380"/>
                      </a:lnTo>
                      <a:lnTo>
                        <a:pt x="191" y="369"/>
                      </a:lnTo>
                      <a:lnTo>
                        <a:pt x="205" y="360"/>
                      </a:lnTo>
                      <a:lnTo>
                        <a:pt x="214" y="354"/>
                      </a:lnTo>
                      <a:lnTo>
                        <a:pt x="218" y="351"/>
                      </a:lnTo>
                      <a:lnTo>
                        <a:pt x="220" y="350"/>
                      </a:lnTo>
                      <a:lnTo>
                        <a:pt x="225" y="349"/>
                      </a:lnTo>
                      <a:lnTo>
                        <a:pt x="234" y="347"/>
                      </a:lnTo>
                      <a:lnTo>
                        <a:pt x="244" y="346"/>
                      </a:lnTo>
                      <a:lnTo>
                        <a:pt x="253" y="345"/>
                      </a:lnTo>
                      <a:lnTo>
                        <a:pt x="263" y="346"/>
                      </a:lnTo>
                      <a:lnTo>
                        <a:pt x="273" y="350"/>
                      </a:lnTo>
                      <a:lnTo>
                        <a:pt x="278" y="356"/>
                      </a:lnTo>
                      <a:lnTo>
                        <a:pt x="283" y="378"/>
                      </a:lnTo>
                      <a:lnTo>
                        <a:pt x="280" y="404"/>
                      </a:lnTo>
                      <a:lnTo>
                        <a:pt x="273" y="429"/>
                      </a:lnTo>
                      <a:lnTo>
                        <a:pt x="266" y="446"/>
                      </a:lnTo>
                      <a:lnTo>
                        <a:pt x="263" y="452"/>
                      </a:lnTo>
                      <a:lnTo>
                        <a:pt x="260" y="463"/>
                      </a:lnTo>
                      <a:lnTo>
                        <a:pt x="256" y="473"/>
                      </a:lnTo>
                      <a:lnTo>
                        <a:pt x="251" y="485"/>
                      </a:lnTo>
                      <a:lnTo>
                        <a:pt x="245" y="499"/>
                      </a:lnTo>
                      <a:lnTo>
                        <a:pt x="238" y="512"/>
                      </a:lnTo>
                      <a:lnTo>
                        <a:pt x="231" y="526"/>
                      </a:lnTo>
                      <a:lnTo>
                        <a:pt x="221" y="540"/>
                      </a:lnTo>
                      <a:lnTo>
                        <a:pt x="212" y="555"/>
                      </a:lnTo>
                      <a:lnTo>
                        <a:pt x="205" y="575"/>
                      </a:lnTo>
                      <a:lnTo>
                        <a:pt x="198" y="597"/>
                      </a:lnTo>
                      <a:lnTo>
                        <a:pt x="185" y="617"/>
                      </a:lnTo>
                      <a:lnTo>
                        <a:pt x="181" y="618"/>
                      </a:lnTo>
                      <a:lnTo>
                        <a:pt x="173" y="622"/>
                      </a:lnTo>
                      <a:lnTo>
                        <a:pt x="161" y="626"/>
                      </a:lnTo>
                      <a:lnTo>
                        <a:pt x="149" y="631"/>
                      </a:lnTo>
                      <a:lnTo>
                        <a:pt x="138" y="636"/>
                      </a:lnTo>
                      <a:lnTo>
                        <a:pt x="128" y="640"/>
                      </a:lnTo>
                      <a:lnTo>
                        <a:pt x="120" y="644"/>
                      </a:lnTo>
                      <a:lnTo>
                        <a:pt x="117" y="647"/>
                      </a:lnTo>
                      <a:lnTo>
                        <a:pt x="111" y="656"/>
                      </a:lnTo>
                      <a:lnTo>
                        <a:pt x="106" y="667"/>
                      </a:lnTo>
                      <a:lnTo>
                        <a:pt x="100" y="683"/>
                      </a:lnTo>
                      <a:lnTo>
                        <a:pt x="93" y="697"/>
                      </a:lnTo>
                      <a:lnTo>
                        <a:pt x="90" y="696"/>
                      </a:lnTo>
                      <a:lnTo>
                        <a:pt x="85" y="696"/>
                      </a:lnTo>
                      <a:lnTo>
                        <a:pt x="78" y="700"/>
                      </a:lnTo>
                      <a:lnTo>
                        <a:pt x="75" y="708"/>
                      </a:lnTo>
                      <a:lnTo>
                        <a:pt x="74" y="713"/>
                      </a:lnTo>
                      <a:lnTo>
                        <a:pt x="69" y="719"/>
                      </a:lnTo>
                      <a:lnTo>
                        <a:pt x="64" y="724"/>
                      </a:lnTo>
                      <a:lnTo>
                        <a:pt x="62" y="731"/>
                      </a:lnTo>
                      <a:lnTo>
                        <a:pt x="53" y="750"/>
                      </a:lnTo>
                      <a:lnTo>
                        <a:pt x="46" y="767"/>
                      </a:lnTo>
                      <a:lnTo>
                        <a:pt x="40" y="783"/>
                      </a:lnTo>
                      <a:lnTo>
                        <a:pt x="35" y="793"/>
                      </a:lnTo>
                      <a:lnTo>
                        <a:pt x="37" y="811"/>
                      </a:lnTo>
                      <a:lnTo>
                        <a:pt x="36" y="840"/>
                      </a:lnTo>
                      <a:lnTo>
                        <a:pt x="33" y="868"/>
                      </a:lnTo>
                      <a:lnTo>
                        <a:pt x="36" y="886"/>
                      </a:lnTo>
                      <a:lnTo>
                        <a:pt x="40" y="879"/>
                      </a:lnTo>
                      <a:lnTo>
                        <a:pt x="47" y="864"/>
                      </a:lnTo>
                      <a:lnTo>
                        <a:pt x="56" y="845"/>
                      </a:lnTo>
                      <a:lnTo>
                        <a:pt x="65" y="823"/>
                      </a:lnTo>
                      <a:lnTo>
                        <a:pt x="74" y="802"/>
                      </a:lnTo>
                      <a:lnTo>
                        <a:pt x="82" y="784"/>
                      </a:lnTo>
                      <a:lnTo>
                        <a:pt x="88" y="772"/>
                      </a:lnTo>
                      <a:lnTo>
                        <a:pt x="89" y="767"/>
                      </a:lnTo>
                      <a:lnTo>
                        <a:pt x="149" y="698"/>
                      </a:lnTo>
                      <a:lnTo>
                        <a:pt x="157" y="696"/>
                      </a:lnTo>
                      <a:lnTo>
                        <a:pt x="170" y="691"/>
                      </a:lnTo>
                      <a:lnTo>
                        <a:pt x="184" y="683"/>
                      </a:lnTo>
                      <a:lnTo>
                        <a:pt x="199" y="674"/>
                      </a:lnTo>
                      <a:lnTo>
                        <a:pt x="212" y="665"/>
                      </a:lnTo>
                      <a:lnTo>
                        <a:pt x="223" y="657"/>
                      </a:lnTo>
                      <a:lnTo>
                        <a:pt x="230" y="652"/>
                      </a:lnTo>
                      <a:lnTo>
                        <a:pt x="231" y="649"/>
                      </a:lnTo>
                      <a:lnTo>
                        <a:pt x="264" y="544"/>
                      </a:lnTo>
                      <a:lnTo>
                        <a:pt x="269" y="538"/>
                      </a:lnTo>
                      <a:lnTo>
                        <a:pt x="278" y="523"/>
                      </a:lnTo>
                      <a:lnTo>
                        <a:pt x="291" y="503"/>
                      </a:lnTo>
                      <a:lnTo>
                        <a:pt x="302" y="482"/>
                      </a:lnTo>
                      <a:lnTo>
                        <a:pt x="302" y="481"/>
                      </a:lnTo>
                      <a:lnTo>
                        <a:pt x="303" y="479"/>
                      </a:lnTo>
                      <a:lnTo>
                        <a:pt x="305" y="478"/>
                      </a:lnTo>
                      <a:lnTo>
                        <a:pt x="308" y="476"/>
                      </a:lnTo>
                      <a:lnTo>
                        <a:pt x="322" y="469"/>
                      </a:lnTo>
                      <a:lnTo>
                        <a:pt x="337" y="465"/>
                      </a:lnTo>
                      <a:lnTo>
                        <a:pt x="352" y="464"/>
                      </a:lnTo>
                      <a:lnTo>
                        <a:pt x="368" y="464"/>
                      </a:lnTo>
                      <a:lnTo>
                        <a:pt x="381" y="466"/>
                      </a:lnTo>
                      <a:lnTo>
                        <a:pt x="395" y="469"/>
                      </a:lnTo>
                      <a:lnTo>
                        <a:pt x="405" y="473"/>
                      </a:lnTo>
                      <a:lnTo>
                        <a:pt x="414" y="478"/>
                      </a:lnTo>
                      <a:lnTo>
                        <a:pt x="419" y="482"/>
                      </a:lnTo>
                      <a:lnTo>
                        <a:pt x="425" y="486"/>
                      </a:lnTo>
                      <a:lnTo>
                        <a:pt x="433" y="490"/>
                      </a:lnTo>
                      <a:lnTo>
                        <a:pt x="440" y="495"/>
                      </a:lnTo>
                      <a:lnTo>
                        <a:pt x="447" y="500"/>
                      </a:lnTo>
                      <a:lnTo>
                        <a:pt x="453" y="505"/>
                      </a:lnTo>
                      <a:lnTo>
                        <a:pt x="457" y="511"/>
                      </a:lnTo>
                      <a:lnTo>
                        <a:pt x="458" y="514"/>
                      </a:lnTo>
                      <a:lnTo>
                        <a:pt x="461" y="518"/>
                      </a:lnTo>
                      <a:lnTo>
                        <a:pt x="471" y="520"/>
                      </a:lnTo>
                      <a:lnTo>
                        <a:pt x="485" y="521"/>
                      </a:lnTo>
                      <a:lnTo>
                        <a:pt x="500" y="521"/>
                      </a:lnTo>
                      <a:lnTo>
                        <a:pt x="515" y="520"/>
                      </a:lnTo>
                      <a:lnTo>
                        <a:pt x="528" y="520"/>
                      </a:lnTo>
                      <a:lnTo>
                        <a:pt x="537" y="518"/>
                      </a:lnTo>
                      <a:lnTo>
                        <a:pt x="542" y="518"/>
                      </a:lnTo>
                      <a:lnTo>
                        <a:pt x="571" y="543"/>
                      </a:lnTo>
                      <a:lnTo>
                        <a:pt x="572" y="543"/>
                      </a:lnTo>
                      <a:lnTo>
                        <a:pt x="576" y="543"/>
                      </a:lnTo>
                      <a:lnTo>
                        <a:pt x="583" y="543"/>
                      </a:lnTo>
                      <a:lnTo>
                        <a:pt x="590" y="543"/>
                      </a:lnTo>
                      <a:lnTo>
                        <a:pt x="599" y="544"/>
                      </a:lnTo>
                      <a:lnTo>
                        <a:pt x="606" y="544"/>
                      </a:lnTo>
                      <a:lnTo>
                        <a:pt x="613" y="546"/>
                      </a:lnTo>
                      <a:lnTo>
                        <a:pt x="617" y="548"/>
                      </a:lnTo>
                      <a:lnTo>
                        <a:pt x="621" y="551"/>
                      </a:lnTo>
                      <a:lnTo>
                        <a:pt x="627" y="552"/>
                      </a:lnTo>
                      <a:lnTo>
                        <a:pt x="632" y="552"/>
                      </a:lnTo>
                      <a:lnTo>
                        <a:pt x="641" y="552"/>
                      </a:lnTo>
                      <a:lnTo>
                        <a:pt x="650" y="552"/>
                      </a:lnTo>
                      <a:lnTo>
                        <a:pt x="660" y="551"/>
                      </a:lnTo>
                      <a:lnTo>
                        <a:pt x="671" y="548"/>
                      </a:lnTo>
                      <a:lnTo>
                        <a:pt x="682" y="544"/>
                      </a:lnTo>
                      <a:lnTo>
                        <a:pt x="693" y="539"/>
                      </a:lnTo>
                      <a:lnTo>
                        <a:pt x="707" y="530"/>
                      </a:lnTo>
                      <a:lnTo>
                        <a:pt x="723" y="517"/>
                      </a:lnTo>
                      <a:lnTo>
                        <a:pt x="738" y="504"/>
                      </a:lnTo>
                      <a:lnTo>
                        <a:pt x="752" y="490"/>
                      </a:lnTo>
                      <a:lnTo>
                        <a:pt x="763" y="477"/>
                      </a:lnTo>
                      <a:lnTo>
                        <a:pt x="771" y="466"/>
                      </a:lnTo>
                      <a:lnTo>
                        <a:pt x="773" y="459"/>
                      </a:lnTo>
                      <a:lnTo>
                        <a:pt x="771" y="456"/>
                      </a:lnTo>
                      <a:lnTo>
                        <a:pt x="767" y="457"/>
                      </a:lnTo>
                      <a:lnTo>
                        <a:pt x="762" y="461"/>
                      </a:lnTo>
                      <a:lnTo>
                        <a:pt x="756" y="466"/>
                      </a:lnTo>
                      <a:lnTo>
                        <a:pt x="749" y="474"/>
                      </a:lnTo>
                      <a:lnTo>
                        <a:pt x="742" y="482"/>
                      </a:lnTo>
                      <a:lnTo>
                        <a:pt x="735" y="488"/>
                      </a:lnTo>
                      <a:lnTo>
                        <a:pt x="730" y="495"/>
                      </a:lnTo>
                      <a:lnTo>
                        <a:pt x="713" y="511"/>
                      </a:lnTo>
                      <a:lnTo>
                        <a:pt x="695" y="521"/>
                      </a:lnTo>
                      <a:lnTo>
                        <a:pt x="677" y="530"/>
                      </a:lnTo>
                      <a:lnTo>
                        <a:pt x="660" y="535"/>
                      </a:lnTo>
                      <a:lnTo>
                        <a:pt x="645" y="538"/>
                      </a:lnTo>
                      <a:lnTo>
                        <a:pt x="631" y="539"/>
                      </a:lnTo>
                      <a:lnTo>
                        <a:pt x="620" y="540"/>
                      </a:lnTo>
                      <a:lnTo>
                        <a:pt x="613" y="539"/>
                      </a:lnTo>
                      <a:lnTo>
                        <a:pt x="618" y="535"/>
                      </a:lnTo>
                      <a:lnTo>
                        <a:pt x="621" y="527"/>
                      </a:lnTo>
                      <a:lnTo>
                        <a:pt x="618" y="521"/>
                      </a:lnTo>
                      <a:lnTo>
                        <a:pt x="610" y="520"/>
                      </a:lnTo>
                      <a:lnTo>
                        <a:pt x="588" y="527"/>
                      </a:lnTo>
                      <a:lnTo>
                        <a:pt x="574" y="530"/>
                      </a:lnTo>
                      <a:lnTo>
                        <a:pt x="565" y="529"/>
                      </a:lnTo>
                      <a:lnTo>
                        <a:pt x="563" y="525"/>
                      </a:lnTo>
                      <a:lnTo>
                        <a:pt x="563" y="520"/>
                      </a:lnTo>
                      <a:lnTo>
                        <a:pt x="565" y="514"/>
                      </a:lnTo>
                      <a:lnTo>
                        <a:pt x="567" y="511"/>
                      </a:lnTo>
                      <a:lnTo>
                        <a:pt x="568" y="509"/>
                      </a:lnTo>
                      <a:lnTo>
                        <a:pt x="571" y="505"/>
                      </a:lnTo>
                      <a:lnTo>
                        <a:pt x="576" y="498"/>
                      </a:lnTo>
                      <a:lnTo>
                        <a:pt x="576" y="494"/>
                      </a:lnTo>
                      <a:lnTo>
                        <a:pt x="568" y="498"/>
                      </a:lnTo>
                      <a:lnTo>
                        <a:pt x="558" y="503"/>
                      </a:lnTo>
                      <a:lnTo>
                        <a:pt x="544" y="508"/>
                      </a:lnTo>
                      <a:lnTo>
                        <a:pt x="528" y="511"/>
                      </a:lnTo>
                      <a:lnTo>
                        <a:pt x="511" y="512"/>
                      </a:lnTo>
                      <a:lnTo>
                        <a:pt x="496" y="512"/>
                      </a:lnTo>
                      <a:lnTo>
                        <a:pt x="483" y="509"/>
                      </a:lnTo>
                      <a:lnTo>
                        <a:pt x="476" y="504"/>
                      </a:lnTo>
                      <a:lnTo>
                        <a:pt x="476" y="495"/>
                      </a:lnTo>
                      <a:lnTo>
                        <a:pt x="473" y="491"/>
                      </a:lnTo>
                      <a:lnTo>
                        <a:pt x="464" y="486"/>
                      </a:lnTo>
                      <a:lnTo>
                        <a:pt x="450" y="478"/>
                      </a:lnTo>
                      <a:lnTo>
                        <a:pt x="434" y="470"/>
                      </a:lnTo>
                      <a:lnTo>
                        <a:pt x="419" y="463"/>
                      </a:lnTo>
                      <a:lnTo>
                        <a:pt x="404" y="455"/>
                      </a:lnTo>
                      <a:lnTo>
                        <a:pt x="391" y="448"/>
                      </a:lnTo>
                      <a:lnTo>
                        <a:pt x="384" y="444"/>
                      </a:lnTo>
                      <a:lnTo>
                        <a:pt x="375" y="442"/>
                      </a:lnTo>
                      <a:lnTo>
                        <a:pt x="366" y="441"/>
                      </a:lnTo>
                      <a:lnTo>
                        <a:pt x="358" y="439"/>
                      </a:lnTo>
                      <a:lnTo>
                        <a:pt x="349" y="439"/>
                      </a:lnTo>
                      <a:lnTo>
                        <a:pt x="342" y="439"/>
                      </a:lnTo>
                      <a:lnTo>
                        <a:pt x="337" y="441"/>
                      </a:lnTo>
                      <a:lnTo>
                        <a:pt x="331" y="442"/>
                      </a:lnTo>
                      <a:lnTo>
                        <a:pt x="329" y="442"/>
                      </a:lnTo>
                      <a:lnTo>
                        <a:pt x="336" y="429"/>
                      </a:lnTo>
                      <a:lnTo>
                        <a:pt x="342" y="417"/>
                      </a:lnTo>
                      <a:lnTo>
                        <a:pt x="349" y="404"/>
                      </a:lnTo>
                      <a:lnTo>
                        <a:pt x="356" y="394"/>
                      </a:lnTo>
                      <a:lnTo>
                        <a:pt x="363" y="384"/>
                      </a:lnTo>
                      <a:lnTo>
                        <a:pt x="369" y="374"/>
                      </a:lnTo>
                      <a:lnTo>
                        <a:pt x="375" y="367"/>
                      </a:lnTo>
                      <a:lnTo>
                        <a:pt x="379" y="361"/>
                      </a:lnTo>
                      <a:lnTo>
                        <a:pt x="387" y="354"/>
                      </a:lnTo>
                      <a:lnTo>
                        <a:pt x="401" y="345"/>
                      </a:lnTo>
                      <a:lnTo>
                        <a:pt x="420" y="332"/>
                      </a:lnTo>
                      <a:lnTo>
                        <a:pt x="441" y="320"/>
                      </a:lnTo>
                      <a:lnTo>
                        <a:pt x="464" y="307"/>
                      </a:lnTo>
                      <a:lnTo>
                        <a:pt x="486" y="297"/>
                      </a:lnTo>
                      <a:lnTo>
                        <a:pt x="504" y="288"/>
                      </a:lnTo>
                      <a:lnTo>
                        <a:pt x="519" y="282"/>
                      </a:lnTo>
                      <a:lnTo>
                        <a:pt x="531" y="282"/>
                      </a:lnTo>
                      <a:lnTo>
                        <a:pt x="540" y="284"/>
                      </a:lnTo>
                      <a:lnTo>
                        <a:pt x="547" y="289"/>
                      </a:lnTo>
                      <a:lnTo>
                        <a:pt x="553" y="295"/>
                      </a:lnTo>
                      <a:lnTo>
                        <a:pt x="557" y="301"/>
                      </a:lnTo>
                      <a:lnTo>
                        <a:pt x="560" y="307"/>
                      </a:lnTo>
                      <a:lnTo>
                        <a:pt x="563" y="311"/>
                      </a:lnTo>
                      <a:lnTo>
                        <a:pt x="563" y="312"/>
                      </a:lnTo>
                      <a:lnTo>
                        <a:pt x="561" y="325"/>
                      </a:lnTo>
                      <a:lnTo>
                        <a:pt x="560" y="356"/>
                      </a:lnTo>
                      <a:lnTo>
                        <a:pt x="563" y="393"/>
                      </a:lnTo>
                      <a:lnTo>
                        <a:pt x="571" y="420"/>
                      </a:lnTo>
                      <a:lnTo>
                        <a:pt x="579" y="428"/>
                      </a:lnTo>
                      <a:lnTo>
                        <a:pt x="589" y="434"/>
                      </a:lnTo>
                      <a:lnTo>
                        <a:pt x="600" y="438"/>
                      </a:lnTo>
                      <a:lnTo>
                        <a:pt x="611" y="441"/>
                      </a:lnTo>
                      <a:lnTo>
                        <a:pt x="621" y="442"/>
                      </a:lnTo>
                      <a:lnTo>
                        <a:pt x="629" y="442"/>
                      </a:lnTo>
                      <a:lnTo>
                        <a:pt x="636" y="443"/>
                      </a:lnTo>
                      <a:lnTo>
                        <a:pt x="641" y="443"/>
                      </a:lnTo>
                      <a:lnTo>
                        <a:pt x="648" y="442"/>
                      </a:lnTo>
                      <a:lnTo>
                        <a:pt x="657" y="438"/>
                      </a:lnTo>
                      <a:lnTo>
                        <a:pt x="668" y="434"/>
                      </a:lnTo>
                      <a:lnTo>
                        <a:pt x="674" y="431"/>
                      </a:lnTo>
                      <a:lnTo>
                        <a:pt x="671" y="433"/>
                      </a:lnTo>
                      <a:lnTo>
                        <a:pt x="666" y="434"/>
                      </a:lnTo>
                      <a:lnTo>
                        <a:pt x="659" y="435"/>
                      </a:lnTo>
                      <a:lnTo>
                        <a:pt x="649" y="437"/>
                      </a:lnTo>
                      <a:lnTo>
                        <a:pt x="638" y="437"/>
                      </a:lnTo>
                      <a:lnTo>
                        <a:pt x="625" y="434"/>
                      </a:lnTo>
                      <a:lnTo>
                        <a:pt x="611" y="429"/>
                      </a:lnTo>
                      <a:lnTo>
                        <a:pt x="596" y="421"/>
                      </a:lnTo>
                      <a:lnTo>
                        <a:pt x="576" y="396"/>
                      </a:lnTo>
                      <a:lnTo>
                        <a:pt x="571" y="364"/>
                      </a:lnTo>
                      <a:lnTo>
                        <a:pt x="574" y="333"/>
                      </a:lnTo>
                      <a:lnTo>
                        <a:pt x="578" y="312"/>
                      </a:lnTo>
                      <a:lnTo>
                        <a:pt x="579" y="314"/>
                      </a:lnTo>
                      <a:lnTo>
                        <a:pt x="582" y="316"/>
                      </a:lnTo>
                      <a:lnTo>
                        <a:pt x="585" y="319"/>
                      </a:lnTo>
                      <a:lnTo>
                        <a:pt x="590" y="323"/>
                      </a:lnTo>
                      <a:lnTo>
                        <a:pt x="596" y="326"/>
                      </a:lnTo>
                      <a:lnTo>
                        <a:pt x="603" y="330"/>
                      </a:lnTo>
                      <a:lnTo>
                        <a:pt x="611" y="336"/>
                      </a:lnTo>
                      <a:lnTo>
                        <a:pt x="622" y="342"/>
                      </a:lnTo>
                      <a:lnTo>
                        <a:pt x="643" y="351"/>
                      </a:lnTo>
                      <a:lnTo>
                        <a:pt x="661" y="356"/>
                      </a:lnTo>
                      <a:lnTo>
                        <a:pt x="677" y="356"/>
                      </a:lnTo>
                      <a:lnTo>
                        <a:pt x="689" y="355"/>
                      </a:lnTo>
                      <a:lnTo>
                        <a:pt x="698" y="352"/>
                      </a:lnTo>
                      <a:lnTo>
                        <a:pt x="705" y="350"/>
                      </a:lnTo>
                      <a:lnTo>
                        <a:pt x="709" y="350"/>
                      </a:lnTo>
                      <a:lnTo>
                        <a:pt x="710" y="352"/>
                      </a:lnTo>
                      <a:lnTo>
                        <a:pt x="706" y="365"/>
                      </a:lnTo>
                      <a:lnTo>
                        <a:pt x="698" y="382"/>
                      </a:lnTo>
                      <a:lnTo>
                        <a:pt x="695" y="396"/>
                      </a:lnTo>
                      <a:lnTo>
                        <a:pt x="707" y="402"/>
                      </a:lnTo>
                      <a:lnTo>
                        <a:pt x="713" y="402"/>
                      </a:lnTo>
                      <a:lnTo>
                        <a:pt x="720" y="400"/>
                      </a:lnTo>
                      <a:lnTo>
                        <a:pt x="728" y="398"/>
                      </a:lnTo>
                      <a:lnTo>
                        <a:pt x="737" y="395"/>
                      </a:lnTo>
                      <a:lnTo>
                        <a:pt x="745" y="394"/>
                      </a:lnTo>
                      <a:lnTo>
                        <a:pt x="752" y="391"/>
                      </a:lnTo>
                      <a:lnTo>
                        <a:pt x="756" y="390"/>
                      </a:lnTo>
                      <a:lnTo>
                        <a:pt x="758" y="390"/>
                      </a:lnTo>
                      <a:lnTo>
                        <a:pt x="785" y="393"/>
                      </a:lnTo>
                      <a:lnTo>
                        <a:pt x="784" y="391"/>
                      </a:lnTo>
                      <a:lnTo>
                        <a:pt x="783" y="390"/>
                      </a:lnTo>
                      <a:lnTo>
                        <a:pt x="778" y="387"/>
                      </a:lnTo>
                      <a:lnTo>
                        <a:pt x="774" y="385"/>
                      </a:lnTo>
                      <a:lnTo>
                        <a:pt x="767" y="382"/>
                      </a:lnTo>
                      <a:lnTo>
                        <a:pt x="760" y="382"/>
                      </a:lnTo>
                      <a:lnTo>
                        <a:pt x="752" y="382"/>
                      </a:lnTo>
                      <a:lnTo>
                        <a:pt x="744" y="385"/>
                      </a:lnTo>
                      <a:lnTo>
                        <a:pt x="720" y="393"/>
                      </a:lnTo>
                      <a:lnTo>
                        <a:pt x="710" y="389"/>
                      </a:lnTo>
                      <a:lnTo>
                        <a:pt x="710" y="378"/>
                      </a:lnTo>
                      <a:lnTo>
                        <a:pt x="716" y="363"/>
                      </a:lnTo>
                      <a:lnTo>
                        <a:pt x="726" y="349"/>
                      </a:lnTo>
                      <a:lnTo>
                        <a:pt x="734" y="336"/>
                      </a:lnTo>
                      <a:lnTo>
                        <a:pt x="739" y="329"/>
                      </a:lnTo>
                      <a:lnTo>
                        <a:pt x="738" y="333"/>
                      </a:lnTo>
                      <a:lnTo>
                        <a:pt x="748" y="321"/>
                      </a:lnTo>
                      <a:lnTo>
                        <a:pt x="766" y="308"/>
                      </a:lnTo>
                      <a:lnTo>
                        <a:pt x="787" y="294"/>
                      </a:lnTo>
                      <a:lnTo>
                        <a:pt x="809" y="279"/>
                      </a:lnTo>
                      <a:lnTo>
                        <a:pt x="831" y="266"/>
                      </a:lnTo>
                      <a:lnTo>
                        <a:pt x="850" y="255"/>
                      </a:lnTo>
                      <a:lnTo>
                        <a:pt x="862" y="247"/>
                      </a:lnTo>
                      <a:lnTo>
                        <a:pt x="868" y="245"/>
                      </a:lnTo>
                      <a:lnTo>
                        <a:pt x="862" y="249"/>
                      </a:lnTo>
                      <a:lnTo>
                        <a:pt x="845" y="256"/>
                      </a:lnTo>
                      <a:lnTo>
                        <a:pt x="822" y="269"/>
                      </a:lnTo>
                      <a:lnTo>
                        <a:pt x="795" y="284"/>
                      </a:lnTo>
                      <a:lnTo>
                        <a:pt x="767" y="299"/>
                      </a:lnTo>
                      <a:lnTo>
                        <a:pt x="741" y="314"/>
                      </a:lnTo>
                      <a:lnTo>
                        <a:pt x="721" y="325"/>
                      </a:lnTo>
                      <a:lnTo>
                        <a:pt x="710" y="333"/>
                      </a:lnTo>
                      <a:lnTo>
                        <a:pt x="703" y="337"/>
                      </a:lnTo>
                      <a:lnTo>
                        <a:pt x="695" y="339"/>
                      </a:lnTo>
                      <a:lnTo>
                        <a:pt x="685" y="339"/>
                      </a:lnTo>
                      <a:lnTo>
                        <a:pt x="674" y="338"/>
                      </a:lnTo>
                      <a:lnTo>
                        <a:pt x="663" y="336"/>
                      </a:lnTo>
                      <a:lnTo>
                        <a:pt x="652" y="333"/>
                      </a:lnTo>
                      <a:lnTo>
                        <a:pt x="642" y="328"/>
                      </a:lnTo>
                      <a:lnTo>
                        <a:pt x="632" y="323"/>
                      </a:lnTo>
                      <a:lnTo>
                        <a:pt x="621" y="315"/>
                      </a:lnTo>
                      <a:lnTo>
                        <a:pt x="607" y="306"/>
                      </a:lnTo>
                      <a:lnTo>
                        <a:pt x="592" y="295"/>
                      </a:lnTo>
                      <a:lnTo>
                        <a:pt x="576" y="285"/>
                      </a:lnTo>
                      <a:lnTo>
                        <a:pt x="561" y="275"/>
                      </a:lnTo>
                      <a:lnTo>
                        <a:pt x="549" y="267"/>
                      </a:lnTo>
                      <a:lnTo>
                        <a:pt x="539" y="262"/>
                      </a:lnTo>
                      <a:lnTo>
                        <a:pt x="536" y="259"/>
                      </a:lnTo>
                      <a:lnTo>
                        <a:pt x="634" y="224"/>
                      </a:lnTo>
                      <a:lnTo>
                        <a:pt x="635" y="225"/>
                      </a:lnTo>
                      <a:lnTo>
                        <a:pt x="641" y="227"/>
                      </a:lnTo>
                      <a:lnTo>
                        <a:pt x="646" y="229"/>
                      </a:lnTo>
                      <a:lnTo>
                        <a:pt x="654" y="232"/>
                      </a:lnTo>
                      <a:lnTo>
                        <a:pt x="661" y="234"/>
                      </a:lnTo>
                      <a:lnTo>
                        <a:pt x="667" y="236"/>
                      </a:lnTo>
                      <a:lnTo>
                        <a:pt x="671" y="237"/>
                      </a:lnTo>
                      <a:lnTo>
                        <a:pt x="673" y="237"/>
                      </a:lnTo>
                      <a:lnTo>
                        <a:pt x="693" y="246"/>
                      </a:lnTo>
                      <a:lnTo>
                        <a:pt x="716" y="247"/>
                      </a:lnTo>
                      <a:lnTo>
                        <a:pt x="735" y="244"/>
                      </a:lnTo>
                      <a:lnTo>
                        <a:pt x="753" y="237"/>
                      </a:lnTo>
                      <a:lnTo>
                        <a:pt x="766" y="229"/>
                      </a:lnTo>
                      <a:lnTo>
                        <a:pt x="771" y="224"/>
                      </a:lnTo>
                      <a:lnTo>
                        <a:pt x="769" y="223"/>
                      </a:lnTo>
                      <a:lnTo>
                        <a:pt x="755" y="227"/>
                      </a:lnTo>
                      <a:lnTo>
                        <a:pt x="735" y="233"/>
                      </a:lnTo>
                      <a:lnTo>
                        <a:pt x="716" y="234"/>
                      </a:lnTo>
                      <a:lnTo>
                        <a:pt x="699" y="234"/>
                      </a:lnTo>
                      <a:lnTo>
                        <a:pt x="685" y="231"/>
                      </a:lnTo>
                      <a:lnTo>
                        <a:pt x="673" y="227"/>
                      </a:lnTo>
                      <a:lnTo>
                        <a:pt x="663" y="221"/>
                      </a:lnTo>
                      <a:lnTo>
                        <a:pt x="656" y="216"/>
                      </a:lnTo>
                      <a:lnTo>
                        <a:pt x="653" y="212"/>
                      </a:lnTo>
                      <a:lnTo>
                        <a:pt x="653" y="211"/>
                      </a:lnTo>
                      <a:lnTo>
                        <a:pt x="653" y="210"/>
                      </a:lnTo>
                      <a:lnTo>
                        <a:pt x="652" y="209"/>
                      </a:lnTo>
                      <a:lnTo>
                        <a:pt x="652" y="206"/>
                      </a:lnTo>
                      <a:lnTo>
                        <a:pt x="652" y="203"/>
                      </a:lnTo>
                      <a:lnTo>
                        <a:pt x="652" y="201"/>
                      </a:lnTo>
                      <a:lnTo>
                        <a:pt x="650" y="199"/>
                      </a:lnTo>
                      <a:lnTo>
                        <a:pt x="653" y="190"/>
                      </a:lnTo>
                      <a:lnTo>
                        <a:pt x="659" y="175"/>
                      </a:lnTo>
                      <a:lnTo>
                        <a:pt x="666" y="158"/>
                      </a:lnTo>
                      <a:lnTo>
                        <a:pt x="671" y="144"/>
                      </a:lnTo>
                      <a:lnTo>
                        <a:pt x="678" y="135"/>
                      </a:lnTo>
                      <a:lnTo>
                        <a:pt x="687" y="127"/>
                      </a:lnTo>
                      <a:lnTo>
                        <a:pt x="693" y="120"/>
                      </a:lnTo>
                      <a:lnTo>
                        <a:pt x="696" y="118"/>
                      </a:lnTo>
                      <a:lnTo>
                        <a:pt x="699" y="117"/>
                      </a:lnTo>
                      <a:lnTo>
                        <a:pt x="706" y="113"/>
                      </a:lnTo>
                      <a:lnTo>
                        <a:pt x="713" y="110"/>
                      </a:lnTo>
                      <a:lnTo>
                        <a:pt x="719" y="109"/>
                      </a:lnTo>
                      <a:lnTo>
                        <a:pt x="726" y="109"/>
                      </a:lnTo>
                      <a:lnTo>
                        <a:pt x="737" y="110"/>
                      </a:lnTo>
                      <a:lnTo>
                        <a:pt x="749" y="111"/>
                      </a:lnTo>
                      <a:lnTo>
                        <a:pt x="755" y="114"/>
                      </a:lnTo>
                      <a:lnTo>
                        <a:pt x="758" y="114"/>
                      </a:lnTo>
                      <a:lnTo>
                        <a:pt x="763" y="113"/>
                      </a:lnTo>
                      <a:lnTo>
                        <a:pt x="771" y="110"/>
                      </a:lnTo>
                      <a:lnTo>
                        <a:pt x="780" y="106"/>
                      </a:lnTo>
                      <a:lnTo>
                        <a:pt x="790" y="102"/>
                      </a:lnTo>
                      <a:lnTo>
                        <a:pt x="797" y="100"/>
                      </a:lnTo>
                      <a:lnTo>
                        <a:pt x="804" y="97"/>
                      </a:lnTo>
                      <a:lnTo>
                        <a:pt x="806" y="96"/>
                      </a:lnTo>
                      <a:lnTo>
                        <a:pt x="812" y="97"/>
                      </a:lnTo>
                      <a:lnTo>
                        <a:pt x="820" y="98"/>
                      </a:lnTo>
                      <a:lnTo>
                        <a:pt x="831" y="101"/>
                      </a:lnTo>
                      <a:lnTo>
                        <a:pt x="841" y="104"/>
                      </a:lnTo>
                      <a:lnTo>
                        <a:pt x="848" y="105"/>
                      </a:lnTo>
                      <a:lnTo>
                        <a:pt x="854" y="106"/>
                      </a:lnTo>
                      <a:lnTo>
                        <a:pt x="861" y="106"/>
                      </a:lnTo>
                      <a:lnTo>
                        <a:pt x="868" y="105"/>
                      </a:lnTo>
                      <a:lnTo>
                        <a:pt x="875" y="105"/>
                      </a:lnTo>
                      <a:lnTo>
                        <a:pt x="883" y="105"/>
                      </a:lnTo>
                      <a:lnTo>
                        <a:pt x="890" y="104"/>
                      </a:lnTo>
                      <a:lnTo>
                        <a:pt x="897" y="104"/>
                      </a:lnTo>
                      <a:lnTo>
                        <a:pt x="909" y="105"/>
                      </a:lnTo>
                      <a:lnTo>
                        <a:pt x="918" y="105"/>
                      </a:lnTo>
                      <a:lnTo>
                        <a:pt x="923" y="105"/>
                      </a:lnTo>
                      <a:lnTo>
                        <a:pt x="925" y="105"/>
                      </a:lnTo>
                      <a:lnTo>
                        <a:pt x="925" y="104"/>
                      </a:lnTo>
                      <a:lnTo>
                        <a:pt x="922" y="100"/>
                      </a:lnTo>
                      <a:lnTo>
                        <a:pt x="914" y="97"/>
                      </a:lnTo>
                      <a:lnTo>
                        <a:pt x="900" y="98"/>
                      </a:lnTo>
                      <a:close/>
                    </a:path>
                  </a:pathLst>
                </a:custGeom>
                <a:solidFill>
                  <a:srgbClr val="51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47" name="Freeform 62"/>
                <p:cNvSpPr>
                  <a:spLocks/>
                </p:cNvSpPr>
                <p:nvPr/>
              </p:nvSpPr>
              <p:spPr bwMode="auto">
                <a:xfrm>
                  <a:off x="4320" y="2544"/>
                  <a:ext cx="196" cy="447"/>
                </a:xfrm>
                <a:custGeom>
                  <a:avLst/>
                  <a:gdLst>
                    <a:gd name="T0" fmla="*/ 0 w 590"/>
                    <a:gd name="T1" fmla="*/ 0 h 1341"/>
                    <a:gd name="T2" fmla="*/ 0 w 590"/>
                    <a:gd name="T3" fmla="*/ 0 h 1341"/>
                    <a:gd name="T4" fmla="*/ 0 w 590"/>
                    <a:gd name="T5" fmla="*/ 0 h 1341"/>
                    <a:gd name="T6" fmla="*/ 0 w 590"/>
                    <a:gd name="T7" fmla="*/ 0 h 1341"/>
                    <a:gd name="T8" fmla="*/ 0 w 590"/>
                    <a:gd name="T9" fmla="*/ 0 h 1341"/>
                    <a:gd name="T10" fmla="*/ 0 w 590"/>
                    <a:gd name="T11" fmla="*/ 0 h 1341"/>
                    <a:gd name="T12" fmla="*/ 0 w 590"/>
                    <a:gd name="T13" fmla="*/ 0 h 1341"/>
                    <a:gd name="T14" fmla="*/ 0 w 590"/>
                    <a:gd name="T15" fmla="*/ 0 h 1341"/>
                    <a:gd name="T16" fmla="*/ 0 w 590"/>
                    <a:gd name="T17" fmla="*/ 0 h 1341"/>
                    <a:gd name="T18" fmla="*/ 0 w 590"/>
                    <a:gd name="T19" fmla="*/ 0 h 1341"/>
                    <a:gd name="T20" fmla="*/ 0 w 590"/>
                    <a:gd name="T21" fmla="*/ 0 h 1341"/>
                    <a:gd name="T22" fmla="*/ 0 w 590"/>
                    <a:gd name="T23" fmla="*/ 0 h 1341"/>
                    <a:gd name="T24" fmla="*/ 0 w 590"/>
                    <a:gd name="T25" fmla="*/ 0 h 1341"/>
                    <a:gd name="T26" fmla="*/ 0 w 590"/>
                    <a:gd name="T27" fmla="*/ 0 h 1341"/>
                    <a:gd name="T28" fmla="*/ 0 w 590"/>
                    <a:gd name="T29" fmla="*/ 0 h 1341"/>
                    <a:gd name="T30" fmla="*/ 0 w 590"/>
                    <a:gd name="T31" fmla="*/ 0 h 1341"/>
                    <a:gd name="T32" fmla="*/ 0 w 590"/>
                    <a:gd name="T33" fmla="*/ 0 h 1341"/>
                    <a:gd name="T34" fmla="*/ 0 w 590"/>
                    <a:gd name="T35" fmla="*/ 0 h 1341"/>
                    <a:gd name="T36" fmla="*/ 0 w 590"/>
                    <a:gd name="T37" fmla="*/ 0 h 1341"/>
                    <a:gd name="T38" fmla="*/ 0 w 590"/>
                    <a:gd name="T39" fmla="*/ 0 h 1341"/>
                    <a:gd name="T40" fmla="*/ 0 w 590"/>
                    <a:gd name="T41" fmla="*/ 0 h 1341"/>
                    <a:gd name="T42" fmla="*/ 0 w 590"/>
                    <a:gd name="T43" fmla="*/ 0 h 1341"/>
                    <a:gd name="T44" fmla="*/ 0 w 590"/>
                    <a:gd name="T45" fmla="*/ 0 h 1341"/>
                    <a:gd name="T46" fmla="*/ 0 w 590"/>
                    <a:gd name="T47" fmla="*/ 0 h 1341"/>
                    <a:gd name="T48" fmla="*/ 0 w 590"/>
                    <a:gd name="T49" fmla="*/ 0 h 1341"/>
                    <a:gd name="T50" fmla="*/ 0 w 590"/>
                    <a:gd name="T51" fmla="*/ 0 h 1341"/>
                    <a:gd name="T52" fmla="*/ 0 w 590"/>
                    <a:gd name="T53" fmla="*/ 1 h 1341"/>
                    <a:gd name="T54" fmla="*/ 0 w 590"/>
                    <a:gd name="T55" fmla="*/ 1 h 1341"/>
                    <a:gd name="T56" fmla="*/ 0 w 590"/>
                    <a:gd name="T57" fmla="*/ 1 h 1341"/>
                    <a:gd name="T58" fmla="*/ 0 w 590"/>
                    <a:gd name="T59" fmla="*/ 1 h 1341"/>
                    <a:gd name="T60" fmla="*/ 0 w 590"/>
                    <a:gd name="T61" fmla="*/ 1 h 1341"/>
                    <a:gd name="T62" fmla="*/ 0 w 590"/>
                    <a:gd name="T63" fmla="*/ 0 h 1341"/>
                    <a:gd name="T64" fmla="*/ 0 w 590"/>
                    <a:gd name="T65" fmla="*/ 0 h 1341"/>
                    <a:gd name="T66" fmla="*/ 0 w 590"/>
                    <a:gd name="T67" fmla="*/ 0 h 1341"/>
                    <a:gd name="T68" fmla="*/ 0 w 590"/>
                    <a:gd name="T69" fmla="*/ 0 h 1341"/>
                    <a:gd name="T70" fmla="*/ 0 w 590"/>
                    <a:gd name="T71" fmla="*/ 0 h 1341"/>
                    <a:gd name="T72" fmla="*/ 0 w 590"/>
                    <a:gd name="T73" fmla="*/ 0 h 1341"/>
                    <a:gd name="T74" fmla="*/ 0 w 590"/>
                    <a:gd name="T75" fmla="*/ 0 h 1341"/>
                    <a:gd name="T76" fmla="*/ 0 w 590"/>
                    <a:gd name="T77" fmla="*/ 0 h 1341"/>
                    <a:gd name="T78" fmla="*/ 0 w 590"/>
                    <a:gd name="T79" fmla="*/ 0 h 1341"/>
                    <a:gd name="T80" fmla="*/ 0 w 590"/>
                    <a:gd name="T81" fmla="*/ 0 h 1341"/>
                    <a:gd name="T82" fmla="*/ 0 w 590"/>
                    <a:gd name="T83" fmla="*/ 0 h 1341"/>
                    <a:gd name="T84" fmla="*/ 0 w 590"/>
                    <a:gd name="T85" fmla="*/ 0 h 1341"/>
                    <a:gd name="T86" fmla="*/ 0 w 590"/>
                    <a:gd name="T87" fmla="*/ 0 h 1341"/>
                    <a:gd name="T88" fmla="*/ 0 w 590"/>
                    <a:gd name="T89" fmla="*/ 0 h 1341"/>
                    <a:gd name="T90" fmla="*/ 0 w 590"/>
                    <a:gd name="T91" fmla="*/ 0 h 1341"/>
                    <a:gd name="T92" fmla="*/ 0 w 590"/>
                    <a:gd name="T93" fmla="*/ 0 h 1341"/>
                    <a:gd name="T94" fmla="*/ 0 w 590"/>
                    <a:gd name="T95" fmla="*/ 0 h 1341"/>
                    <a:gd name="T96" fmla="*/ 0 w 590"/>
                    <a:gd name="T97" fmla="*/ 0 h 1341"/>
                    <a:gd name="T98" fmla="*/ 0 w 590"/>
                    <a:gd name="T99" fmla="*/ 0 h 1341"/>
                    <a:gd name="T100" fmla="*/ 0 w 590"/>
                    <a:gd name="T101" fmla="*/ 0 h 1341"/>
                    <a:gd name="T102" fmla="*/ 0 w 590"/>
                    <a:gd name="T103" fmla="*/ 0 h 1341"/>
                    <a:gd name="T104" fmla="*/ 0 w 590"/>
                    <a:gd name="T105" fmla="*/ 0 h 1341"/>
                    <a:gd name="T106" fmla="*/ 0 w 590"/>
                    <a:gd name="T107" fmla="*/ 0 h 1341"/>
                    <a:gd name="T108" fmla="*/ 0 w 590"/>
                    <a:gd name="T109" fmla="*/ 0 h 1341"/>
                    <a:gd name="T110" fmla="*/ 0 w 590"/>
                    <a:gd name="T111" fmla="*/ 0 h 1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0"/>
                    <a:gd name="T169" fmla="*/ 0 h 1341"/>
                    <a:gd name="T170" fmla="*/ 590 w 590"/>
                    <a:gd name="T171" fmla="*/ 1341 h 1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0" h="1341">
                      <a:moveTo>
                        <a:pt x="579" y="14"/>
                      </a:moveTo>
                      <a:lnTo>
                        <a:pt x="558" y="57"/>
                      </a:lnTo>
                      <a:lnTo>
                        <a:pt x="540" y="94"/>
                      </a:lnTo>
                      <a:lnTo>
                        <a:pt x="526" y="125"/>
                      </a:lnTo>
                      <a:lnTo>
                        <a:pt x="515" y="153"/>
                      </a:lnTo>
                      <a:lnTo>
                        <a:pt x="505" y="176"/>
                      </a:lnTo>
                      <a:lnTo>
                        <a:pt x="497" y="197"/>
                      </a:lnTo>
                      <a:lnTo>
                        <a:pt x="490" y="214"/>
                      </a:lnTo>
                      <a:lnTo>
                        <a:pt x="482" y="229"/>
                      </a:lnTo>
                      <a:lnTo>
                        <a:pt x="475" y="242"/>
                      </a:lnTo>
                      <a:lnTo>
                        <a:pt x="465" y="256"/>
                      </a:lnTo>
                      <a:lnTo>
                        <a:pt x="454" y="269"/>
                      </a:lnTo>
                      <a:lnTo>
                        <a:pt x="441" y="282"/>
                      </a:lnTo>
                      <a:lnTo>
                        <a:pt x="424" y="298"/>
                      </a:lnTo>
                      <a:lnTo>
                        <a:pt x="404" y="315"/>
                      </a:lnTo>
                      <a:lnTo>
                        <a:pt x="380" y="334"/>
                      </a:lnTo>
                      <a:lnTo>
                        <a:pt x="351" y="356"/>
                      </a:lnTo>
                      <a:lnTo>
                        <a:pt x="341" y="361"/>
                      </a:lnTo>
                      <a:lnTo>
                        <a:pt x="328" y="365"/>
                      </a:lnTo>
                      <a:lnTo>
                        <a:pt x="314" y="369"/>
                      </a:lnTo>
                      <a:lnTo>
                        <a:pt x="298" y="374"/>
                      </a:lnTo>
                      <a:lnTo>
                        <a:pt x="282" y="378"/>
                      </a:lnTo>
                      <a:lnTo>
                        <a:pt x="266" y="383"/>
                      </a:lnTo>
                      <a:lnTo>
                        <a:pt x="252" y="390"/>
                      </a:lnTo>
                      <a:lnTo>
                        <a:pt x="241" y="396"/>
                      </a:lnTo>
                      <a:lnTo>
                        <a:pt x="231" y="412"/>
                      </a:lnTo>
                      <a:lnTo>
                        <a:pt x="221" y="435"/>
                      </a:lnTo>
                      <a:lnTo>
                        <a:pt x="211" y="460"/>
                      </a:lnTo>
                      <a:lnTo>
                        <a:pt x="202" y="477"/>
                      </a:lnTo>
                      <a:lnTo>
                        <a:pt x="181" y="501"/>
                      </a:lnTo>
                      <a:lnTo>
                        <a:pt x="164" y="528"/>
                      </a:lnTo>
                      <a:lnTo>
                        <a:pt x="149" y="557"/>
                      </a:lnTo>
                      <a:lnTo>
                        <a:pt x="138" y="585"/>
                      </a:lnTo>
                      <a:lnTo>
                        <a:pt x="129" y="615"/>
                      </a:lnTo>
                      <a:lnTo>
                        <a:pt x="124" y="646"/>
                      </a:lnTo>
                      <a:lnTo>
                        <a:pt x="119" y="679"/>
                      </a:lnTo>
                      <a:lnTo>
                        <a:pt x="119" y="711"/>
                      </a:lnTo>
                      <a:lnTo>
                        <a:pt x="112" y="740"/>
                      </a:lnTo>
                      <a:lnTo>
                        <a:pt x="105" y="772"/>
                      </a:lnTo>
                      <a:lnTo>
                        <a:pt x="97" y="807"/>
                      </a:lnTo>
                      <a:lnTo>
                        <a:pt x="90" y="837"/>
                      </a:lnTo>
                      <a:lnTo>
                        <a:pt x="69" y="880"/>
                      </a:lnTo>
                      <a:lnTo>
                        <a:pt x="54" y="910"/>
                      </a:lnTo>
                      <a:lnTo>
                        <a:pt x="43" y="928"/>
                      </a:lnTo>
                      <a:lnTo>
                        <a:pt x="36" y="937"/>
                      </a:lnTo>
                      <a:lnTo>
                        <a:pt x="30" y="941"/>
                      </a:lnTo>
                      <a:lnTo>
                        <a:pt x="29" y="941"/>
                      </a:lnTo>
                      <a:lnTo>
                        <a:pt x="27" y="938"/>
                      </a:lnTo>
                      <a:lnTo>
                        <a:pt x="27" y="937"/>
                      </a:lnTo>
                      <a:lnTo>
                        <a:pt x="25" y="956"/>
                      </a:lnTo>
                      <a:lnTo>
                        <a:pt x="19" y="1005"/>
                      </a:lnTo>
                      <a:lnTo>
                        <a:pt x="12" y="1075"/>
                      </a:lnTo>
                      <a:lnTo>
                        <a:pt x="5" y="1154"/>
                      </a:lnTo>
                      <a:lnTo>
                        <a:pt x="1" y="1231"/>
                      </a:lnTo>
                      <a:lnTo>
                        <a:pt x="0" y="1296"/>
                      </a:lnTo>
                      <a:lnTo>
                        <a:pt x="4" y="1336"/>
                      </a:lnTo>
                      <a:lnTo>
                        <a:pt x="15" y="1341"/>
                      </a:lnTo>
                      <a:lnTo>
                        <a:pt x="27" y="1320"/>
                      </a:lnTo>
                      <a:lnTo>
                        <a:pt x="39" y="1291"/>
                      </a:lnTo>
                      <a:lnTo>
                        <a:pt x="47" y="1252"/>
                      </a:lnTo>
                      <a:lnTo>
                        <a:pt x="55" y="1204"/>
                      </a:lnTo>
                      <a:lnTo>
                        <a:pt x="62" y="1148"/>
                      </a:lnTo>
                      <a:lnTo>
                        <a:pt x="71" y="1086"/>
                      </a:lnTo>
                      <a:lnTo>
                        <a:pt x="79" y="1014"/>
                      </a:lnTo>
                      <a:lnTo>
                        <a:pt x="90" y="938"/>
                      </a:lnTo>
                      <a:lnTo>
                        <a:pt x="92" y="935"/>
                      </a:lnTo>
                      <a:lnTo>
                        <a:pt x="97" y="930"/>
                      </a:lnTo>
                      <a:lnTo>
                        <a:pt x="103" y="924"/>
                      </a:lnTo>
                      <a:lnTo>
                        <a:pt x="111" y="915"/>
                      </a:lnTo>
                      <a:lnTo>
                        <a:pt x="119" y="904"/>
                      </a:lnTo>
                      <a:lnTo>
                        <a:pt x="126" y="891"/>
                      </a:lnTo>
                      <a:lnTo>
                        <a:pt x="133" y="876"/>
                      </a:lnTo>
                      <a:lnTo>
                        <a:pt x="139" y="859"/>
                      </a:lnTo>
                      <a:lnTo>
                        <a:pt x="146" y="820"/>
                      </a:lnTo>
                      <a:lnTo>
                        <a:pt x="147" y="789"/>
                      </a:lnTo>
                      <a:lnTo>
                        <a:pt x="149" y="760"/>
                      </a:lnTo>
                      <a:lnTo>
                        <a:pt x="153" y="733"/>
                      </a:lnTo>
                      <a:lnTo>
                        <a:pt x="163" y="689"/>
                      </a:lnTo>
                      <a:lnTo>
                        <a:pt x="171" y="650"/>
                      </a:lnTo>
                      <a:lnTo>
                        <a:pt x="177" y="619"/>
                      </a:lnTo>
                      <a:lnTo>
                        <a:pt x="182" y="595"/>
                      </a:lnTo>
                      <a:lnTo>
                        <a:pt x="189" y="566"/>
                      </a:lnTo>
                      <a:lnTo>
                        <a:pt x="196" y="548"/>
                      </a:lnTo>
                      <a:lnTo>
                        <a:pt x="204" y="535"/>
                      </a:lnTo>
                      <a:lnTo>
                        <a:pt x="211" y="526"/>
                      </a:lnTo>
                      <a:lnTo>
                        <a:pt x="218" y="516"/>
                      </a:lnTo>
                      <a:lnTo>
                        <a:pt x="228" y="503"/>
                      </a:lnTo>
                      <a:lnTo>
                        <a:pt x="238" y="482"/>
                      </a:lnTo>
                      <a:lnTo>
                        <a:pt x="250" y="451"/>
                      </a:lnTo>
                      <a:lnTo>
                        <a:pt x="257" y="434"/>
                      </a:lnTo>
                      <a:lnTo>
                        <a:pt x="267" y="423"/>
                      </a:lnTo>
                      <a:lnTo>
                        <a:pt x="277" y="416"/>
                      </a:lnTo>
                      <a:lnTo>
                        <a:pt x="289" y="411"/>
                      </a:lnTo>
                      <a:lnTo>
                        <a:pt x="302" y="408"/>
                      </a:lnTo>
                      <a:lnTo>
                        <a:pt x="316" y="404"/>
                      </a:lnTo>
                      <a:lnTo>
                        <a:pt x="331" y="398"/>
                      </a:lnTo>
                      <a:lnTo>
                        <a:pt x="348" y="390"/>
                      </a:lnTo>
                      <a:lnTo>
                        <a:pt x="380" y="368"/>
                      </a:lnTo>
                      <a:lnTo>
                        <a:pt x="411" y="341"/>
                      </a:lnTo>
                      <a:lnTo>
                        <a:pt x="438" y="308"/>
                      </a:lnTo>
                      <a:lnTo>
                        <a:pt x="465" y="274"/>
                      </a:lnTo>
                      <a:lnTo>
                        <a:pt x="489" y="238"/>
                      </a:lnTo>
                      <a:lnTo>
                        <a:pt x="511" y="201"/>
                      </a:lnTo>
                      <a:lnTo>
                        <a:pt x="530" y="164"/>
                      </a:lnTo>
                      <a:lnTo>
                        <a:pt x="547" y="128"/>
                      </a:lnTo>
                      <a:lnTo>
                        <a:pt x="561" y="96"/>
                      </a:lnTo>
                      <a:lnTo>
                        <a:pt x="572" y="64"/>
                      </a:lnTo>
                      <a:lnTo>
                        <a:pt x="582" y="40"/>
                      </a:lnTo>
                      <a:lnTo>
                        <a:pt x="587" y="19"/>
                      </a:lnTo>
                      <a:lnTo>
                        <a:pt x="590" y="6"/>
                      </a:lnTo>
                      <a:lnTo>
                        <a:pt x="590" y="0"/>
                      </a:lnTo>
                      <a:lnTo>
                        <a:pt x="586" y="2"/>
                      </a:lnTo>
                      <a:lnTo>
                        <a:pt x="579" y="14"/>
                      </a:lnTo>
                      <a:close/>
                    </a:path>
                  </a:pathLst>
                </a:custGeom>
                <a:solidFill>
                  <a:srgbClr val="44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48" name="Freeform 63"/>
                <p:cNvSpPr>
                  <a:spLocks/>
                </p:cNvSpPr>
                <p:nvPr/>
              </p:nvSpPr>
              <p:spPr bwMode="auto">
                <a:xfrm>
                  <a:off x="4176" y="2496"/>
                  <a:ext cx="257" cy="510"/>
                </a:xfrm>
                <a:custGeom>
                  <a:avLst/>
                  <a:gdLst>
                    <a:gd name="T0" fmla="*/ 0 w 770"/>
                    <a:gd name="T1" fmla="*/ 0 h 1531"/>
                    <a:gd name="T2" fmla="*/ 0 w 770"/>
                    <a:gd name="T3" fmla="*/ 0 h 1531"/>
                    <a:gd name="T4" fmla="*/ 0 w 770"/>
                    <a:gd name="T5" fmla="*/ 0 h 1531"/>
                    <a:gd name="T6" fmla="*/ 0 w 770"/>
                    <a:gd name="T7" fmla="*/ 0 h 1531"/>
                    <a:gd name="T8" fmla="*/ 0 w 770"/>
                    <a:gd name="T9" fmla="*/ 0 h 1531"/>
                    <a:gd name="T10" fmla="*/ 0 w 770"/>
                    <a:gd name="T11" fmla="*/ 0 h 1531"/>
                    <a:gd name="T12" fmla="*/ 0 w 770"/>
                    <a:gd name="T13" fmla="*/ 0 h 1531"/>
                    <a:gd name="T14" fmla="*/ 0 w 770"/>
                    <a:gd name="T15" fmla="*/ 0 h 1531"/>
                    <a:gd name="T16" fmla="*/ 0 w 770"/>
                    <a:gd name="T17" fmla="*/ 0 h 1531"/>
                    <a:gd name="T18" fmla="*/ 0 w 770"/>
                    <a:gd name="T19" fmla="*/ 0 h 1531"/>
                    <a:gd name="T20" fmla="*/ 0 w 770"/>
                    <a:gd name="T21" fmla="*/ 0 h 1531"/>
                    <a:gd name="T22" fmla="*/ 0 w 770"/>
                    <a:gd name="T23" fmla="*/ 0 h 1531"/>
                    <a:gd name="T24" fmla="*/ 0 w 770"/>
                    <a:gd name="T25" fmla="*/ 0 h 1531"/>
                    <a:gd name="T26" fmla="*/ 0 w 770"/>
                    <a:gd name="T27" fmla="*/ 0 h 1531"/>
                    <a:gd name="T28" fmla="*/ 0 w 770"/>
                    <a:gd name="T29" fmla="*/ 0 h 1531"/>
                    <a:gd name="T30" fmla="*/ 0 w 770"/>
                    <a:gd name="T31" fmla="*/ 0 h 1531"/>
                    <a:gd name="T32" fmla="*/ 0 w 770"/>
                    <a:gd name="T33" fmla="*/ 0 h 1531"/>
                    <a:gd name="T34" fmla="*/ 0 w 770"/>
                    <a:gd name="T35" fmla="*/ 0 h 1531"/>
                    <a:gd name="T36" fmla="*/ 0 w 770"/>
                    <a:gd name="T37" fmla="*/ 0 h 1531"/>
                    <a:gd name="T38" fmla="*/ 0 w 770"/>
                    <a:gd name="T39" fmla="*/ 0 h 1531"/>
                    <a:gd name="T40" fmla="*/ 0 w 770"/>
                    <a:gd name="T41" fmla="*/ 0 h 1531"/>
                    <a:gd name="T42" fmla="*/ 0 w 770"/>
                    <a:gd name="T43" fmla="*/ 0 h 1531"/>
                    <a:gd name="T44" fmla="*/ 0 w 770"/>
                    <a:gd name="T45" fmla="*/ 0 h 1531"/>
                    <a:gd name="T46" fmla="*/ 0 w 770"/>
                    <a:gd name="T47" fmla="*/ 0 h 1531"/>
                    <a:gd name="T48" fmla="*/ 0 w 770"/>
                    <a:gd name="T49" fmla="*/ 0 h 1531"/>
                    <a:gd name="T50" fmla="*/ 0 w 770"/>
                    <a:gd name="T51" fmla="*/ 0 h 1531"/>
                    <a:gd name="T52" fmla="*/ 0 w 770"/>
                    <a:gd name="T53" fmla="*/ 0 h 1531"/>
                    <a:gd name="T54" fmla="*/ 0 w 770"/>
                    <a:gd name="T55" fmla="*/ 0 h 1531"/>
                    <a:gd name="T56" fmla="*/ 0 w 770"/>
                    <a:gd name="T57" fmla="*/ 0 h 1531"/>
                    <a:gd name="T58" fmla="*/ 0 w 770"/>
                    <a:gd name="T59" fmla="*/ 0 h 1531"/>
                    <a:gd name="T60" fmla="*/ 0 w 770"/>
                    <a:gd name="T61" fmla="*/ 0 h 1531"/>
                    <a:gd name="T62" fmla="*/ 0 w 770"/>
                    <a:gd name="T63" fmla="*/ 0 h 1531"/>
                    <a:gd name="T64" fmla="*/ 0 w 770"/>
                    <a:gd name="T65" fmla="*/ 0 h 1531"/>
                    <a:gd name="T66" fmla="*/ 0 w 770"/>
                    <a:gd name="T67" fmla="*/ 0 h 1531"/>
                    <a:gd name="T68" fmla="*/ 0 w 770"/>
                    <a:gd name="T69" fmla="*/ 0 h 1531"/>
                    <a:gd name="T70" fmla="*/ 0 w 770"/>
                    <a:gd name="T71" fmla="*/ 0 h 1531"/>
                    <a:gd name="T72" fmla="*/ 0 w 770"/>
                    <a:gd name="T73" fmla="*/ 0 h 1531"/>
                    <a:gd name="T74" fmla="*/ 0 w 770"/>
                    <a:gd name="T75" fmla="*/ 0 h 1531"/>
                    <a:gd name="T76" fmla="*/ 0 w 770"/>
                    <a:gd name="T77" fmla="*/ 0 h 1531"/>
                    <a:gd name="T78" fmla="*/ 0 w 770"/>
                    <a:gd name="T79" fmla="*/ 0 h 1531"/>
                    <a:gd name="T80" fmla="*/ 0 w 770"/>
                    <a:gd name="T81" fmla="*/ 0 h 1531"/>
                    <a:gd name="T82" fmla="*/ 0 w 770"/>
                    <a:gd name="T83" fmla="*/ 0 h 1531"/>
                    <a:gd name="T84" fmla="*/ 0 w 770"/>
                    <a:gd name="T85" fmla="*/ 0 h 1531"/>
                    <a:gd name="T86" fmla="*/ 0 w 770"/>
                    <a:gd name="T87" fmla="*/ 0 h 1531"/>
                    <a:gd name="T88" fmla="*/ 0 w 770"/>
                    <a:gd name="T89" fmla="*/ 1 h 1531"/>
                    <a:gd name="T90" fmla="*/ 0 w 770"/>
                    <a:gd name="T91" fmla="*/ 1 h 1531"/>
                    <a:gd name="T92" fmla="*/ 0 w 770"/>
                    <a:gd name="T93" fmla="*/ 1 h 1531"/>
                    <a:gd name="T94" fmla="*/ 0 w 770"/>
                    <a:gd name="T95" fmla="*/ 1 h 1531"/>
                    <a:gd name="T96" fmla="*/ 0 w 770"/>
                    <a:gd name="T97" fmla="*/ 1 h 1531"/>
                    <a:gd name="T98" fmla="*/ 0 w 770"/>
                    <a:gd name="T99" fmla="*/ 1 h 1531"/>
                    <a:gd name="T100" fmla="*/ 0 w 770"/>
                    <a:gd name="T101" fmla="*/ 1 h 1531"/>
                    <a:gd name="T102" fmla="*/ 0 w 770"/>
                    <a:gd name="T103" fmla="*/ 1 h 1531"/>
                    <a:gd name="T104" fmla="*/ 0 w 770"/>
                    <a:gd name="T105" fmla="*/ 0 h 1531"/>
                    <a:gd name="T106" fmla="*/ 0 w 770"/>
                    <a:gd name="T107" fmla="*/ 0 h 1531"/>
                    <a:gd name="T108" fmla="*/ 0 w 770"/>
                    <a:gd name="T109" fmla="*/ 0 h 1531"/>
                    <a:gd name="T110" fmla="*/ 0 w 770"/>
                    <a:gd name="T111" fmla="*/ 0 h 1531"/>
                    <a:gd name="T112" fmla="*/ 0 w 770"/>
                    <a:gd name="T113" fmla="*/ 0 h 1531"/>
                    <a:gd name="T114" fmla="*/ 0 w 770"/>
                    <a:gd name="T115" fmla="*/ 0 h 1531"/>
                    <a:gd name="T116" fmla="*/ 0 w 770"/>
                    <a:gd name="T117" fmla="*/ 0 h 1531"/>
                    <a:gd name="T118" fmla="*/ 0 w 770"/>
                    <a:gd name="T119" fmla="*/ 0 h 1531"/>
                    <a:gd name="T120" fmla="*/ 0 w 770"/>
                    <a:gd name="T121" fmla="*/ 0 h 1531"/>
                    <a:gd name="T122" fmla="*/ 0 w 770"/>
                    <a:gd name="T123" fmla="*/ 0 h 15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0"/>
                    <a:gd name="T187" fmla="*/ 0 h 1531"/>
                    <a:gd name="T188" fmla="*/ 770 w 770"/>
                    <a:gd name="T189" fmla="*/ 1531 h 15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0" h="1531">
                      <a:moveTo>
                        <a:pt x="764" y="501"/>
                      </a:moveTo>
                      <a:lnTo>
                        <a:pt x="755" y="492"/>
                      </a:lnTo>
                      <a:lnTo>
                        <a:pt x="746" y="483"/>
                      </a:lnTo>
                      <a:lnTo>
                        <a:pt x="736" y="475"/>
                      </a:lnTo>
                      <a:lnTo>
                        <a:pt x="727" y="467"/>
                      </a:lnTo>
                      <a:lnTo>
                        <a:pt x="717" y="461"/>
                      </a:lnTo>
                      <a:lnTo>
                        <a:pt x="706" y="457"/>
                      </a:lnTo>
                      <a:lnTo>
                        <a:pt x="695" y="454"/>
                      </a:lnTo>
                      <a:lnTo>
                        <a:pt x="683" y="457"/>
                      </a:lnTo>
                      <a:lnTo>
                        <a:pt x="672" y="460"/>
                      </a:lnTo>
                      <a:lnTo>
                        <a:pt x="661" y="460"/>
                      </a:lnTo>
                      <a:lnTo>
                        <a:pt x="650" y="457"/>
                      </a:lnTo>
                      <a:lnTo>
                        <a:pt x="642" y="454"/>
                      </a:lnTo>
                      <a:lnTo>
                        <a:pt x="633" y="451"/>
                      </a:lnTo>
                      <a:lnTo>
                        <a:pt x="628" y="445"/>
                      </a:lnTo>
                      <a:lnTo>
                        <a:pt x="624" y="443"/>
                      </a:lnTo>
                      <a:lnTo>
                        <a:pt x="622" y="440"/>
                      </a:lnTo>
                      <a:lnTo>
                        <a:pt x="626" y="435"/>
                      </a:lnTo>
                      <a:lnTo>
                        <a:pt x="639" y="427"/>
                      </a:lnTo>
                      <a:lnTo>
                        <a:pt x="651" y="421"/>
                      </a:lnTo>
                      <a:lnTo>
                        <a:pt x="657" y="418"/>
                      </a:lnTo>
                      <a:lnTo>
                        <a:pt x="654" y="418"/>
                      </a:lnTo>
                      <a:lnTo>
                        <a:pt x="647" y="419"/>
                      </a:lnTo>
                      <a:lnTo>
                        <a:pt x="636" y="421"/>
                      </a:lnTo>
                      <a:lnTo>
                        <a:pt x="624" y="422"/>
                      </a:lnTo>
                      <a:lnTo>
                        <a:pt x="611" y="423"/>
                      </a:lnTo>
                      <a:lnTo>
                        <a:pt x="600" y="426"/>
                      </a:lnTo>
                      <a:lnTo>
                        <a:pt x="590" y="429"/>
                      </a:lnTo>
                      <a:lnTo>
                        <a:pt x="586" y="431"/>
                      </a:lnTo>
                      <a:lnTo>
                        <a:pt x="583" y="435"/>
                      </a:lnTo>
                      <a:lnTo>
                        <a:pt x="578" y="442"/>
                      </a:lnTo>
                      <a:lnTo>
                        <a:pt x="569" y="449"/>
                      </a:lnTo>
                      <a:lnTo>
                        <a:pt x="560" y="456"/>
                      </a:lnTo>
                      <a:lnTo>
                        <a:pt x="548" y="461"/>
                      </a:lnTo>
                      <a:lnTo>
                        <a:pt x="536" y="464"/>
                      </a:lnTo>
                      <a:lnTo>
                        <a:pt x="523" y="464"/>
                      </a:lnTo>
                      <a:lnTo>
                        <a:pt x="509" y="457"/>
                      </a:lnTo>
                      <a:lnTo>
                        <a:pt x="497" y="451"/>
                      </a:lnTo>
                      <a:lnTo>
                        <a:pt x="487" y="448"/>
                      </a:lnTo>
                      <a:lnTo>
                        <a:pt x="479" y="448"/>
                      </a:lnTo>
                      <a:lnTo>
                        <a:pt x="472" y="451"/>
                      </a:lnTo>
                      <a:lnTo>
                        <a:pt x="472" y="448"/>
                      </a:lnTo>
                      <a:lnTo>
                        <a:pt x="472" y="444"/>
                      </a:lnTo>
                      <a:lnTo>
                        <a:pt x="472" y="442"/>
                      </a:lnTo>
                      <a:lnTo>
                        <a:pt x="473" y="439"/>
                      </a:lnTo>
                      <a:lnTo>
                        <a:pt x="473" y="427"/>
                      </a:lnTo>
                      <a:lnTo>
                        <a:pt x="475" y="413"/>
                      </a:lnTo>
                      <a:lnTo>
                        <a:pt x="476" y="400"/>
                      </a:lnTo>
                      <a:lnTo>
                        <a:pt x="479" y="392"/>
                      </a:lnTo>
                      <a:lnTo>
                        <a:pt x="483" y="386"/>
                      </a:lnTo>
                      <a:lnTo>
                        <a:pt x="487" y="378"/>
                      </a:lnTo>
                      <a:lnTo>
                        <a:pt x="493" y="373"/>
                      </a:lnTo>
                      <a:lnTo>
                        <a:pt x="502" y="373"/>
                      </a:lnTo>
                      <a:lnTo>
                        <a:pt x="508" y="373"/>
                      </a:lnTo>
                      <a:lnTo>
                        <a:pt x="515" y="370"/>
                      </a:lnTo>
                      <a:lnTo>
                        <a:pt x="521" y="368"/>
                      </a:lnTo>
                      <a:lnTo>
                        <a:pt x="527" y="362"/>
                      </a:lnTo>
                      <a:lnTo>
                        <a:pt x="533" y="357"/>
                      </a:lnTo>
                      <a:lnTo>
                        <a:pt x="539" y="352"/>
                      </a:lnTo>
                      <a:lnTo>
                        <a:pt x="543" y="346"/>
                      </a:lnTo>
                      <a:lnTo>
                        <a:pt x="546" y="340"/>
                      </a:lnTo>
                      <a:lnTo>
                        <a:pt x="547" y="330"/>
                      </a:lnTo>
                      <a:lnTo>
                        <a:pt x="546" y="322"/>
                      </a:lnTo>
                      <a:lnTo>
                        <a:pt x="543" y="320"/>
                      </a:lnTo>
                      <a:lnTo>
                        <a:pt x="541" y="327"/>
                      </a:lnTo>
                      <a:lnTo>
                        <a:pt x="539" y="334"/>
                      </a:lnTo>
                      <a:lnTo>
                        <a:pt x="533" y="339"/>
                      </a:lnTo>
                      <a:lnTo>
                        <a:pt x="525" y="346"/>
                      </a:lnTo>
                      <a:lnTo>
                        <a:pt x="515" y="349"/>
                      </a:lnTo>
                      <a:lnTo>
                        <a:pt x="505" y="355"/>
                      </a:lnTo>
                      <a:lnTo>
                        <a:pt x="498" y="357"/>
                      </a:lnTo>
                      <a:lnTo>
                        <a:pt x="493" y="359"/>
                      </a:lnTo>
                      <a:lnTo>
                        <a:pt x="490" y="360"/>
                      </a:lnTo>
                      <a:lnTo>
                        <a:pt x="493" y="351"/>
                      </a:lnTo>
                      <a:lnTo>
                        <a:pt x="501" y="330"/>
                      </a:lnTo>
                      <a:lnTo>
                        <a:pt x="509" y="305"/>
                      </a:lnTo>
                      <a:lnTo>
                        <a:pt x="516" y="285"/>
                      </a:lnTo>
                      <a:lnTo>
                        <a:pt x="516" y="268"/>
                      </a:lnTo>
                      <a:lnTo>
                        <a:pt x="514" y="251"/>
                      </a:lnTo>
                      <a:lnTo>
                        <a:pt x="509" y="238"/>
                      </a:lnTo>
                      <a:lnTo>
                        <a:pt x="508" y="233"/>
                      </a:lnTo>
                      <a:lnTo>
                        <a:pt x="501" y="233"/>
                      </a:lnTo>
                      <a:lnTo>
                        <a:pt x="501" y="239"/>
                      </a:lnTo>
                      <a:lnTo>
                        <a:pt x="502" y="252"/>
                      </a:lnTo>
                      <a:lnTo>
                        <a:pt x="504" y="268"/>
                      </a:lnTo>
                      <a:lnTo>
                        <a:pt x="505" y="281"/>
                      </a:lnTo>
                      <a:lnTo>
                        <a:pt x="501" y="300"/>
                      </a:lnTo>
                      <a:lnTo>
                        <a:pt x="490" y="334"/>
                      </a:lnTo>
                      <a:lnTo>
                        <a:pt x="477" y="368"/>
                      </a:lnTo>
                      <a:lnTo>
                        <a:pt x="468" y="387"/>
                      </a:lnTo>
                      <a:lnTo>
                        <a:pt x="456" y="403"/>
                      </a:lnTo>
                      <a:lnTo>
                        <a:pt x="452" y="401"/>
                      </a:lnTo>
                      <a:lnTo>
                        <a:pt x="451" y="390"/>
                      </a:lnTo>
                      <a:lnTo>
                        <a:pt x="451" y="373"/>
                      </a:lnTo>
                      <a:lnTo>
                        <a:pt x="454" y="361"/>
                      </a:lnTo>
                      <a:lnTo>
                        <a:pt x="459" y="347"/>
                      </a:lnTo>
                      <a:lnTo>
                        <a:pt x="466" y="330"/>
                      </a:lnTo>
                      <a:lnTo>
                        <a:pt x="469" y="313"/>
                      </a:lnTo>
                      <a:lnTo>
                        <a:pt x="465" y="321"/>
                      </a:lnTo>
                      <a:lnTo>
                        <a:pt x="456" y="338"/>
                      </a:lnTo>
                      <a:lnTo>
                        <a:pt x="448" y="357"/>
                      </a:lnTo>
                      <a:lnTo>
                        <a:pt x="444" y="372"/>
                      </a:lnTo>
                      <a:lnTo>
                        <a:pt x="444" y="382"/>
                      </a:lnTo>
                      <a:lnTo>
                        <a:pt x="447" y="394"/>
                      </a:lnTo>
                      <a:lnTo>
                        <a:pt x="451" y="408"/>
                      </a:lnTo>
                      <a:lnTo>
                        <a:pt x="456" y="427"/>
                      </a:lnTo>
                      <a:lnTo>
                        <a:pt x="458" y="440"/>
                      </a:lnTo>
                      <a:lnTo>
                        <a:pt x="456" y="457"/>
                      </a:lnTo>
                      <a:lnTo>
                        <a:pt x="451" y="476"/>
                      </a:lnTo>
                      <a:lnTo>
                        <a:pt x="443" y="495"/>
                      </a:lnTo>
                      <a:lnTo>
                        <a:pt x="434" y="514"/>
                      </a:lnTo>
                      <a:lnTo>
                        <a:pt x="426" y="531"/>
                      </a:lnTo>
                      <a:lnTo>
                        <a:pt x="419" y="544"/>
                      </a:lnTo>
                      <a:lnTo>
                        <a:pt x="413" y="554"/>
                      </a:lnTo>
                      <a:lnTo>
                        <a:pt x="409" y="566"/>
                      </a:lnTo>
                      <a:lnTo>
                        <a:pt x="409" y="583"/>
                      </a:lnTo>
                      <a:lnTo>
                        <a:pt x="410" y="602"/>
                      </a:lnTo>
                      <a:lnTo>
                        <a:pt x="412" y="622"/>
                      </a:lnTo>
                      <a:lnTo>
                        <a:pt x="409" y="613"/>
                      </a:lnTo>
                      <a:lnTo>
                        <a:pt x="406" y="605"/>
                      </a:lnTo>
                      <a:lnTo>
                        <a:pt x="404" y="597"/>
                      </a:lnTo>
                      <a:lnTo>
                        <a:pt x="402" y="591"/>
                      </a:lnTo>
                      <a:lnTo>
                        <a:pt x="397" y="572"/>
                      </a:lnTo>
                      <a:lnTo>
                        <a:pt x="391" y="563"/>
                      </a:lnTo>
                      <a:lnTo>
                        <a:pt x="385" y="556"/>
                      </a:lnTo>
                      <a:lnTo>
                        <a:pt x="378" y="543"/>
                      </a:lnTo>
                      <a:lnTo>
                        <a:pt x="371" y="518"/>
                      </a:lnTo>
                      <a:lnTo>
                        <a:pt x="370" y="500"/>
                      </a:lnTo>
                      <a:lnTo>
                        <a:pt x="370" y="495"/>
                      </a:lnTo>
                      <a:lnTo>
                        <a:pt x="366" y="506"/>
                      </a:lnTo>
                      <a:lnTo>
                        <a:pt x="362" y="508"/>
                      </a:lnTo>
                      <a:lnTo>
                        <a:pt x="355" y="501"/>
                      </a:lnTo>
                      <a:lnTo>
                        <a:pt x="345" y="486"/>
                      </a:lnTo>
                      <a:lnTo>
                        <a:pt x="334" y="467"/>
                      </a:lnTo>
                      <a:lnTo>
                        <a:pt x="323" y="448"/>
                      </a:lnTo>
                      <a:lnTo>
                        <a:pt x="312" y="429"/>
                      </a:lnTo>
                      <a:lnTo>
                        <a:pt x="303" y="413"/>
                      </a:lnTo>
                      <a:lnTo>
                        <a:pt x="298" y="404"/>
                      </a:lnTo>
                      <a:lnTo>
                        <a:pt x="298" y="401"/>
                      </a:lnTo>
                      <a:lnTo>
                        <a:pt x="296" y="399"/>
                      </a:lnTo>
                      <a:lnTo>
                        <a:pt x="295" y="397"/>
                      </a:lnTo>
                      <a:lnTo>
                        <a:pt x="298" y="396"/>
                      </a:lnTo>
                      <a:lnTo>
                        <a:pt x="300" y="394"/>
                      </a:lnTo>
                      <a:lnTo>
                        <a:pt x="302" y="392"/>
                      </a:lnTo>
                      <a:lnTo>
                        <a:pt x="303" y="392"/>
                      </a:lnTo>
                      <a:lnTo>
                        <a:pt x="309" y="375"/>
                      </a:lnTo>
                      <a:lnTo>
                        <a:pt x="320" y="337"/>
                      </a:lnTo>
                      <a:lnTo>
                        <a:pt x="327" y="294"/>
                      </a:lnTo>
                      <a:lnTo>
                        <a:pt x="324" y="264"/>
                      </a:lnTo>
                      <a:lnTo>
                        <a:pt x="316" y="254"/>
                      </a:lnTo>
                      <a:lnTo>
                        <a:pt x="306" y="239"/>
                      </a:lnTo>
                      <a:lnTo>
                        <a:pt x="295" y="222"/>
                      </a:lnTo>
                      <a:lnTo>
                        <a:pt x="284" y="206"/>
                      </a:lnTo>
                      <a:lnTo>
                        <a:pt x="273" y="189"/>
                      </a:lnTo>
                      <a:lnTo>
                        <a:pt x="264" y="173"/>
                      </a:lnTo>
                      <a:lnTo>
                        <a:pt x="257" y="160"/>
                      </a:lnTo>
                      <a:lnTo>
                        <a:pt x="254" y="151"/>
                      </a:lnTo>
                      <a:lnTo>
                        <a:pt x="253" y="132"/>
                      </a:lnTo>
                      <a:lnTo>
                        <a:pt x="250" y="102"/>
                      </a:lnTo>
                      <a:lnTo>
                        <a:pt x="249" y="76"/>
                      </a:lnTo>
                      <a:lnTo>
                        <a:pt x="250" y="64"/>
                      </a:lnTo>
                      <a:lnTo>
                        <a:pt x="250" y="62"/>
                      </a:lnTo>
                      <a:lnTo>
                        <a:pt x="247" y="59"/>
                      </a:lnTo>
                      <a:lnTo>
                        <a:pt x="245" y="60"/>
                      </a:lnTo>
                      <a:lnTo>
                        <a:pt x="243" y="70"/>
                      </a:lnTo>
                      <a:lnTo>
                        <a:pt x="243" y="88"/>
                      </a:lnTo>
                      <a:lnTo>
                        <a:pt x="242" y="108"/>
                      </a:lnTo>
                      <a:lnTo>
                        <a:pt x="239" y="124"/>
                      </a:lnTo>
                      <a:lnTo>
                        <a:pt x="236" y="128"/>
                      </a:lnTo>
                      <a:lnTo>
                        <a:pt x="229" y="116"/>
                      </a:lnTo>
                      <a:lnTo>
                        <a:pt x="221" y="98"/>
                      </a:lnTo>
                      <a:lnTo>
                        <a:pt x="213" y="75"/>
                      </a:lnTo>
                      <a:lnTo>
                        <a:pt x="207" y="54"/>
                      </a:lnTo>
                      <a:lnTo>
                        <a:pt x="204" y="37"/>
                      </a:lnTo>
                      <a:lnTo>
                        <a:pt x="200" y="23"/>
                      </a:lnTo>
                      <a:lnTo>
                        <a:pt x="199" y="14"/>
                      </a:lnTo>
                      <a:lnTo>
                        <a:pt x="200" y="9"/>
                      </a:lnTo>
                      <a:lnTo>
                        <a:pt x="200" y="5"/>
                      </a:lnTo>
                      <a:lnTo>
                        <a:pt x="197" y="1"/>
                      </a:lnTo>
                      <a:lnTo>
                        <a:pt x="195" y="0"/>
                      </a:lnTo>
                      <a:lnTo>
                        <a:pt x="193" y="2"/>
                      </a:lnTo>
                      <a:lnTo>
                        <a:pt x="195" y="13"/>
                      </a:lnTo>
                      <a:lnTo>
                        <a:pt x="195" y="32"/>
                      </a:lnTo>
                      <a:lnTo>
                        <a:pt x="197" y="54"/>
                      </a:lnTo>
                      <a:lnTo>
                        <a:pt x="203" y="73"/>
                      </a:lnTo>
                      <a:lnTo>
                        <a:pt x="213" y="94"/>
                      </a:lnTo>
                      <a:lnTo>
                        <a:pt x="224" y="117"/>
                      </a:lnTo>
                      <a:lnTo>
                        <a:pt x="232" y="137"/>
                      </a:lnTo>
                      <a:lnTo>
                        <a:pt x="235" y="145"/>
                      </a:lnTo>
                      <a:lnTo>
                        <a:pt x="275" y="210"/>
                      </a:lnTo>
                      <a:lnTo>
                        <a:pt x="273" y="210"/>
                      </a:lnTo>
                      <a:lnTo>
                        <a:pt x="264" y="208"/>
                      </a:lnTo>
                      <a:lnTo>
                        <a:pt x="254" y="204"/>
                      </a:lnTo>
                      <a:lnTo>
                        <a:pt x="243" y="195"/>
                      </a:lnTo>
                      <a:lnTo>
                        <a:pt x="235" y="186"/>
                      </a:lnTo>
                      <a:lnTo>
                        <a:pt x="231" y="178"/>
                      </a:lnTo>
                      <a:lnTo>
                        <a:pt x="227" y="171"/>
                      </a:lnTo>
                      <a:lnTo>
                        <a:pt x="221" y="158"/>
                      </a:lnTo>
                      <a:lnTo>
                        <a:pt x="214" y="150"/>
                      </a:lnTo>
                      <a:lnTo>
                        <a:pt x="203" y="142"/>
                      </a:lnTo>
                      <a:lnTo>
                        <a:pt x="189" y="136"/>
                      </a:lnTo>
                      <a:lnTo>
                        <a:pt x="172" y="128"/>
                      </a:lnTo>
                      <a:lnTo>
                        <a:pt x="154" y="121"/>
                      </a:lnTo>
                      <a:lnTo>
                        <a:pt x="137" y="115"/>
                      </a:lnTo>
                      <a:lnTo>
                        <a:pt x="124" y="107"/>
                      </a:lnTo>
                      <a:lnTo>
                        <a:pt x="114" y="99"/>
                      </a:lnTo>
                      <a:lnTo>
                        <a:pt x="100" y="89"/>
                      </a:lnTo>
                      <a:lnTo>
                        <a:pt x="90" y="86"/>
                      </a:lnTo>
                      <a:lnTo>
                        <a:pt x="85" y="88"/>
                      </a:lnTo>
                      <a:lnTo>
                        <a:pt x="83" y="89"/>
                      </a:lnTo>
                      <a:lnTo>
                        <a:pt x="85" y="90"/>
                      </a:lnTo>
                      <a:lnTo>
                        <a:pt x="90" y="94"/>
                      </a:lnTo>
                      <a:lnTo>
                        <a:pt x="98" y="99"/>
                      </a:lnTo>
                      <a:lnTo>
                        <a:pt x="111" y="107"/>
                      </a:lnTo>
                      <a:lnTo>
                        <a:pt x="119" y="112"/>
                      </a:lnTo>
                      <a:lnTo>
                        <a:pt x="126" y="117"/>
                      </a:lnTo>
                      <a:lnTo>
                        <a:pt x="133" y="124"/>
                      </a:lnTo>
                      <a:lnTo>
                        <a:pt x="140" y="129"/>
                      </a:lnTo>
                      <a:lnTo>
                        <a:pt x="149" y="134"/>
                      </a:lnTo>
                      <a:lnTo>
                        <a:pt x="156" y="140"/>
                      </a:lnTo>
                      <a:lnTo>
                        <a:pt x="163" y="143"/>
                      </a:lnTo>
                      <a:lnTo>
                        <a:pt x="169" y="146"/>
                      </a:lnTo>
                      <a:lnTo>
                        <a:pt x="176" y="149"/>
                      </a:lnTo>
                      <a:lnTo>
                        <a:pt x="182" y="151"/>
                      </a:lnTo>
                      <a:lnTo>
                        <a:pt x="189" y="154"/>
                      </a:lnTo>
                      <a:lnTo>
                        <a:pt x="195" y="156"/>
                      </a:lnTo>
                      <a:lnTo>
                        <a:pt x="200" y="159"/>
                      </a:lnTo>
                      <a:lnTo>
                        <a:pt x="206" y="162"/>
                      </a:lnTo>
                      <a:lnTo>
                        <a:pt x="208" y="163"/>
                      </a:lnTo>
                      <a:lnTo>
                        <a:pt x="211" y="164"/>
                      </a:lnTo>
                      <a:lnTo>
                        <a:pt x="218" y="175"/>
                      </a:lnTo>
                      <a:lnTo>
                        <a:pt x="229" y="194"/>
                      </a:lnTo>
                      <a:lnTo>
                        <a:pt x="242" y="212"/>
                      </a:lnTo>
                      <a:lnTo>
                        <a:pt x="249" y="220"/>
                      </a:lnTo>
                      <a:lnTo>
                        <a:pt x="257" y="221"/>
                      </a:lnTo>
                      <a:lnTo>
                        <a:pt x="270" y="228"/>
                      </a:lnTo>
                      <a:lnTo>
                        <a:pt x="282" y="235"/>
                      </a:lnTo>
                      <a:lnTo>
                        <a:pt x="289" y="239"/>
                      </a:lnTo>
                      <a:lnTo>
                        <a:pt x="295" y="245"/>
                      </a:lnTo>
                      <a:lnTo>
                        <a:pt x="300" y="254"/>
                      </a:lnTo>
                      <a:lnTo>
                        <a:pt x="305" y="263"/>
                      </a:lnTo>
                      <a:lnTo>
                        <a:pt x="306" y="267"/>
                      </a:lnTo>
                      <a:lnTo>
                        <a:pt x="307" y="272"/>
                      </a:lnTo>
                      <a:lnTo>
                        <a:pt x="310" y="283"/>
                      </a:lnTo>
                      <a:lnTo>
                        <a:pt x="312" y="298"/>
                      </a:lnTo>
                      <a:lnTo>
                        <a:pt x="310" y="312"/>
                      </a:lnTo>
                      <a:lnTo>
                        <a:pt x="306" y="331"/>
                      </a:lnTo>
                      <a:lnTo>
                        <a:pt x="299" y="355"/>
                      </a:lnTo>
                      <a:lnTo>
                        <a:pt x="293" y="374"/>
                      </a:lnTo>
                      <a:lnTo>
                        <a:pt x="288" y="386"/>
                      </a:lnTo>
                      <a:lnTo>
                        <a:pt x="285" y="387"/>
                      </a:lnTo>
                      <a:lnTo>
                        <a:pt x="284" y="388"/>
                      </a:lnTo>
                      <a:lnTo>
                        <a:pt x="281" y="392"/>
                      </a:lnTo>
                      <a:lnTo>
                        <a:pt x="278" y="395"/>
                      </a:lnTo>
                      <a:lnTo>
                        <a:pt x="277" y="396"/>
                      </a:lnTo>
                      <a:lnTo>
                        <a:pt x="275" y="397"/>
                      </a:lnTo>
                      <a:lnTo>
                        <a:pt x="275" y="399"/>
                      </a:lnTo>
                      <a:lnTo>
                        <a:pt x="268" y="401"/>
                      </a:lnTo>
                      <a:lnTo>
                        <a:pt x="259" y="401"/>
                      </a:lnTo>
                      <a:lnTo>
                        <a:pt x="245" y="400"/>
                      </a:lnTo>
                      <a:lnTo>
                        <a:pt x="228" y="396"/>
                      </a:lnTo>
                      <a:lnTo>
                        <a:pt x="211" y="388"/>
                      </a:lnTo>
                      <a:lnTo>
                        <a:pt x="193" y="377"/>
                      </a:lnTo>
                      <a:lnTo>
                        <a:pt x="176" y="361"/>
                      </a:lnTo>
                      <a:lnTo>
                        <a:pt x="161" y="340"/>
                      </a:lnTo>
                      <a:lnTo>
                        <a:pt x="150" y="325"/>
                      </a:lnTo>
                      <a:lnTo>
                        <a:pt x="146" y="325"/>
                      </a:lnTo>
                      <a:lnTo>
                        <a:pt x="147" y="335"/>
                      </a:lnTo>
                      <a:lnTo>
                        <a:pt x="154" y="352"/>
                      </a:lnTo>
                      <a:lnTo>
                        <a:pt x="167" y="372"/>
                      </a:lnTo>
                      <a:lnTo>
                        <a:pt x="185" y="391"/>
                      </a:lnTo>
                      <a:lnTo>
                        <a:pt x="208" y="405"/>
                      </a:lnTo>
                      <a:lnTo>
                        <a:pt x="236" y="412"/>
                      </a:lnTo>
                      <a:lnTo>
                        <a:pt x="238" y="412"/>
                      </a:lnTo>
                      <a:lnTo>
                        <a:pt x="242" y="414"/>
                      </a:lnTo>
                      <a:lnTo>
                        <a:pt x="250" y="416"/>
                      </a:lnTo>
                      <a:lnTo>
                        <a:pt x="259" y="418"/>
                      </a:lnTo>
                      <a:lnTo>
                        <a:pt x="268" y="421"/>
                      </a:lnTo>
                      <a:lnTo>
                        <a:pt x="277" y="422"/>
                      </a:lnTo>
                      <a:lnTo>
                        <a:pt x="282" y="425"/>
                      </a:lnTo>
                      <a:lnTo>
                        <a:pt x="285" y="425"/>
                      </a:lnTo>
                      <a:lnTo>
                        <a:pt x="344" y="528"/>
                      </a:lnTo>
                      <a:lnTo>
                        <a:pt x="339" y="530"/>
                      </a:lnTo>
                      <a:lnTo>
                        <a:pt x="327" y="531"/>
                      </a:lnTo>
                      <a:lnTo>
                        <a:pt x="310" y="534"/>
                      </a:lnTo>
                      <a:lnTo>
                        <a:pt x="289" y="535"/>
                      </a:lnTo>
                      <a:lnTo>
                        <a:pt x="267" y="537"/>
                      </a:lnTo>
                      <a:lnTo>
                        <a:pt x="245" y="537"/>
                      </a:lnTo>
                      <a:lnTo>
                        <a:pt x="225" y="535"/>
                      </a:lnTo>
                      <a:lnTo>
                        <a:pt x="210" y="531"/>
                      </a:lnTo>
                      <a:lnTo>
                        <a:pt x="186" y="526"/>
                      </a:lnTo>
                      <a:lnTo>
                        <a:pt x="164" y="530"/>
                      </a:lnTo>
                      <a:lnTo>
                        <a:pt x="143" y="540"/>
                      </a:lnTo>
                      <a:lnTo>
                        <a:pt x="125" y="550"/>
                      </a:lnTo>
                      <a:lnTo>
                        <a:pt x="105" y="557"/>
                      </a:lnTo>
                      <a:lnTo>
                        <a:pt x="87" y="557"/>
                      </a:lnTo>
                      <a:lnTo>
                        <a:pt x="68" y="545"/>
                      </a:lnTo>
                      <a:lnTo>
                        <a:pt x="48" y="518"/>
                      </a:lnTo>
                      <a:lnTo>
                        <a:pt x="41" y="508"/>
                      </a:lnTo>
                      <a:lnTo>
                        <a:pt x="33" y="501"/>
                      </a:lnTo>
                      <a:lnTo>
                        <a:pt x="25" y="497"/>
                      </a:lnTo>
                      <a:lnTo>
                        <a:pt x="18" y="495"/>
                      </a:lnTo>
                      <a:lnTo>
                        <a:pt x="11" y="495"/>
                      </a:lnTo>
                      <a:lnTo>
                        <a:pt x="5" y="495"/>
                      </a:lnTo>
                      <a:lnTo>
                        <a:pt x="1" y="496"/>
                      </a:lnTo>
                      <a:lnTo>
                        <a:pt x="0" y="496"/>
                      </a:lnTo>
                      <a:lnTo>
                        <a:pt x="30" y="513"/>
                      </a:lnTo>
                      <a:lnTo>
                        <a:pt x="36" y="519"/>
                      </a:lnTo>
                      <a:lnTo>
                        <a:pt x="47" y="535"/>
                      </a:lnTo>
                      <a:lnTo>
                        <a:pt x="61" y="550"/>
                      </a:lnTo>
                      <a:lnTo>
                        <a:pt x="71" y="561"/>
                      </a:lnTo>
                      <a:lnTo>
                        <a:pt x="82" y="567"/>
                      </a:lnTo>
                      <a:lnTo>
                        <a:pt x="93" y="569"/>
                      </a:lnTo>
                      <a:lnTo>
                        <a:pt x="104" y="567"/>
                      </a:lnTo>
                      <a:lnTo>
                        <a:pt x="117" y="565"/>
                      </a:lnTo>
                      <a:lnTo>
                        <a:pt x="132" y="561"/>
                      </a:lnTo>
                      <a:lnTo>
                        <a:pt x="151" y="558"/>
                      </a:lnTo>
                      <a:lnTo>
                        <a:pt x="175" y="557"/>
                      </a:lnTo>
                      <a:lnTo>
                        <a:pt x="204" y="558"/>
                      </a:lnTo>
                      <a:lnTo>
                        <a:pt x="220" y="559"/>
                      </a:lnTo>
                      <a:lnTo>
                        <a:pt x="234" y="561"/>
                      </a:lnTo>
                      <a:lnTo>
                        <a:pt x="245" y="561"/>
                      </a:lnTo>
                      <a:lnTo>
                        <a:pt x="253" y="561"/>
                      </a:lnTo>
                      <a:lnTo>
                        <a:pt x="260" y="561"/>
                      </a:lnTo>
                      <a:lnTo>
                        <a:pt x="267" y="561"/>
                      </a:lnTo>
                      <a:lnTo>
                        <a:pt x="271" y="559"/>
                      </a:lnTo>
                      <a:lnTo>
                        <a:pt x="274" y="559"/>
                      </a:lnTo>
                      <a:lnTo>
                        <a:pt x="268" y="570"/>
                      </a:lnTo>
                      <a:lnTo>
                        <a:pt x="261" y="585"/>
                      </a:lnTo>
                      <a:lnTo>
                        <a:pt x="252" y="602"/>
                      </a:lnTo>
                      <a:lnTo>
                        <a:pt x="239" y="620"/>
                      </a:lnTo>
                      <a:lnTo>
                        <a:pt x="225" y="636"/>
                      </a:lnTo>
                      <a:lnTo>
                        <a:pt x="208" y="650"/>
                      </a:lnTo>
                      <a:lnTo>
                        <a:pt x="190" y="659"/>
                      </a:lnTo>
                      <a:lnTo>
                        <a:pt x="169" y="662"/>
                      </a:lnTo>
                      <a:lnTo>
                        <a:pt x="147" y="659"/>
                      </a:lnTo>
                      <a:lnTo>
                        <a:pt x="130" y="654"/>
                      </a:lnTo>
                      <a:lnTo>
                        <a:pt x="115" y="648"/>
                      </a:lnTo>
                      <a:lnTo>
                        <a:pt x="104" y="640"/>
                      </a:lnTo>
                      <a:lnTo>
                        <a:pt x="96" y="632"/>
                      </a:lnTo>
                      <a:lnTo>
                        <a:pt x="89" y="626"/>
                      </a:lnTo>
                      <a:lnTo>
                        <a:pt x="85" y="620"/>
                      </a:lnTo>
                      <a:lnTo>
                        <a:pt x="83" y="616"/>
                      </a:lnTo>
                      <a:lnTo>
                        <a:pt x="87" y="623"/>
                      </a:lnTo>
                      <a:lnTo>
                        <a:pt x="93" y="636"/>
                      </a:lnTo>
                      <a:lnTo>
                        <a:pt x="101" y="648"/>
                      </a:lnTo>
                      <a:lnTo>
                        <a:pt x="107" y="654"/>
                      </a:lnTo>
                      <a:lnTo>
                        <a:pt x="111" y="657"/>
                      </a:lnTo>
                      <a:lnTo>
                        <a:pt x="118" y="661"/>
                      </a:lnTo>
                      <a:lnTo>
                        <a:pt x="128" y="666"/>
                      </a:lnTo>
                      <a:lnTo>
                        <a:pt x="139" y="672"/>
                      </a:lnTo>
                      <a:lnTo>
                        <a:pt x="153" y="677"/>
                      </a:lnTo>
                      <a:lnTo>
                        <a:pt x="167" y="680"/>
                      </a:lnTo>
                      <a:lnTo>
                        <a:pt x="181" y="681"/>
                      </a:lnTo>
                      <a:lnTo>
                        <a:pt x="196" y="679"/>
                      </a:lnTo>
                      <a:lnTo>
                        <a:pt x="211" y="670"/>
                      </a:lnTo>
                      <a:lnTo>
                        <a:pt x="227" y="655"/>
                      </a:lnTo>
                      <a:lnTo>
                        <a:pt x="243" y="639"/>
                      </a:lnTo>
                      <a:lnTo>
                        <a:pt x="257" y="619"/>
                      </a:lnTo>
                      <a:lnTo>
                        <a:pt x="270" y="601"/>
                      </a:lnTo>
                      <a:lnTo>
                        <a:pt x="280" y="585"/>
                      </a:lnTo>
                      <a:lnTo>
                        <a:pt x="287" y="575"/>
                      </a:lnTo>
                      <a:lnTo>
                        <a:pt x="289" y="571"/>
                      </a:lnTo>
                      <a:lnTo>
                        <a:pt x="291" y="570"/>
                      </a:lnTo>
                      <a:lnTo>
                        <a:pt x="296" y="566"/>
                      </a:lnTo>
                      <a:lnTo>
                        <a:pt x="303" y="562"/>
                      </a:lnTo>
                      <a:lnTo>
                        <a:pt x="313" y="558"/>
                      </a:lnTo>
                      <a:lnTo>
                        <a:pt x="323" y="557"/>
                      </a:lnTo>
                      <a:lnTo>
                        <a:pt x="334" y="557"/>
                      </a:lnTo>
                      <a:lnTo>
                        <a:pt x="345" y="561"/>
                      </a:lnTo>
                      <a:lnTo>
                        <a:pt x="356" y="570"/>
                      </a:lnTo>
                      <a:lnTo>
                        <a:pt x="369" y="585"/>
                      </a:lnTo>
                      <a:lnTo>
                        <a:pt x="383" y="607"/>
                      </a:lnTo>
                      <a:lnTo>
                        <a:pt x="397" y="635"/>
                      </a:lnTo>
                      <a:lnTo>
                        <a:pt x="412" y="663"/>
                      </a:lnTo>
                      <a:lnTo>
                        <a:pt x="426" y="693"/>
                      </a:lnTo>
                      <a:lnTo>
                        <a:pt x="438" y="719"/>
                      </a:lnTo>
                      <a:lnTo>
                        <a:pt x="445" y="740"/>
                      </a:lnTo>
                      <a:lnTo>
                        <a:pt x="449" y="753"/>
                      </a:lnTo>
                      <a:lnTo>
                        <a:pt x="449" y="775"/>
                      </a:lnTo>
                      <a:lnTo>
                        <a:pt x="445" y="794"/>
                      </a:lnTo>
                      <a:lnTo>
                        <a:pt x="438" y="811"/>
                      </a:lnTo>
                      <a:lnTo>
                        <a:pt x="431" y="825"/>
                      </a:lnTo>
                      <a:lnTo>
                        <a:pt x="424" y="838"/>
                      </a:lnTo>
                      <a:lnTo>
                        <a:pt x="417" y="847"/>
                      </a:lnTo>
                      <a:lnTo>
                        <a:pt x="413" y="855"/>
                      </a:lnTo>
                      <a:lnTo>
                        <a:pt x="413" y="861"/>
                      </a:lnTo>
                      <a:lnTo>
                        <a:pt x="409" y="867"/>
                      </a:lnTo>
                      <a:lnTo>
                        <a:pt x="402" y="885"/>
                      </a:lnTo>
                      <a:lnTo>
                        <a:pt x="398" y="909"/>
                      </a:lnTo>
                      <a:lnTo>
                        <a:pt x="399" y="929"/>
                      </a:lnTo>
                      <a:lnTo>
                        <a:pt x="397" y="939"/>
                      </a:lnTo>
                      <a:lnTo>
                        <a:pt x="392" y="955"/>
                      </a:lnTo>
                      <a:lnTo>
                        <a:pt x="388" y="969"/>
                      </a:lnTo>
                      <a:lnTo>
                        <a:pt x="385" y="977"/>
                      </a:lnTo>
                      <a:lnTo>
                        <a:pt x="385" y="1009"/>
                      </a:lnTo>
                      <a:lnTo>
                        <a:pt x="395" y="1042"/>
                      </a:lnTo>
                      <a:lnTo>
                        <a:pt x="406" y="1069"/>
                      </a:lnTo>
                      <a:lnTo>
                        <a:pt x="412" y="1079"/>
                      </a:lnTo>
                      <a:lnTo>
                        <a:pt x="412" y="1095"/>
                      </a:lnTo>
                      <a:lnTo>
                        <a:pt x="412" y="1132"/>
                      </a:lnTo>
                      <a:lnTo>
                        <a:pt x="413" y="1183"/>
                      </a:lnTo>
                      <a:lnTo>
                        <a:pt x="419" y="1235"/>
                      </a:lnTo>
                      <a:lnTo>
                        <a:pt x="422" y="1255"/>
                      </a:lnTo>
                      <a:lnTo>
                        <a:pt x="423" y="1306"/>
                      </a:lnTo>
                      <a:lnTo>
                        <a:pt x="419" y="1366"/>
                      </a:lnTo>
                      <a:lnTo>
                        <a:pt x="401" y="1414"/>
                      </a:lnTo>
                      <a:lnTo>
                        <a:pt x="398" y="1419"/>
                      </a:lnTo>
                      <a:lnTo>
                        <a:pt x="397" y="1428"/>
                      </a:lnTo>
                      <a:lnTo>
                        <a:pt x="392" y="1438"/>
                      </a:lnTo>
                      <a:lnTo>
                        <a:pt x="390" y="1451"/>
                      </a:lnTo>
                      <a:lnTo>
                        <a:pt x="384" y="1465"/>
                      </a:lnTo>
                      <a:lnTo>
                        <a:pt x="377" y="1480"/>
                      </a:lnTo>
                      <a:lnTo>
                        <a:pt x="367" y="1494"/>
                      </a:lnTo>
                      <a:lnTo>
                        <a:pt x="355" y="1508"/>
                      </a:lnTo>
                      <a:lnTo>
                        <a:pt x="358" y="1516"/>
                      </a:lnTo>
                      <a:lnTo>
                        <a:pt x="365" y="1520"/>
                      </a:lnTo>
                      <a:lnTo>
                        <a:pt x="370" y="1524"/>
                      </a:lnTo>
                      <a:lnTo>
                        <a:pt x="373" y="1531"/>
                      </a:lnTo>
                      <a:lnTo>
                        <a:pt x="383" y="1528"/>
                      </a:lnTo>
                      <a:lnTo>
                        <a:pt x="394" y="1522"/>
                      </a:lnTo>
                      <a:lnTo>
                        <a:pt x="404" y="1519"/>
                      </a:lnTo>
                      <a:lnTo>
                        <a:pt x="413" y="1513"/>
                      </a:lnTo>
                      <a:lnTo>
                        <a:pt x="423" y="1509"/>
                      </a:lnTo>
                      <a:lnTo>
                        <a:pt x="433" y="1506"/>
                      </a:lnTo>
                      <a:lnTo>
                        <a:pt x="443" y="1500"/>
                      </a:lnTo>
                      <a:lnTo>
                        <a:pt x="452" y="1496"/>
                      </a:lnTo>
                      <a:lnTo>
                        <a:pt x="458" y="1481"/>
                      </a:lnTo>
                      <a:lnTo>
                        <a:pt x="466" y="1460"/>
                      </a:lnTo>
                      <a:lnTo>
                        <a:pt x="475" y="1436"/>
                      </a:lnTo>
                      <a:lnTo>
                        <a:pt x="483" y="1406"/>
                      </a:lnTo>
                      <a:lnTo>
                        <a:pt x="490" y="1401"/>
                      </a:lnTo>
                      <a:lnTo>
                        <a:pt x="497" y="1398"/>
                      </a:lnTo>
                      <a:lnTo>
                        <a:pt x="504" y="1394"/>
                      </a:lnTo>
                      <a:lnTo>
                        <a:pt x="509" y="1390"/>
                      </a:lnTo>
                      <a:lnTo>
                        <a:pt x="515" y="1382"/>
                      </a:lnTo>
                      <a:lnTo>
                        <a:pt x="522" y="1371"/>
                      </a:lnTo>
                      <a:lnTo>
                        <a:pt x="530" y="1360"/>
                      </a:lnTo>
                      <a:lnTo>
                        <a:pt x="539" y="1355"/>
                      </a:lnTo>
                      <a:lnTo>
                        <a:pt x="543" y="1345"/>
                      </a:lnTo>
                      <a:lnTo>
                        <a:pt x="550" y="1329"/>
                      </a:lnTo>
                      <a:lnTo>
                        <a:pt x="557" y="1314"/>
                      </a:lnTo>
                      <a:lnTo>
                        <a:pt x="561" y="1303"/>
                      </a:lnTo>
                      <a:lnTo>
                        <a:pt x="554" y="1305"/>
                      </a:lnTo>
                      <a:lnTo>
                        <a:pt x="546" y="1310"/>
                      </a:lnTo>
                      <a:lnTo>
                        <a:pt x="536" y="1315"/>
                      </a:lnTo>
                      <a:lnTo>
                        <a:pt x="525" y="1322"/>
                      </a:lnTo>
                      <a:lnTo>
                        <a:pt x="514" y="1328"/>
                      </a:lnTo>
                      <a:lnTo>
                        <a:pt x="504" y="1333"/>
                      </a:lnTo>
                      <a:lnTo>
                        <a:pt x="497" y="1337"/>
                      </a:lnTo>
                      <a:lnTo>
                        <a:pt x="493" y="1338"/>
                      </a:lnTo>
                      <a:lnTo>
                        <a:pt x="490" y="1331"/>
                      </a:lnTo>
                      <a:lnTo>
                        <a:pt x="490" y="1310"/>
                      </a:lnTo>
                      <a:lnTo>
                        <a:pt x="488" y="1287"/>
                      </a:lnTo>
                      <a:lnTo>
                        <a:pt x="486" y="1267"/>
                      </a:lnTo>
                      <a:lnTo>
                        <a:pt x="488" y="1259"/>
                      </a:lnTo>
                      <a:lnTo>
                        <a:pt x="494" y="1248"/>
                      </a:lnTo>
                      <a:lnTo>
                        <a:pt x="500" y="1235"/>
                      </a:lnTo>
                      <a:lnTo>
                        <a:pt x="501" y="1227"/>
                      </a:lnTo>
                      <a:lnTo>
                        <a:pt x="497" y="1224"/>
                      </a:lnTo>
                      <a:lnTo>
                        <a:pt x="493" y="1222"/>
                      </a:lnTo>
                      <a:lnTo>
                        <a:pt x="486" y="1218"/>
                      </a:lnTo>
                      <a:lnTo>
                        <a:pt x="479" y="1214"/>
                      </a:lnTo>
                      <a:lnTo>
                        <a:pt x="472" y="1210"/>
                      </a:lnTo>
                      <a:lnTo>
                        <a:pt x="466" y="1206"/>
                      </a:lnTo>
                      <a:lnTo>
                        <a:pt x="463" y="1204"/>
                      </a:lnTo>
                      <a:lnTo>
                        <a:pt x="462" y="1176"/>
                      </a:lnTo>
                      <a:lnTo>
                        <a:pt x="465" y="1156"/>
                      </a:lnTo>
                      <a:lnTo>
                        <a:pt x="468" y="1137"/>
                      </a:lnTo>
                      <a:lnTo>
                        <a:pt x="463" y="1118"/>
                      </a:lnTo>
                      <a:lnTo>
                        <a:pt x="461" y="1068"/>
                      </a:lnTo>
                      <a:lnTo>
                        <a:pt x="448" y="1014"/>
                      </a:lnTo>
                      <a:lnTo>
                        <a:pt x="437" y="969"/>
                      </a:lnTo>
                      <a:lnTo>
                        <a:pt x="433" y="942"/>
                      </a:lnTo>
                      <a:lnTo>
                        <a:pt x="437" y="934"/>
                      </a:lnTo>
                      <a:lnTo>
                        <a:pt x="443" y="925"/>
                      </a:lnTo>
                      <a:lnTo>
                        <a:pt x="452" y="913"/>
                      </a:lnTo>
                      <a:lnTo>
                        <a:pt x="463" y="902"/>
                      </a:lnTo>
                      <a:lnTo>
                        <a:pt x="476" y="887"/>
                      </a:lnTo>
                      <a:lnTo>
                        <a:pt x="488" y="874"/>
                      </a:lnTo>
                      <a:lnTo>
                        <a:pt x="501" y="861"/>
                      </a:lnTo>
                      <a:lnTo>
                        <a:pt x="511" y="850"/>
                      </a:lnTo>
                      <a:lnTo>
                        <a:pt x="511" y="837"/>
                      </a:lnTo>
                      <a:lnTo>
                        <a:pt x="509" y="825"/>
                      </a:lnTo>
                      <a:lnTo>
                        <a:pt x="508" y="812"/>
                      </a:lnTo>
                      <a:lnTo>
                        <a:pt x="507" y="801"/>
                      </a:lnTo>
                      <a:lnTo>
                        <a:pt x="504" y="806"/>
                      </a:lnTo>
                      <a:lnTo>
                        <a:pt x="501" y="810"/>
                      </a:lnTo>
                      <a:lnTo>
                        <a:pt x="498" y="815"/>
                      </a:lnTo>
                      <a:lnTo>
                        <a:pt x="497" y="820"/>
                      </a:lnTo>
                      <a:lnTo>
                        <a:pt x="493" y="828"/>
                      </a:lnTo>
                      <a:lnTo>
                        <a:pt x="487" y="837"/>
                      </a:lnTo>
                      <a:lnTo>
                        <a:pt x="482" y="846"/>
                      </a:lnTo>
                      <a:lnTo>
                        <a:pt x="475" y="855"/>
                      </a:lnTo>
                      <a:lnTo>
                        <a:pt x="468" y="864"/>
                      </a:lnTo>
                      <a:lnTo>
                        <a:pt x="461" y="873"/>
                      </a:lnTo>
                      <a:lnTo>
                        <a:pt x="454" y="883"/>
                      </a:lnTo>
                      <a:lnTo>
                        <a:pt x="447" y="893"/>
                      </a:lnTo>
                      <a:lnTo>
                        <a:pt x="458" y="841"/>
                      </a:lnTo>
                      <a:lnTo>
                        <a:pt x="461" y="838"/>
                      </a:lnTo>
                      <a:lnTo>
                        <a:pt x="466" y="830"/>
                      </a:lnTo>
                      <a:lnTo>
                        <a:pt x="475" y="817"/>
                      </a:lnTo>
                      <a:lnTo>
                        <a:pt x="482" y="802"/>
                      </a:lnTo>
                      <a:lnTo>
                        <a:pt x="487" y="785"/>
                      </a:lnTo>
                      <a:lnTo>
                        <a:pt x="488" y="766"/>
                      </a:lnTo>
                      <a:lnTo>
                        <a:pt x="483" y="746"/>
                      </a:lnTo>
                      <a:lnTo>
                        <a:pt x="469" y="727"/>
                      </a:lnTo>
                      <a:lnTo>
                        <a:pt x="461" y="711"/>
                      </a:lnTo>
                      <a:lnTo>
                        <a:pt x="455" y="688"/>
                      </a:lnTo>
                      <a:lnTo>
                        <a:pt x="449" y="664"/>
                      </a:lnTo>
                      <a:lnTo>
                        <a:pt x="444" y="646"/>
                      </a:lnTo>
                      <a:lnTo>
                        <a:pt x="443" y="628"/>
                      </a:lnTo>
                      <a:lnTo>
                        <a:pt x="437" y="613"/>
                      </a:lnTo>
                      <a:lnTo>
                        <a:pt x="433" y="598"/>
                      </a:lnTo>
                      <a:lnTo>
                        <a:pt x="430" y="584"/>
                      </a:lnTo>
                      <a:lnTo>
                        <a:pt x="433" y="561"/>
                      </a:lnTo>
                      <a:lnTo>
                        <a:pt x="441" y="539"/>
                      </a:lnTo>
                      <a:lnTo>
                        <a:pt x="451" y="518"/>
                      </a:lnTo>
                      <a:lnTo>
                        <a:pt x="461" y="501"/>
                      </a:lnTo>
                      <a:lnTo>
                        <a:pt x="463" y="495"/>
                      </a:lnTo>
                      <a:lnTo>
                        <a:pt x="466" y="487"/>
                      </a:lnTo>
                      <a:lnTo>
                        <a:pt x="468" y="479"/>
                      </a:lnTo>
                      <a:lnTo>
                        <a:pt x="469" y="471"/>
                      </a:lnTo>
                      <a:lnTo>
                        <a:pt x="476" y="467"/>
                      </a:lnTo>
                      <a:lnTo>
                        <a:pt x="483" y="465"/>
                      </a:lnTo>
                      <a:lnTo>
                        <a:pt x="491" y="466"/>
                      </a:lnTo>
                      <a:lnTo>
                        <a:pt x="500" y="469"/>
                      </a:lnTo>
                      <a:lnTo>
                        <a:pt x="509" y="473"/>
                      </a:lnTo>
                      <a:lnTo>
                        <a:pt x="518" y="475"/>
                      </a:lnTo>
                      <a:lnTo>
                        <a:pt x="526" y="478"/>
                      </a:lnTo>
                      <a:lnTo>
                        <a:pt x="533" y="479"/>
                      </a:lnTo>
                      <a:lnTo>
                        <a:pt x="541" y="478"/>
                      </a:lnTo>
                      <a:lnTo>
                        <a:pt x="551" y="476"/>
                      </a:lnTo>
                      <a:lnTo>
                        <a:pt x="561" y="473"/>
                      </a:lnTo>
                      <a:lnTo>
                        <a:pt x="571" y="469"/>
                      </a:lnTo>
                      <a:lnTo>
                        <a:pt x="580" y="464"/>
                      </a:lnTo>
                      <a:lnTo>
                        <a:pt x="590" y="460"/>
                      </a:lnTo>
                      <a:lnTo>
                        <a:pt x="597" y="456"/>
                      </a:lnTo>
                      <a:lnTo>
                        <a:pt x="604" y="452"/>
                      </a:lnTo>
                      <a:lnTo>
                        <a:pt x="612" y="449"/>
                      </a:lnTo>
                      <a:lnTo>
                        <a:pt x="618" y="453"/>
                      </a:lnTo>
                      <a:lnTo>
                        <a:pt x="624" y="460"/>
                      </a:lnTo>
                      <a:lnTo>
                        <a:pt x="632" y="465"/>
                      </a:lnTo>
                      <a:lnTo>
                        <a:pt x="638" y="466"/>
                      </a:lnTo>
                      <a:lnTo>
                        <a:pt x="646" y="467"/>
                      </a:lnTo>
                      <a:lnTo>
                        <a:pt x="654" y="470"/>
                      </a:lnTo>
                      <a:lnTo>
                        <a:pt x="664" y="471"/>
                      </a:lnTo>
                      <a:lnTo>
                        <a:pt x="674" y="473"/>
                      </a:lnTo>
                      <a:lnTo>
                        <a:pt x="683" y="473"/>
                      </a:lnTo>
                      <a:lnTo>
                        <a:pt x="693" y="473"/>
                      </a:lnTo>
                      <a:lnTo>
                        <a:pt x="700" y="471"/>
                      </a:lnTo>
                      <a:lnTo>
                        <a:pt x="709" y="473"/>
                      </a:lnTo>
                      <a:lnTo>
                        <a:pt x="721" y="476"/>
                      </a:lnTo>
                      <a:lnTo>
                        <a:pt x="735" y="484"/>
                      </a:lnTo>
                      <a:lnTo>
                        <a:pt x="748" y="492"/>
                      </a:lnTo>
                      <a:lnTo>
                        <a:pt x="760" y="500"/>
                      </a:lnTo>
                      <a:lnTo>
                        <a:pt x="767" y="505"/>
                      </a:lnTo>
                      <a:lnTo>
                        <a:pt x="770" y="506"/>
                      </a:lnTo>
                      <a:lnTo>
                        <a:pt x="764" y="501"/>
                      </a:lnTo>
                      <a:close/>
                    </a:path>
                  </a:pathLst>
                </a:custGeom>
                <a:solidFill>
                  <a:srgbClr val="51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grpSp>
          <p:grpSp>
            <p:nvGrpSpPr>
              <p:cNvPr id="3090" name="Group 64"/>
              <p:cNvGrpSpPr>
                <a:grpSpLocks/>
              </p:cNvGrpSpPr>
              <p:nvPr/>
            </p:nvGrpSpPr>
            <p:grpSpPr bwMode="auto">
              <a:xfrm>
                <a:off x="3888" y="2352"/>
                <a:ext cx="442" cy="911"/>
                <a:chOff x="1968" y="2352"/>
                <a:chExt cx="442" cy="911"/>
              </a:xfrm>
            </p:grpSpPr>
            <p:sp>
              <p:nvSpPr>
                <p:cNvPr id="3140" name="Freeform 65"/>
                <p:cNvSpPr>
                  <a:spLocks/>
                </p:cNvSpPr>
                <p:nvPr/>
              </p:nvSpPr>
              <p:spPr bwMode="auto">
                <a:xfrm>
                  <a:off x="1968" y="2352"/>
                  <a:ext cx="404" cy="911"/>
                </a:xfrm>
                <a:custGeom>
                  <a:avLst/>
                  <a:gdLst>
                    <a:gd name="T0" fmla="*/ 2 w 810"/>
                    <a:gd name="T1" fmla="*/ 8 h 1820"/>
                    <a:gd name="T2" fmla="*/ 3 w 810"/>
                    <a:gd name="T3" fmla="*/ 8 h 1820"/>
                    <a:gd name="T4" fmla="*/ 2 w 810"/>
                    <a:gd name="T5" fmla="*/ 7 h 1820"/>
                    <a:gd name="T6" fmla="*/ 2 w 810"/>
                    <a:gd name="T7" fmla="*/ 7 h 1820"/>
                    <a:gd name="T8" fmla="*/ 1 w 810"/>
                    <a:gd name="T9" fmla="*/ 7 h 1820"/>
                    <a:gd name="T10" fmla="*/ 2 w 810"/>
                    <a:gd name="T11" fmla="*/ 6 h 1820"/>
                    <a:gd name="T12" fmla="*/ 3 w 810"/>
                    <a:gd name="T13" fmla="*/ 6 h 1820"/>
                    <a:gd name="T14" fmla="*/ 2 w 810"/>
                    <a:gd name="T15" fmla="*/ 5 h 1820"/>
                    <a:gd name="T16" fmla="*/ 0 w 810"/>
                    <a:gd name="T17" fmla="*/ 5 h 1820"/>
                    <a:gd name="T18" fmla="*/ 0 w 810"/>
                    <a:gd name="T19" fmla="*/ 4 h 1820"/>
                    <a:gd name="T20" fmla="*/ 1 w 810"/>
                    <a:gd name="T21" fmla="*/ 5 h 1820"/>
                    <a:gd name="T22" fmla="*/ 2 w 810"/>
                    <a:gd name="T23" fmla="*/ 5 h 1820"/>
                    <a:gd name="T24" fmla="*/ 3 w 810"/>
                    <a:gd name="T25" fmla="*/ 4 h 1820"/>
                    <a:gd name="T26" fmla="*/ 1 w 810"/>
                    <a:gd name="T27" fmla="*/ 4 h 1820"/>
                    <a:gd name="T28" fmla="*/ 1 w 810"/>
                    <a:gd name="T29" fmla="*/ 4 h 1820"/>
                    <a:gd name="T30" fmla="*/ 1 w 810"/>
                    <a:gd name="T31" fmla="*/ 4 h 1820"/>
                    <a:gd name="T32" fmla="*/ 0 w 810"/>
                    <a:gd name="T33" fmla="*/ 4 h 1820"/>
                    <a:gd name="T34" fmla="*/ 0 w 810"/>
                    <a:gd name="T35" fmla="*/ 3 h 1820"/>
                    <a:gd name="T36" fmla="*/ 1 w 810"/>
                    <a:gd name="T37" fmla="*/ 3 h 1820"/>
                    <a:gd name="T38" fmla="*/ 1 w 810"/>
                    <a:gd name="T39" fmla="*/ 3 h 1820"/>
                    <a:gd name="T40" fmla="*/ 2 w 810"/>
                    <a:gd name="T41" fmla="*/ 3 h 1820"/>
                    <a:gd name="T42" fmla="*/ 2 w 810"/>
                    <a:gd name="T43" fmla="*/ 2 h 1820"/>
                    <a:gd name="T44" fmla="*/ 1 w 810"/>
                    <a:gd name="T45" fmla="*/ 1 h 1820"/>
                    <a:gd name="T46" fmla="*/ 0 w 810"/>
                    <a:gd name="T47" fmla="*/ 1 h 1820"/>
                    <a:gd name="T48" fmla="*/ 1 w 810"/>
                    <a:gd name="T49" fmla="*/ 1 h 1820"/>
                    <a:gd name="T50" fmla="*/ 1 w 810"/>
                    <a:gd name="T51" fmla="*/ 1 h 1820"/>
                    <a:gd name="T52" fmla="*/ 2 w 810"/>
                    <a:gd name="T53" fmla="*/ 2 h 1820"/>
                    <a:gd name="T54" fmla="*/ 2 w 810"/>
                    <a:gd name="T55" fmla="*/ 3 h 1820"/>
                    <a:gd name="T56" fmla="*/ 3 w 810"/>
                    <a:gd name="T57" fmla="*/ 3 h 1820"/>
                    <a:gd name="T58" fmla="*/ 3 w 810"/>
                    <a:gd name="T59" fmla="*/ 2 h 1820"/>
                    <a:gd name="T60" fmla="*/ 3 w 810"/>
                    <a:gd name="T61" fmla="*/ 2 h 1820"/>
                    <a:gd name="T62" fmla="*/ 3 w 810"/>
                    <a:gd name="T63" fmla="*/ 2 h 1820"/>
                    <a:gd name="T64" fmla="*/ 3 w 810"/>
                    <a:gd name="T65" fmla="*/ 3 h 1820"/>
                    <a:gd name="T66" fmla="*/ 4 w 810"/>
                    <a:gd name="T67" fmla="*/ 2 h 1820"/>
                    <a:gd name="T68" fmla="*/ 5 w 810"/>
                    <a:gd name="T69" fmla="*/ 2 h 1820"/>
                    <a:gd name="T70" fmla="*/ 4 w 810"/>
                    <a:gd name="T71" fmla="*/ 2 h 1820"/>
                    <a:gd name="T72" fmla="*/ 3 w 810"/>
                    <a:gd name="T73" fmla="*/ 3 h 1820"/>
                    <a:gd name="T74" fmla="*/ 3 w 810"/>
                    <a:gd name="T75" fmla="*/ 5 h 1820"/>
                    <a:gd name="T76" fmla="*/ 4 w 810"/>
                    <a:gd name="T77" fmla="*/ 3 h 1820"/>
                    <a:gd name="T78" fmla="*/ 4 w 810"/>
                    <a:gd name="T79" fmla="*/ 3 h 1820"/>
                    <a:gd name="T80" fmla="*/ 5 w 810"/>
                    <a:gd name="T81" fmla="*/ 4 h 1820"/>
                    <a:gd name="T82" fmla="*/ 4 w 810"/>
                    <a:gd name="T83" fmla="*/ 4 h 1820"/>
                    <a:gd name="T84" fmla="*/ 5 w 810"/>
                    <a:gd name="T85" fmla="*/ 5 h 1820"/>
                    <a:gd name="T86" fmla="*/ 5 w 810"/>
                    <a:gd name="T87" fmla="*/ 5 h 1820"/>
                    <a:gd name="T88" fmla="*/ 5 w 810"/>
                    <a:gd name="T89" fmla="*/ 5 h 1820"/>
                    <a:gd name="T90" fmla="*/ 4 w 810"/>
                    <a:gd name="T91" fmla="*/ 5 h 1820"/>
                    <a:gd name="T92" fmla="*/ 5 w 810"/>
                    <a:gd name="T93" fmla="*/ 5 h 1820"/>
                    <a:gd name="T94" fmla="*/ 4 w 810"/>
                    <a:gd name="T95" fmla="*/ 5 h 1820"/>
                    <a:gd name="T96" fmla="*/ 3 w 810"/>
                    <a:gd name="T97" fmla="*/ 5 h 1820"/>
                    <a:gd name="T98" fmla="*/ 3 w 810"/>
                    <a:gd name="T99" fmla="*/ 7 h 1820"/>
                    <a:gd name="T100" fmla="*/ 4 w 810"/>
                    <a:gd name="T101" fmla="*/ 7 h 1820"/>
                    <a:gd name="T102" fmla="*/ 4 w 810"/>
                    <a:gd name="T103" fmla="*/ 7 h 1820"/>
                    <a:gd name="T104" fmla="*/ 4 w 810"/>
                    <a:gd name="T105" fmla="*/ 7 h 1820"/>
                    <a:gd name="T106" fmla="*/ 4 w 810"/>
                    <a:gd name="T107" fmla="*/ 7 h 1820"/>
                    <a:gd name="T108" fmla="*/ 3 w 810"/>
                    <a:gd name="T109" fmla="*/ 7 h 1820"/>
                    <a:gd name="T110" fmla="*/ 3 w 810"/>
                    <a:gd name="T111" fmla="*/ 9 h 1820"/>
                    <a:gd name="T112" fmla="*/ 4 w 810"/>
                    <a:gd name="T113" fmla="*/ 9 h 1820"/>
                    <a:gd name="T114" fmla="*/ 5 w 810"/>
                    <a:gd name="T115" fmla="*/ 9 h 1820"/>
                    <a:gd name="T116" fmla="*/ 4 w 810"/>
                    <a:gd name="T117" fmla="*/ 9 h 1820"/>
                    <a:gd name="T118" fmla="*/ 3 w 810"/>
                    <a:gd name="T119" fmla="*/ 11 h 1820"/>
                    <a:gd name="T120" fmla="*/ 3 w 810"/>
                    <a:gd name="T121" fmla="*/ 15 h 1820"/>
                    <a:gd name="T122" fmla="*/ 3 w 810"/>
                    <a:gd name="T123" fmla="*/ 13 h 18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0"/>
                    <a:gd name="T187" fmla="*/ 0 h 1820"/>
                    <a:gd name="T188" fmla="*/ 810 w 810"/>
                    <a:gd name="T189" fmla="*/ 1820 h 182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0" h="1820">
                      <a:moveTo>
                        <a:pt x="413" y="1114"/>
                      </a:moveTo>
                      <a:lnTo>
                        <a:pt x="414" y="1089"/>
                      </a:lnTo>
                      <a:lnTo>
                        <a:pt x="415" y="1054"/>
                      </a:lnTo>
                      <a:lnTo>
                        <a:pt x="414" y="1023"/>
                      </a:lnTo>
                      <a:lnTo>
                        <a:pt x="410" y="1006"/>
                      </a:lnTo>
                      <a:lnTo>
                        <a:pt x="398" y="980"/>
                      </a:lnTo>
                      <a:lnTo>
                        <a:pt x="386" y="960"/>
                      </a:lnTo>
                      <a:lnTo>
                        <a:pt x="374" y="945"/>
                      </a:lnTo>
                      <a:lnTo>
                        <a:pt x="362" y="936"/>
                      </a:lnTo>
                      <a:lnTo>
                        <a:pt x="350" y="931"/>
                      </a:lnTo>
                      <a:lnTo>
                        <a:pt x="339" y="929"/>
                      </a:lnTo>
                      <a:lnTo>
                        <a:pt x="327" y="929"/>
                      </a:lnTo>
                      <a:lnTo>
                        <a:pt x="316" y="932"/>
                      </a:lnTo>
                      <a:lnTo>
                        <a:pt x="306" y="935"/>
                      </a:lnTo>
                      <a:lnTo>
                        <a:pt x="300" y="938"/>
                      </a:lnTo>
                      <a:lnTo>
                        <a:pt x="296" y="940"/>
                      </a:lnTo>
                      <a:lnTo>
                        <a:pt x="293" y="942"/>
                      </a:lnTo>
                      <a:lnTo>
                        <a:pt x="287" y="944"/>
                      </a:lnTo>
                      <a:lnTo>
                        <a:pt x="279" y="947"/>
                      </a:lnTo>
                      <a:lnTo>
                        <a:pt x="267" y="951"/>
                      </a:lnTo>
                      <a:lnTo>
                        <a:pt x="249" y="957"/>
                      </a:lnTo>
                      <a:lnTo>
                        <a:pt x="234" y="961"/>
                      </a:lnTo>
                      <a:lnTo>
                        <a:pt x="229" y="960"/>
                      </a:lnTo>
                      <a:lnTo>
                        <a:pt x="233" y="957"/>
                      </a:lnTo>
                      <a:lnTo>
                        <a:pt x="244" y="950"/>
                      </a:lnTo>
                      <a:lnTo>
                        <a:pt x="259" y="942"/>
                      </a:lnTo>
                      <a:lnTo>
                        <a:pt x="277" y="934"/>
                      </a:lnTo>
                      <a:lnTo>
                        <a:pt x="297" y="926"/>
                      </a:lnTo>
                      <a:lnTo>
                        <a:pt x="316" y="918"/>
                      </a:lnTo>
                      <a:lnTo>
                        <a:pt x="338" y="913"/>
                      </a:lnTo>
                      <a:lnTo>
                        <a:pt x="357" y="915"/>
                      </a:lnTo>
                      <a:lnTo>
                        <a:pt x="372" y="921"/>
                      </a:lnTo>
                      <a:lnTo>
                        <a:pt x="384" y="931"/>
                      </a:lnTo>
                      <a:lnTo>
                        <a:pt x="393" y="941"/>
                      </a:lnTo>
                      <a:lnTo>
                        <a:pt x="399" y="950"/>
                      </a:lnTo>
                      <a:lnTo>
                        <a:pt x="403" y="958"/>
                      </a:lnTo>
                      <a:lnTo>
                        <a:pt x="404" y="961"/>
                      </a:lnTo>
                      <a:lnTo>
                        <a:pt x="405" y="962"/>
                      </a:lnTo>
                      <a:lnTo>
                        <a:pt x="407" y="965"/>
                      </a:lnTo>
                      <a:lnTo>
                        <a:pt x="412" y="967"/>
                      </a:lnTo>
                      <a:lnTo>
                        <a:pt x="416" y="968"/>
                      </a:lnTo>
                      <a:lnTo>
                        <a:pt x="422" y="964"/>
                      </a:lnTo>
                      <a:lnTo>
                        <a:pt x="425" y="960"/>
                      </a:lnTo>
                      <a:lnTo>
                        <a:pt x="426" y="956"/>
                      </a:lnTo>
                      <a:lnTo>
                        <a:pt x="427" y="955"/>
                      </a:lnTo>
                      <a:lnTo>
                        <a:pt x="436" y="866"/>
                      </a:lnTo>
                      <a:lnTo>
                        <a:pt x="432" y="823"/>
                      </a:lnTo>
                      <a:lnTo>
                        <a:pt x="426" y="821"/>
                      </a:lnTo>
                      <a:lnTo>
                        <a:pt x="422" y="819"/>
                      </a:lnTo>
                      <a:lnTo>
                        <a:pt x="416" y="817"/>
                      </a:lnTo>
                      <a:lnTo>
                        <a:pt x="412" y="816"/>
                      </a:lnTo>
                      <a:lnTo>
                        <a:pt x="406" y="815"/>
                      </a:lnTo>
                      <a:lnTo>
                        <a:pt x="400" y="815"/>
                      </a:lnTo>
                      <a:lnTo>
                        <a:pt x="395" y="816"/>
                      </a:lnTo>
                      <a:lnTo>
                        <a:pt x="388" y="819"/>
                      </a:lnTo>
                      <a:lnTo>
                        <a:pt x="379" y="823"/>
                      </a:lnTo>
                      <a:lnTo>
                        <a:pt x="369" y="824"/>
                      </a:lnTo>
                      <a:lnTo>
                        <a:pt x="359" y="822"/>
                      </a:lnTo>
                      <a:lnTo>
                        <a:pt x="350" y="819"/>
                      </a:lnTo>
                      <a:lnTo>
                        <a:pt x="342" y="816"/>
                      </a:lnTo>
                      <a:lnTo>
                        <a:pt x="334" y="812"/>
                      </a:lnTo>
                      <a:lnTo>
                        <a:pt x="327" y="808"/>
                      </a:lnTo>
                      <a:lnTo>
                        <a:pt x="323" y="805"/>
                      </a:lnTo>
                      <a:lnTo>
                        <a:pt x="318" y="803"/>
                      </a:lnTo>
                      <a:lnTo>
                        <a:pt x="314" y="800"/>
                      </a:lnTo>
                      <a:lnTo>
                        <a:pt x="307" y="799"/>
                      </a:lnTo>
                      <a:lnTo>
                        <a:pt x="300" y="796"/>
                      </a:lnTo>
                      <a:lnTo>
                        <a:pt x="294" y="795"/>
                      </a:lnTo>
                      <a:lnTo>
                        <a:pt x="286" y="795"/>
                      </a:lnTo>
                      <a:lnTo>
                        <a:pt x="278" y="795"/>
                      </a:lnTo>
                      <a:lnTo>
                        <a:pt x="270" y="795"/>
                      </a:lnTo>
                      <a:lnTo>
                        <a:pt x="265" y="797"/>
                      </a:lnTo>
                      <a:lnTo>
                        <a:pt x="263" y="801"/>
                      </a:lnTo>
                      <a:lnTo>
                        <a:pt x="261" y="805"/>
                      </a:lnTo>
                      <a:lnTo>
                        <a:pt x="260" y="809"/>
                      </a:lnTo>
                      <a:lnTo>
                        <a:pt x="258" y="811"/>
                      </a:lnTo>
                      <a:lnTo>
                        <a:pt x="253" y="811"/>
                      </a:lnTo>
                      <a:lnTo>
                        <a:pt x="241" y="808"/>
                      </a:lnTo>
                      <a:lnTo>
                        <a:pt x="225" y="801"/>
                      </a:lnTo>
                      <a:lnTo>
                        <a:pt x="206" y="791"/>
                      </a:lnTo>
                      <a:lnTo>
                        <a:pt x="192" y="783"/>
                      </a:lnTo>
                      <a:lnTo>
                        <a:pt x="184" y="776"/>
                      </a:lnTo>
                      <a:lnTo>
                        <a:pt x="178" y="770"/>
                      </a:lnTo>
                      <a:lnTo>
                        <a:pt x="175" y="764"/>
                      </a:lnTo>
                      <a:lnTo>
                        <a:pt x="174" y="761"/>
                      </a:lnTo>
                      <a:lnTo>
                        <a:pt x="174" y="759"/>
                      </a:lnTo>
                      <a:lnTo>
                        <a:pt x="174" y="758"/>
                      </a:lnTo>
                      <a:lnTo>
                        <a:pt x="175" y="759"/>
                      </a:lnTo>
                      <a:lnTo>
                        <a:pt x="176" y="760"/>
                      </a:lnTo>
                      <a:lnTo>
                        <a:pt x="179" y="763"/>
                      </a:lnTo>
                      <a:lnTo>
                        <a:pt x="185" y="768"/>
                      </a:lnTo>
                      <a:lnTo>
                        <a:pt x="191" y="773"/>
                      </a:lnTo>
                      <a:lnTo>
                        <a:pt x="199" y="778"/>
                      </a:lnTo>
                      <a:lnTo>
                        <a:pt x="209" y="784"/>
                      </a:lnTo>
                      <a:lnTo>
                        <a:pt x="220" y="791"/>
                      </a:lnTo>
                      <a:lnTo>
                        <a:pt x="231" y="797"/>
                      </a:lnTo>
                      <a:lnTo>
                        <a:pt x="240" y="800"/>
                      </a:lnTo>
                      <a:lnTo>
                        <a:pt x="246" y="801"/>
                      </a:lnTo>
                      <a:lnTo>
                        <a:pt x="251" y="799"/>
                      </a:lnTo>
                      <a:lnTo>
                        <a:pt x="256" y="796"/>
                      </a:lnTo>
                      <a:lnTo>
                        <a:pt x="259" y="792"/>
                      </a:lnTo>
                      <a:lnTo>
                        <a:pt x="264" y="789"/>
                      </a:lnTo>
                      <a:lnTo>
                        <a:pt x="268" y="786"/>
                      </a:lnTo>
                      <a:lnTo>
                        <a:pt x="276" y="785"/>
                      </a:lnTo>
                      <a:lnTo>
                        <a:pt x="287" y="786"/>
                      </a:lnTo>
                      <a:lnTo>
                        <a:pt x="298" y="788"/>
                      </a:lnTo>
                      <a:lnTo>
                        <a:pt x="310" y="791"/>
                      </a:lnTo>
                      <a:lnTo>
                        <a:pt x="321" y="793"/>
                      </a:lnTo>
                      <a:lnTo>
                        <a:pt x="328" y="794"/>
                      </a:lnTo>
                      <a:lnTo>
                        <a:pt x="331" y="793"/>
                      </a:lnTo>
                      <a:lnTo>
                        <a:pt x="328" y="790"/>
                      </a:lnTo>
                      <a:lnTo>
                        <a:pt x="318" y="777"/>
                      </a:lnTo>
                      <a:lnTo>
                        <a:pt x="314" y="762"/>
                      </a:lnTo>
                      <a:lnTo>
                        <a:pt x="311" y="749"/>
                      </a:lnTo>
                      <a:lnTo>
                        <a:pt x="311" y="744"/>
                      </a:lnTo>
                      <a:lnTo>
                        <a:pt x="321" y="748"/>
                      </a:lnTo>
                      <a:lnTo>
                        <a:pt x="323" y="754"/>
                      </a:lnTo>
                      <a:lnTo>
                        <a:pt x="327" y="770"/>
                      </a:lnTo>
                      <a:lnTo>
                        <a:pt x="334" y="787"/>
                      </a:lnTo>
                      <a:lnTo>
                        <a:pt x="346" y="804"/>
                      </a:lnTo>
                      <a:lnTo>
                        <a:pt x="354" y="809"/>
                      </a:lnTo>
                      <a:lnTo>
                        <a:pt x="360" y="813"/>
                      </a:lnTo>
                      <a:lnTo>
                        <a:pt x="368" y="814"/>
                      </a:lnTo>
                      <a:lnTo>
                        <a:pt x="376" y="813"/>
                      </a:lnTo>
                      <a:lnTo>
                        <a:pt x="384" y="811"/>
                      </a:lnTo>
                      <a:lnTo>
                        <a:pt x="392" y="808"/>
                      </a:lnTo>
                      <a:lnTo>
                        <a:pt x="398" y="804"/>
                      </a:lnTo>
                      <a:lnTo>
                        <a:pt x="405" y="800"/>
                      </a:lnTo>
                      <a:lnTo>
                        <a:pt x="410" y="797"/>
                      </a:lnTo>
                      <a:lnTo>
                        <a:pt x="415" y="796"/>
                      </a:lnTo>
                      <a:lnTo>
                        <a:pt x="419" y="796"/>
                      </a:lnTo>
                      <a:lnTo>
                        <a:pt x="424" y="796"/>
                      </a:lnTo>
                      <a:lnTo>
                        <a:pt x="416" y="725"/>
                      </a:lnTo>
                      <a:lnTo>
                        <a:pt x="413" y="689"/>
                      </a:lnTo>
                      <a:lnTo>
                        <a:pt x="412" y="685"/>
                      </a:lnTo>
                      <a:lnTo>
                        <a:pt x="409" y="673"/>
                      </a:lnTo>
                      <a:lnTo>
                        <a:pt x="409" y="658"/>
                      </a:lnTo>
                      <a:lnTo>
                        <a:pt x="413" y="637"/>
                      </a:lnTo>
                      <a:lnTo>
                        <a:pt x="412" y="634"/>
                      </a:lnTo>
                      <a:lnTo>
                        <a:pt x="412" y="627"/>
                      </a:lnTo>
                      <a:lnTo>
                        <a:pt x="413" y="620"/>
                      </a:lnTo>
                      <a:lnTo>
                        <a:pt x="413" y="615"/>
                      </a:lnTo>
                      <a:lnTo>
                        <a:pt x="404" y="604"/>
                      </a:lnTo>
                      <a:lnTo>
                        <a:pt x="393" y="597"/>
                      </a:lnTo>
                      <a:lnTo>
                        <a:pt x="379" y="592"/>
                      </a:lnTo>
                      <a:lnTo>
                        <a:pt x="365" y="589"/>
                      </a:lnTo>
                      <a:lnTo>
                        <a:pt x="350" y="587"/>
                      </a:lnTo>
                      <a:lnTo>
                        <a:pt x="337" y="587"/>
                      </a:lnTo>
                      <a:lnTo>
                        <a:pt x="325" y="588"/>
                      </a:lnTo>
                      <a:lnTo>
                        <a:pt x="315" y="590"/>
                      </a:lnTo>
                      <a:lnTo>
                        <a:pt x="308" y="591"/>
                      </a:lnTo>
                      <a:lnTo>
                        <a:pt x="299" y="593"/>
                      </a:lnTo>
                      <a:lnTo>
                        <a:pt x="289" y="595"/>
                      </a:lnTo>
                      <a:lnTo>
                        <a:pt x="280" y="597"/>
                      </a:lnTo>
                      <a:lnTo>
                        <a:pt x="270" y="600"/>
                      </a:lnTo>
                      <a:lnTo>
                        <a:pt x="263" y="603"/>
                      </a:lnTo>
                      <a:lnTo>
                        <a:pt x="256" y="606"/>
                      </a:lnTo>
                      <a:lnTo>
                        <a:pt x="253" y="609"/>
                      </a:lnTo>
                      <a:lnTo>
                        <a:pt x="248" y="611"/>
                      </a:lnTo>
                      <a:lnTo>
                        <a:pt x="238" y="610"/>
                      </a:lnTo>
                      <a:lnTo>
                        <a:pt x="226" y="606"/>
                      </a:lnTo>
                      <a:lnTo>
                        <a:pt x="213" y="602"/>
                      </a:lnTo>
                      <a:lnTo>
                        <a:pt x="199" y="597"/>
                      </a:lnTo>
                      <a:lnTo>
                        <a:pt x="187" y="592"/>
                      </a:lnTo>
                      <a:lnTo>
                        <a:pt x="179" y="588"/>
                      </a:lnTo>
                      <a:lnTo>
                        <a:pt x="176" y="587"/>
                      </a:lnTo>
                      <a:lnTo>
                        <a:pt x="136" y="600"/>
                      </a:lnTo>
                      <a:lnTo>
                        <a:pt x="135" y="599"/>
                      </a:lnTo>
                      <a:lnTo>
                        <a:pt x="130" y="598"/>
                      </a:lnTo>
                      <a:lnTo>
                        <a:pt x="125" y="596"/>
                      </a:lnTo>
                      <a:lnTo>
                        <a:pt x="118" y="594"/>
                      </a:lnTo>
                      <a:lnTo>
                        <a:pt x="110" y="593"/>
                      </a:lnTo>
                      <a:lnTo>
                        <a:pt x="102" y="591"/>
                      </a:lnTo>
                      <a:lnTo>
                        <a:pt x="96" y="591"/>
                      </a:lnTo>
                      <a:lnTo>
                        <a:pt x="90" y="591"/>
                      </a:lnTo>
                      <a:lnTo>
                        <a:pt x="85" y="591"/>
                      </a:lnTo>
                      <a:lnTo>
                        <a:pt x="78" y="588"/>
                      </a:lnTo>
                      <a:lnTo>
                        <a:pt x="69" y="584"/>
                      </a:lnTo>
                      <a:lnTo>
                        <a:pt x="59" y="577"/>
                      </a:lnTo>
                      <a:lnTo>
                        <a:pt x="49" y="570"/>
                      </a:lnTo>
                      <a:lnTo>
                        <a:pt x="38" y="563"/>
                      </a:lnTo>
                      <a:lnTo>
                        <a:pt x="28" y="555"/>
                      </a:lnTo>
                      <a:lnTo>
                        <a:pt x="18" y="547"/>
                      </a:lnTo>
                      <a:lnTo>
                        <a:pt x="5" y="527"/>
                      </a:lnTo>
                      <a:lnTo>
                        <a:pt x="0" y="500"/>
                      </a:lnTo>
                      <a:lnTo>
                        <a:pt x="0" y="475"/>
                      </a:lnTo>
                      <a:lnTo>
                        <a:pt x="5" y="460"/>
                      </a:lnTo>
                      <a:lnTo>
                        <a:pt x="8" y="462"/>
                      </a:lnTo>
                      <a:lnTo>
                        <a:pt x="8" y="476"/>
                      </a:lnTo>
                      <a:lnTo>
                        <a:pt x="8" y="497"/>
                      </a:lnTo>
                      <a:lnTo>
                        <a:pt x="9" y="513"/>
                      </a:lnTo>
                      <a:lnTo>
                        <a:pt x="16" y="532"/>
                      </a:lnTo>
                      <a:lnTo>
                        <a:pt x="26" y="547"/>
                      </a:lnTo>
                      <a:lnTo>
                        <a:pt x="39" y="559"/>
                      </a:lnTo>
                      <a:lnTo>
                        <a:pt x="52" y="568"/>
                      </a:lnTo>
                      <a:lnTo>
                        <a:pt x="67" y="574"/>
                      </a:lnTo>
                      <a:lnTo>
                        <a:pt x="80" y="579"/>
                      </a:lnTo>
                      <a:lnTo>
                        <a:pt x="91" y="582"/>
                      </a:lnTo>
                      <a:lnTo>
                        <a:pt x="99" y="584"/>
                      </a:lnTo>
                      <a:lnTo>
                        <a:pt x="97" y="577"/>
                      </a:lnTo>
                      <a:lnTo>
                        <a:pt x="99" y="570"/>
                      </a:lnTo>
                      <a:lnTo>
                        <a:pt x="106" y="565"/>
                      </a:lnTo>
                      <a:lnTo>
                        <a:pt x="114" y="567"/>
                      </a:lnTo>
                      <a:lnTo>
                        <a:pt x="129" y="580"/>
                      </a:lnTo>
                      <a:lnTo>
                        <a:pt x="141" y="587"/>
                      </a:lnTo>
                      <a:lnTo>
                        <a:pt x="149" y="589"/>
                      </a:lnTo>
                      <a:lnTo>
                        <a:pt x="155" y="586"/>
                      </a:lnTo>
                      <a:lnTo>
                        <a:pt x="157" y="582"/>
                      </a:lnTo>
                      <a:lnTo>
                        <a:pt x="159" y="576"/>
                      </a:lnTo>
                      <a:lnTo>
                        <a:pt x="159" y="572"/>
                      </a:lnTo>
                      <a:lnTo>
                        <a:pt x="159" y="570"/>
                      </a:lnTo>
                      <a:lnTo>
                        <a:pt x="159" y="566"/>
                      </a:lnTo>
                      <a:lnTo>
                        <a:pt x="158" y="557"/>
                      </a:lnTo>
                      <a:lnTo>
                        <a:pt x="159" y="553"/>
                      </a:lnTo>
                      <a:lnTo>
                        <a:pt x="164" y="560"/>
                      </a:lnTo>
                      <a:lnTo>
                        <a:pt x="169" y="568"/>
                      </a:lnTo>
                      <a:lnTo>
                        <a:pt x="179" y="576"/>
                      </a:lnTo>
                      <a:lnTo>
                        <a:pt x="192" y="585"/>
                      </a:lnTo>
                      <a:lnTo>
                        <a:pt x="207" y="591"/>
                      </a:lnTo>
                      <a:lnTo>
                        <a:pt x="221" y="595"/>
                      </a:lnTo>
                      <a:lnTo>
                        <a:pt x="234" y="597"/>
                      </a:lnTo>
                      <a:lnTo>
                        <a:pt x="244" y="594"/>
                      </a:lnTo>
                      <a:lnTo>
                        <a:pt x="249" y="587"/>
                      </a:lnTo>
                      <a:lnTo>
                        <a:pt x="255" y="585"/>
                      </a:lnTo>
                      <a:lnTo>
                        <a:pt x="266" y="582"/>
                      </a:lnTo>
                      <a:lnTo>
                        <a:pt x="281" y="578"/>
                      </a:lnTo>
                      <a:lnTo>
                        <a:pt x="300" y="575"/>
                      </a:lnTo>
                      <a:lnTo>
                        <a:pt x="319" y="573"/>
                      </a:lnTo>
                      <a:lnTo>
                        <a:pt x="337" y="571"/>
                      </a:lnTo>
                      <a:lnTo>
                        <a:pt x="352" y="569"/>
                      </a:lnTo>
                      <a:lnTo>
                        <a:pt x="362" y="568"/>
                      </a:lnTo>
                      <a:lnTo>
                        <a:pt x="372" y="568"/>
                      </a:lnTo>
                      <a:lnTo>
                        <a:pt x="380" y="569"/>
                      </a:lnTo>
                      <a:lnTo>
                        <a:pt x="388" y="571"/>
                      </a:lnTo>
                      <a:lnTo>
                        <a:pt x="395" y="573"/>
                      </a:lnTo>
                      <a:lnTo>
                        <a:pt x="399" y="576"/>
                      </a:lnTo>
                      <a:lnTo>
                        <a:pt x="405" y="578"/>
                      </a:lnTo>
                      <a:lnTo>
                        <a:pt x="408" y="582"/>
                      </a:lnTo>
                      <a:lnTo>
                        <a:pt x="410" y="584"/>
                      </a:lnTo>
                      <a:lnTo>
                        <a:pt x="413" y="556"/>
                      </a:lnTo>
                      <a:lnTo>
                        <a:pt x="415" y="530"/>
                      </a:lnTo>
                      <a:lnTo>
                        <a:pt x="416" y="508"/>
                      </a:lnTo>
                      <a:lnTo>
                        <a:pt x="415" y="494"/>
                      </a:lnTo>
                      <a:lnTo>
                        <a:pt x="412" y="484"/>
                      </a:lnTo>
                      <a:lnTo>
                        <a:pt x="405" y="470"/>
                      </a:lnTo>
                      <a:lnTo>
                        <a:pt x="396" y="453"/>
                      </a:lnTo>
                      <a:lnTo>
                        <a:pt x="385" y="435"/>
                      </a:lnTo>
                      <a:lnTo>
                        <a:pt x="373" y="416"/>
                      </a:lnTo>
                      <a:lnTo>
                        <a:pt x="360" y="400"/>
                      </a:lnTo>
                      <a:lnTo>
                        <a:pt x="349" y="386"/>
                      </a:lnTo>
                      <a:lnTo>
                        <a:pt x="339" y="377"/>
                      </a:lnTo>
                      <a:lnTo>
                        <a:pt x="329" y="373"/>
                      </a:lnTo>
                      <a:lnTo>
                        <a:pt x="320" y="372"/>
                      </a:lnTo>
                      <a:lnTo>
                        <a:pt x="310" y="374"/>
                      </a:lnTo>
                      <a:lnTo>
                        <a:pt x="301" y="378"/>
                      </a:lnTo>
                      <a:lnTo>
                        <a:pt x="294" y="382"/>
                      </a:lnTo>
                      <a:lnTo>
                        <a:pt x="287" y="387"/>
                      </a:lnTo>
                      <a:lnTo>
                        <a:pt x="283" y="390"/>
                      </a:lnTo>
                      <a:lnTo>
                        <a:pt x="281" y="391"/>
                      </a:lnTo>
                      <a:lnTo>
                        <a:pt x="279" y="394"/>
                      </a:lnTo>
                      <a:lnTo>
                        <a:pt x="275" y="404"/>
                      </a:lnTo>
                      <a:lnTo>
                        <a:pt x="267" y="417"/>
                      </a:lnTo>
                      <a:lnTo>
                        <a:pt x="257" y="433"/>
                      </a:lnTo>
                      <a:lnTo>
                        <a:pt x="246" y="448"/>
                      </a:lnTo>
                      <a:lnTo>
                        <a:pt x="234" y="464"/>
                      </a:lnTo>
                      <a:lnTo>
                        <a:pt x="221" y="477"/>
                      </a:lnTo>
                      <a:lnTo>
                        <a:pt x="209" y="486"/>
                      </a:lnTo>
                      <a:lnTo>
                        <a:pt x="197" y="492"/>
                      </a:lnTo>
                      <a:lnTo>
                        <a:pt x="185" y="494"/>
                      </a:lnTo>
                      <a:lnTo>
                        <a:pt x="172" y="495"/>
                      </a:lnTo>
                      <a:lnTo>
                        <a:pt x="161" y="494"/>
                      </a:lnTo>
                      <a:lnTo>
                        <a:pt x="151" y="492"/>
                      </a:lnTo>
                      <a:lnTo>
                        <a:pt x="142" y="490"/>
                      </a:lnTo>
                      <a:lnTo>
                        <a:pt x="136" y="489"/>
                      </a:lnTo>
                      <a:lnTo>
                        <a:pt x="132" y="487"/>
                      </a:lnTo>
                      <a:lnTo>
                        <a:pt x="127" y="484"/>
                      </a:lnTo>
                      <a:lnTo>
                        <a:pt x="119" y="476"/>
                      </a:lnTo>
                      <a:lnTo>
                        <a:pt x="112" y="468"/>
                      </a:lnTo>
                      <a:lnTo>
                        <a:pt x="110" y="465"/>
                      </a:lnTo>
                      <a:lnTo>
                        <a:pt x="111" y="466"/>
                      </a:lnTo>
                      <a:lnTo>
                        <a:pt x="114" y="469"/>
                      </a:lnTo>
                      <a:lnTo>
                        <a:pt x="119" y="473"/>
                      </a:lnTo>
                      <a:lnTo>
                        <a:pt x="127" y="477"/>
                      </a:lnTo>
                      <a:lnTo>
                        <a:pt x="137" y="480"/>
                      </a:lnTo>
                      <a:lnTo>
                        <a:pt x="149" y="482"/>
                      </a:lnTo>
                      <a:lnTo>
                        <a:pt x="166" y="483"/>
                      </a:lnTo>
                      <a:lnTo>
                        <a:pt x="185" y="480"/>
                      </a:lnTo>
                      <a:lnTo>
                        <a:pt x="202" y="474"/>
                      </a:lnTo>
                      <a:lnTo>
                        <a:pt x="217" y="464"/>
                      </a:lnTo>
                      <a:lnTo>
                        <a:pt x="230" y="451"/>
                      </a:lnTo>
                      <a:lnTo>
                        <a:pt x="243" y="436"/>
                      </a:lnTo>
                      <a:lnTo>
                        <a:pt x="251" y="421"/>
                      </a:lnTo>
                      <a:lnTo>
                        <a:pt x="259" y="407"/>
                      </a:lnTo>
                      <a:lnTo>
                        <a:pt x="265" y="394"/>
                      </a:lnTo>
                      <a:lnTo>
                        <a:pt x="268" y="385"/>
                      </a:lnTo>
                      <a:lnTo>
                        <a:pt x="266" y="386"/>
                      </a:lnTo>
                      <a:lnTo>
                        <a:pt x="263" y="388"/>
                      </a:lnTo>
                      <a:lnTo>
                        <a:pt x="257" y="389"/>
                      </a:lnTo>
                      <a:lnTo>
                        <a:pt x="251" y="391"/>
                      </a:lnTo>
                      <a:lnTo>
                        <a:pt x="244" y="392"/>
                      </a:lnTo>
                      <a:lnTo>
                        <a:pt x="235" y="394"/>
                      </a:lnTo>
                      <a:lnTo>
                        <a:pt x="224" y="397"/>
                      </a:lnTo>
                      <a:lnTo>
                        <a:pt x="210" y="399"/>
                      </a:lnTo>
                      <a:lnTo>
                        <a:pt x="186" y="401"/>
                      </a:lnTo>
                      <a:lnTo>
                        <a:pt x="167" y="400"/>
                      </a:lnTo>
                      <a:lnTo>
                        <a:pt x="154" y="396"/>
                      </a:lnTo>
                      <a:lnTo>
                        <a:pt x="144" y="390"/>
                      </a:lnTo>
                      <a:lnTo>
                        <a:pt x="136" y="385"/>
                      </a:lnTo>
                      <a:lnTo>
                        <a:pt x="131" y="381"/>
                      </a:lnTo>
                      <a:lnTo>
                        <a:pt x="128" y="379"/>
                      </a:lnTo>
                      <a:lnTo>
                        <a:pt x="125" y="381"/>
                      </a:lnTo>
                      <a:lnTo>
                        <a:pt x="120" y="394"/>
                      </a:lnTo>
                      <a:lnTo>
                        <a:pt x="118" y="412"/>
                      </a:lnTo>
                      <a:lnTo>
                        <a:pt x="112" y="427"/>
                      </a:lnTo>
                      <a:lnTo>
                        <a:pt x="97" y="428"/>
                      </a:lnTo>
                      <a:lnTo>
                        <a:pt x="92" y="425"/>
                      </a:lnTo>
                      <a:lnTo>
                        <a:pt x="87" y="422"/>
                      </a:lnTo>
                      <a:lnTo>
                        <a:pt x="81" y="418"/>
                      </a:lnTo>
                      <a:lnTo>
                        <a:pt x="76" y="413"/>
                      </a:lnTo>
                      <a:lnTo>
                        <a:pt x="69" y="409"/>
                      </a:lnTo>
                      <a:lnTo>
                        <a:pt x="65" y="405"/>
                      </a:lnTo>
                      <a:lnTo>
                        <a:pt x="61" y="403"/>
                      </a:lnTo>
                      <a:lnTo>
                        <a:pt x="60" y="402"/>
                      </a:lnTo>
                      <a:lnTo>
                        <a:pt x="33" y="396"/>
                      </a:lnTo>
                      <a:lnTo>
                        <a:pt x="35" y="396"/>
                      </a:lnTo>
                      <a:lnTo>
                        <a:pt x="38" y="393"/>
                      </a:lnTo>
                      <a:lnTo>
                        <a:pt x="42" y="392"/>
                      </a:lnTo>
                      <a:lnTo>
                        <a:pt x="48" y="391"/>
                      </a:lnTo>
                      <a:lnTo>
                        <a:pt x="55" y="391"/>
                      </a:lnTo>
                      <a:lnTo>
                        <a:pt x="62" y="392"/>
                      </a:lnTo>
                      <a:lnTo>
                        <a:pt x="69" y="397"/>
                      </a:lnTo>
                      <a:lnTo>
                        <a:pt x="76" y="402"/>
                      </a:lnTo>
                      <a:lnTo>
                        <a:pt x="92" y="415"/>
                      </a:lnTo>
                      <a:lnTo>
                        <a:pt x="104" y="415"/>
                      </a:lnTo>
                      <a:lnTo>
                        <a:pt x="110" y="405"/>
                      </a:lnTo>
                      <a:lnTo>
                        <a:pt x="114" y="389"/>
                      </a:lnTo>
                      <a:lnTo>
                        <a:pt x="115" y="373"/>
                      </a:lnTo>
                      <a:lnTo>
                        <a:pt x="115" y="358"/>
                      </a:lnTo>
                      <a:lnTo>
                        <a:pt x="114" y="351"/>
                      </a:lnTo>
                      <a:lnTo>
                        <a:pt x="114" y="354"/>
                      </a:lnTo>
                      <a:lnTo>
                        <a:pt x="111" y="341"/>
                      </a:lnTo>
                      <a:lnTo>
                        <a:pt x="104" y="323"/>
                      </a:lnTo>
                      <a:lnTo>
                        <a:pt x="94" y="304"/>
                      </a:lnTo>
                      <a:lnTo>
                        <a:pt x="81" y="283"/>
                      </a:lnTo>
                      <a:lnTo>
                        <a:pt x="69" y="264"/>
                      </a:lnTo>
                      <a:lnTo>
                        <a:pt x="59" y="248"/>
                      </a:lnTo>
                      <a:lnTo>
                        <a:pt x="51" y="237"/>
                      </a:lnTo>
                      <a:lnTo>
                        <a:pt x="49" y="233"/>
                      </a:lnTo>
                      <a:lnTo>
                        <a:pt x="52" y="238"/>
                      </a:lnTo>
                      <a:lnTo>
                        <a:pt x="62" y="251"/>
                      </a:lnTo>
                      <a:lnTo>
                        <a:pt x="76" y="269"/>
                      </a:lnTo>
                      <a:lnTo>
                        <a:pt x="91" y="292"/>
                      </a:lnTo>
                      <a:lnTo>
                        <a:pt x="107" y="315"/>
                      </a:lnTo>
                      <a:lnTo>
                        <a:pt x="121" y="336"/>
                      </a:lnTo>
                      <a:lnTo>
                        <a:pt x="131" y="353"/>
                      </a:lnTo>
                      <a:lnTo>
                        <a:pt x="137" y="363"/>
                      </a:lnTo>
                      <a:lnTo>
                        <a:pt x="141" y="370"/>
                      </a:lnTo>
                      <a:lnTo>
                        <a:pt x="147" y="374"/>
                      </a:lnTo>
                      <a:lnTo>
                        <a:pt x="156" y="378"/>
                      </a:lnTo>
                      <a:lnTo>
                        <a:pt x="166" y="380"/>
                      </a:lnTo>
                      <a:lnTo>
                        <a:pt x="177" y="382"/>
                      </a:lnTo>
                      <a:lnTo>
                        <a:pt x="189" y="382"/>
                      </a:lnTo>
                      <a:lnTo>
                        <a:pt x="201" y="381"/>
                      </a:lnTo>
                      <a:lnTo>
                        <a:pt x="213" y="379"/>
                      </a:lnTo>
                      <a:lnTo>
                        <a:pt x="227" y="376"/>
                      </a:lnTo>
                      <a:lnTo>
                        <a:pt x="245" y="372"/>
                      </a:lnTo>
                      <a:lnTo>
                        <a:pt x="266" y="367"/>
                      </a:lnTo>
                      <a:lnTo>
                        <a:pt x="287" y="361"/>
                      </a:lnTo>
                      <a:lnTo>
                        <a:pt x="306" y="356"/>
                      </a:lnTo>
                      <a:lnTo>
                        <a:pt x="323" y="353"/>
                      </a:lnTo>
                      <a:lnTo>
                        <a:pt x="334" y="350"/>
                      </a:lnTo>
                      <a:lnTo>
                        <a:pt x="338" y="349"/>
                      </a:lnTo>
                      <a:lnTo>
                        <a:pt x="271" y="286"/>
                      </a:lnTo>
                      <a:lnTo>
                        <a:pt x="269" y="286"/>
                      </a:lnTo>
                      <a:lnTo>
                        <a:pt x="265" y="286"/>
                      </a:lnTo>
                      <a:lnTo>
                        <a:pt x="257" y="287"/>
                      </a:lnTo>
                      <a:lnTo>
                        <a:pt x="249" y="287"/>
                      </a:lnTo>
                      <a:lnTo>
                        <a:pt x="241" y="287"/>
                      </a:lnTo>
                      <a:lnTo>
                        <a:pt x="235" y="287"/>
                      </a:lnTo>
                      <a:lnTo>
                        <a:pt x="230" y="287"/>
                      </a:lnTo>
                      <a:lnTo>
                        <a:pt x="229" y="287"/>
                      </a:lnTo>
                      <a:lnTo>
                        <a:pt x="205" y="288"/>
                      </a:lnTo>
                      <a:lnTo>
                        <a:pt x="185" y="283"/>
                      </a:lnTo>
                      <a:lnTo>
                        <a:pt x="168" y="273"/>
                      </a:lnTo>
                      <a:lnTo>
                        <a:pt x="157" y="261"/>
                      </a:lnTo>
                      <a:lnTo>
                        <a:pt x="149" y="250"/>
                      </a:lnTo>
                      <a:lnTo>
                        <a:pt x="148" y="244"/>
                      </a:lnTo>
                      <a:lnTo>
                        <a:pt x="151" y="243"/>
                      </a:lnTo>
                      <a:lnTo>
                        <a:pt x="161" y="251"/>
                      </a:lnTo>
                      <a:lnTo>
                        <a:pt x="176" y="263"/>
                      </a:lnTo>
                      <a:lnTo>
                        <a:pt x="191" y="272"/>
                      </a:lnTo>
                      <a:lnTo>
                        <a:pt x="207" y="277"/>
                      </a:lnTo>
                      <a:lnTo>
                        <a:pt x="221" y="278"/>
                      </a:lnTo>
                      <a:lnTo>
                        <a:pt x="236" y="278"/>
                      </a:lnTo>
                      <a:lnTo>
                        <a:pt x="247" y="276"/>
                      </a:lnTo>
                      <a:lnTo>
                        <a:pt x="256" y="274"/>
                      </a:lnTo>
                      <a:lnTo>
                        <a:pt x="261" y="270"/>
                      </a:lnTo>
                      <a:lnTo>
                        <a:pt x="261" y="269"/>
                      </a:lnTo>
                      <a:lnTo>
                        <a:pt x="263" y="268"/>
                      </a:lnTo>
                      <a:lnTo>
                        <a:pt x="264" y="267"/>
                      </a:lnTo>
                      <a:lnTo>
                        <a:pt x="266" y="264"/>
                      </a:lnTo>
                      <a:lnTo>
                        <a:pt x="268" y="261"/>
                      </a:lnTo>
                      <a:lnTo>
                        <a:pt x="269" y="260"/>
                      </a:lnTo>
                      <a:lnTo>
                        <a:pt x="271" y="259"/>
                      </a:lnTo>
                      <a:lnTo>
                        <a:pt x="276" y="250"/>
                      </a:lnTo>
                      <a:lnTo>
                        <a:pt x="279" y="233"/>
                      </a:lnTo>
                      <a:lnTo>
                        <a:pt x="283" y="217"/>
                      </a:lnTo>
                      <a:lnTo>
                        <a:pt x="286" y="201"/>
                      </a:lnTo>
                      <a:lnTo>
                        <a:pt x="286" y="192"/>
                      </a:lnTo>
                      <a:lnTo>
                        <a:pt x="285" y="182"/>
                      </a:lnTo>
                      <a:lnTo>
                        <a:pt x="281" y="173"/>
                      </a:lnTo>
                      <a:lnTo>
                        <a:pt x="280" y="170"/>
                      </a:lnTo>
                      <a:lnTo>
                        <a:pt x="278" y="168"/>
                      </a:lnTo>
                      <a:lnTo>
                        <a:pt x="275" y="162"/>
                      </a:lnTo>
                      <a:lnTo>
                        <a:pt x="269" y="157"/>
                      </a:lnTo>
                      <a:lnTo>
                        <a:pt x="266" y="154"/>
                      </a:lnTo>
                      <a:lnTo>
                        <a:pt x="264" y="153"/>
                      </a:lnTo>
                      <a:lnTo>
                        <a:pt x="259" y="152"/>
                      </a:lnTo>
                      <a:lnTo>
                        <a:pt x="254" y="151"/>
                      </a:lnTo>
                      <a:lnTo>
                        <a:pt x="248" y="149"/>
                      </a:lnTo>
                      <a:lnTo>
                        <a:pt x="243" y="148"/>
                      </a:lnTo>
                      <a:lnTo>
                        <a:pt x="238" y="148"/>
                      </a:lnTo>
                      <a:lnTo>
                        <a:pt x="234" y="146"/>
                      </a:lnTo>
                      <a:lnTo>
                        <a:pt x="230" y="148"/>
                      </a:lnTo>
                      <a:lnTo>
                        <a:pt x="227" y="146"/>
                      </a:lnTo>
                      <a:lnTo>
                        <a:pt x="223" y="143"/>
                      </a:lnTo>
                      <a:lnTo>
                        <a:pt x="218" y="138"/>
                      </a:lnTo>
                      <a:lnTo>
                        <a:pt x="213" y="132"/>
                      </a:lnTo>
                      <a:lnTo>
                        <a:pt x="207" y="126"/>
                      </a:lnTo>
                      <a:lnTo>
                        <a:pt x="201" y="121"/>
                      </a:lnTo>
                      <a:lnTo>
                        <a:pt x="198" y="117"/>
                      </a:lnTo>
                      <a:lnTo>
                        <a:pt x="196" y="115"/>
                      </a:lnTo>
                      <a:lnTo>
                        <a:pt x="194" y="114"/>
                      </a:lnTo>
                      <a:lnTo>
                        <a:pt x="190" y="114"/>
                      </a:lnTo>
                      <a:lnTo>
                        <a:pt x="186" y="113"/>
                      </a:lnTo>
                      <a:lnTo>
                        <a:pt x="181" y="112"/>
                      </a:lnTo>
                      <a:lnTo>
                        <a:pt x="176" y="111"/>
                      </a:lnTo>
                      <a:lnTo>
                        <a:pt x="170" y="111"/>
                      </a:lnTo>
                      <a:lnTo>
                        <a:pt x="165" y="110"/>
                      </a:lnTo>
                      <a:lnTo>
                        <a:pt x="159" y="110"/>
                      </a:lnTo>
                      <a:lnTo>
                        <a:pt x="152" y="110"/>
                      </a:lnTo>
                      <a:lnTo>
                        <a:pt x="146" y="108"/>
                      </a:lnTo>
                      <a:lnTo>
                        <a:pt x="140" y="106"/>
                      </a:lnTo>
                      <a:lnTo>
                        <a:pt x="134" y="104"/>
                      </a:lnTo>
                      <a:lnTo>
                        <a:pt x="127" y="101"/>
                      </a:lnTo>
                      <a:lnTo>
                        <a:pt x="121" y="99"/>
                      </a:lnTo>
                      <a:lnTo>
                        <a:pt x="115" y="96"/>
                      </a:lnTo>
                      <a:lnTo>
                        <a:pt x="108" y="94"/>
                      </a:lnTo>
                      <a:lnTo>
                        <a:pt x="97" y="91"/>
                      </a:lnTo>
                      <a:lnTo>
                        <a:pt x="89" y="89"/>
                      </a:lnTo>
                      <a:lnTo>
                        <a:pt x="85" y="88"/>
                      </a:lnTo>
                      <a:lnTo>
                        <a:pt x="83" y="87"/>
                      </a:lnTo>
                      <a:lnTo>
                        <a:pt x="85" y="86"/>
                      </a:lnTo>
                      <a:lnTo>
                        <a:pt x="90" y="82"/>
                      </a:lnTo>
                      <a:lnTo>
                        <a:pt x="98" y="82"/>
                      </a:lnTo>
                      <a:lnTo>
                        <a:pt x="110" y="88"/>
                      </a:lnTo>
                      <a:lnTo>
                        <a:pt x="119" y="92"/>
                      </a:lnTo>
                      <a:lnTo>
                        <a:pt x="131" y="94"/>
                      </a:lnTo>
                      <a:lnTo>
                        <a:pt x="146" y="96"/>
                      </a:lnTo>
                      <a:lnTo>
                        <a:pt x="160" y="98"/>
                      </a:lnTo>
                      <a:lnTo>
                        <a:pt x="175" y="99"/>
                      </a:lnTo>
                      <a:lnTo>
                        <a:pt x="188" y="101"/>
                      </a:lnTo>
                      <a:lnTo>
                        <a:pt x="198" y="104"/>
                      </a:lnTo>
                      <a:lnTo>
                        <a:pt x="205" y="108"/>
                      </a:lnTo>
                      <a:lnTo>
                        <a:pt x="210" y="115"/>
                      </a:lnTo>
                      <a:lnTo>
                        <a:pt x="214" y="121"/>
                      </a:lnTo>
                      <a:lnTo>
                        <a:pt x="218" y="125"/>
                      </a:lnTo>
                      <a:lnTo>
                        <a:pt x="225" y="131"/>
                      </a:lnTo>
                      <a:lnTo>
                        <a:pt x="235" y="135"/>
                      </a:lnTo>
                      <a:lnTo>
                        <a:pt x="244" y="135"/>
                      </a:lnTo>
                      <a:lnTo>
                        <a:pt x="250" y="135"/>
                      </a:lnTo>
                      <a:lnTo>
                        <a:pt x="253" y="134"/>
                      </a:lnTo>
                      <a:lnTo>
                        <a:pt x="215" y="96"/>
                      </a:lnTo>
                      <a:lnTo>
                        <a:pt x="211" y="91"/>
                      </a:lnTo>
                      <a:lnTo>
                        <a:pt x="204" y="78"/>
                      </a:lnTo>
                      <a:lnTo>
                        <a:pt x="194" y="64"/>
                      </a:lnTo>
                      <a:lnTo>
                        <a:pt x="185" y="51"/>
                      </a:lnTo>
                      <a:lnTo>
                        <a:pt x="179" y="39"/>
                      </a:lnTo>
                      <a:lnTo>
                        <a:pt x="176" y="24"/>
                      </a:lnTo>
                      <a:lnTo>
                        <a:pt x="174" y="10"/>
                      </a:lnTo>
                      <a:lnTo>
                        <a:pt x="172" y="2"/>
                      </a:lnTo>
                      <a:lnTo>
                        <a:pt x="174" y="0"/>
                      </a:lnTo>
                      <a:lnTo>
                        <a:pt x="176" y="0"/>
                      </a:lnTo>
                      <a:lnTo>
                        <a:pt x="179" y="3"/>
                      </a:lnTo>
                      <a:lnTo>
                        <a:pt x="178" y="5"/>
                      </a:lnTo>
                      <a:lnTo>
                        <a:pt x="177" y="9"/>
                      </a:lnTo>
                      <a:lnTo>
                        <a:pt x="179" y="15"/>
                      </a:lnTo>
                      <a:lnTo>
                        <a:pt x="182" y="25"/>
                      </a:lnTo>
                      <a:lnTo>
                        <a:pt x="186" y="37"/>
                      </a:lnTo>
                      <a:lnTo>
                        <a:pt x="191" y="51"/>
                      </a:lnTo>
                      <a:lnTo>
                        <a:pt x="200" y="65"/>
                      </a:lnTo>
                      <a:lnTo>
                        <a:pt x="209" y="77"/>
                      </a:lnTo>
                      <a:lnTo>
                        <a:pt x="215" y="83"/>
                      </a:lnTo>
                      <a:lnTo>
                        <a:pt x="218" y="80"/>
                      </a:lnTo>
                      <a:lnTo>
                        <a:pt x="218" y="69"/>
                      </a:lnTo>
                      <a:lnTo>
                        <a:pt x="218" y="53"/>
                      </a:lnTo>
                      <a:lnTo>
                        <a:pt x="217" y="41"/>
                      </a:lnTo>
                      <a:lnTo>
                        <a:pt x="218" y="34"/>
                      </a:lnTo>
                      <a:lnTo>
                        <a:pt x="220" y="32"/>
                      </a:lnTo>
                      <a:lnTo>
                        <a:pt x="224" y="34"/>
                      </a:lnTo>
                      <a:lnTo>
                        <a:pt x="224" y="36"/>
                      </a:lnTo>
                      <a:lnTo>
                        <a:pt x="224" y="44"/>
                      </a:lnTo>
                      <a:lnTo>
                        <a:pt x="226" y="63"/>
                      </a:lnTo>
                      <a:lnTo>
                        <a:pt x="228" y="83"/>
                      </a:lnTo>
                      <a:lnTo>
                        <a:pt x="230" y="97"/>
                      </a:lnTo>
                      <a:lnTo>
                        <a:pt x="234" y="102"/>
                      </a:lnTo>
                      <a:lnTo>
                        <a:pt x="239" y="110"/>
                      </a:lnTo>
                      <a:lnTo>
                        <a:pt x="248" y="120"/>
                      </a:lnTo>
                      <a:lnTo>
                        <a:pt x="258" y="130"/>
                      </a:lnTo>
                      <a:lnTo>
                        <a:pt x="268" y="140"/>
                      </a:lnTo>
                      <a:lnTo>
                        <a:pt x="279" y="150"/>
                      </a:lnTo>
                      <a:lnTo>
                        <a:pt x="288" y="158"/>
                      </a:lnTo>
                      <a:lnTo>
                        <a:pt x="295" y="164"/>
                      </a:lnTo>
                      <a:lnTo>
                        <a:pt x="299" y="185"/>
                      </a:lnTo>
                      <a:lnTo>
                        <a:pt x="295" y="217"/>
                      </a:lnTo>
                      <a:lnTo>
                        <a:pt x="288" y="248"/>
                      </a:lnTo>
                      <a:lnTo>
                        <a:pt x="284" y="261"/>
                      </a:lnTo>
                      <a:lnTo>
                        <a:pt x="283" y="262"/>
                      </a:lnTo>
                      <a:lnTo>
                        <a:pt x="280" y="263"/>
                      </a:lnTo>
                      <a:lnTo>
                        <a:pt x="278" y="265"/>
                      </a:lnTo>
                      <a:lnTo>
                        <a:pt x="279" y="266"/>
                      </a:lnTo>
                      <a:lnTo>
                        <a:pt x="280" y="268"/>
                      </a:lnTo>
                      <a:lnTo>
                        <a:pt x="280" y="269"/>
                      </a:lnTo>
                      <a:lnTo>
                        <a:pt x="286" y="275"/>
                      </a:lnTo>
                      <a:lnTo>
                        <a:pt x="294" y="285"/>
                      </a:lnTo>
                      <a:lnTo>
                        <a:pt x="303" y="296"/>
                      </a:lnTo>
                      <a:lnTo>
                        <a:pt x="314" y="309"/>
                      </a:lnTo>
                      <a:lnTo>
                        <a:pt x="324" y="319"/>
                      </a:lnTo>
                      <a:lnTo>
                        <a:pt x="334" y="327"/>
                      </a:lnTo>
                      <a:lnTo>
                        <a:pt x="340" y="331"/>
                      </a:lnTo>
                      <a:lnTo>
                        <a:pt x="344" y="329"/>
                      </a:lnTo>
                      <a:lnTo>
                        <a:pt x="346" y="320"/>
                      </a:lnTo>
                      <a:lnTo>
                        <a:pt x="346" y="324"/>
                      </a:lnTo>
                      <a:lnTo>
                        <a:pt x="348" y="337"/>
                      </a:lnTo>
                      <a:lnTo>
                        <a:pt x="356" y="352"/>
                      </a:lnTo>
                      <a:lnTo>
                        <a:pt x="364" y="361"/>
                      </a:lnTo>
                      <a:lnTo>
                        <a:pt x="368" y="366"/>
                      </a:lnTo>
                      <a:lnTo>
                        <a:pt x="373" y="371"/>
                      </a:lnTo>
                      <a:lnTo>
                        <a:pt x="378" y="383"/>
                      </a:lnTo>
                      <a:lnTo>
                        <a:pt x="380" y="388"/>
                      </a:lnTo>
                      <a:lnTo>
                        <a:pt x="383" y="392"/>
                      </a:lnTo>
                      <a:lnTo>
                        <a:pt x="385" y="398"/>
                      </a:lnTo>
                      <a:lnTo>
                        <a:pt x="388" y="403"/>
                      </a:lnTo>
                      <a:lnTo>
                        <a:pt x="386" y="389"/>
                      </a:lnTo>
                      <a:lnTo>
                        <a:pt x="384" y="376"/>
                      </a:lnTo>
                      <a:lnTo>
                        <a:pt x="383" y="363"/>
                      </a:lnTo>
                      <a:lnTo>
                        <a:pt x="385" y="354"/>
                      </a:lnTo>
                      <a:lnTo>
                        <a:pt x="388" y="346"/>
                      </a:lnTo>
                      <a:lnTo>
                        <a:pt x="394" y="335"/>
                      </a:lnTo>
                      <a:lnTo>
                        <a:pt x="399" y="321"/>
                      </a:lnTo>
                      <a:lnTo>
                        <a:pt x="406" y="306"/>
                      </a:lnTo>
                      <a:lnTo>
                        <a:pt x="412" y="291"/>
                      </a:lnTo>
                      <a:lnTo>
                        <a:pt x="416" y="276"/>
                      </a:lnTo>
                      <a:lnTo>
                        <a:pt x="418" y="263"/>
                      </a:lnTo>
                      <a:lnTo>
                        <a:pt x="416" y="254"/>
                      </a:lnTo>
                      <a:lnTo>
                        <a:pt x="409" y="242"/>
                      </a:lnTo>
                      <a:lnTo>
                        <a:pt x="406" y="231"/>
                      </a:lnTo>
                      <a:lnTo>
                        <a:pt x="404" y="224"/>
                      </a:lnTo>
                      <a:lnTo>
                        <a:pt x="403" y="217"/>
                      </a:lnTo>
                      <a:lnTo>
                        <a:pt x="406" y="205"/>
                      </a:lnTo>
                      <a:lnTo>
                        <a:pt x="412" y="190"/>
                      </a:lnTo>
                      <a:lnTo>
                        <a:pt x="418" y="176"/>
                      </a:lnTo>
                      <a:lnTo>
                        <a:pt x="420" y="170"/>
                      </a:lnTo>
                      <a:lnTo>
                        <a:pt x="419" y="182"/>
                      </a:lnTo>
                      <a:lnTo>
                        <a:pt x="415" y="195"/>
                      </a:lnTo>
                      <a:lnTo>
                        <a:pt x="409" y="207"/>
                      </a:lnTo>
                      <a:lnTo>
                        <a:pt x="408" y="216"/>
                      </a:lnTo>
                      <a:lnTo>
                        <a:pt x="410" y="228"/>
                      </a:lnTo>
                      <a:lnTo>
                        <a:pt x="412" y="236"/>
                      </a:lnTo>
                      <a:lnTo>
                        <a:pt x="415" y="236"/>
                      </a:lnTo>
                      <a:lnTo>
                        <a:pt x="424" y="223"/>
                      </a:lnTo>
                      <a:lnTo>
                        <a:pt x="430" y="206"/>
                      </a:lnTo>
                      <a:lnTo>
                        <a:pt x="439" y="180"/>
                      </a:lnTo>
                      <a:lnTo>
                        <a:pt x="447" y="154"/>
                      </a:lnTo>
                      <a:lnTo>
                        <a:pt x="449" y="139"/>
                      </a:lnTo>
                      <a:lnTo>
                        <a:pt x="448" y="130"/>
                      </a:lnTo>
                      <a:lnTo>
                        <a:pt x="446" y="119"/>
                      </a:lnTo>
                      <a:lnTo>
                        <a:pt x="444" y="109"/>
                      </a:lnTo>
                      <a:lnTo>
                        <a:pt x="443" y="105"/>
                      </a:lnTo>
                      <a:lnTo>
                        <a:pt x="449" y="105"/>
                      </a:lnTo>
                      <a:lnTo>
                        <a:pt x="452" y="108"/>
                      </a:lnTo>
                      <a:lnTo>
                        <a:pt x="455" y="117"/>
                      </a:lnTo>
                      <a:lnTo>
                        <a:pt x="458" y="128"/>
                      </a:lnTo>
                      <a:lnTo>
                        <a:pt x="459" y="140"/>
                      </a:lnTo>
                      <a:lnTo>
                        <a:pt x="455" y="157"/>
                      </a:lnTo>
                      <a:lnTo>
                        <a:pt x="448" y="175"/>
                      </a:lnTo>
                      <a:lnTo>
                        <a:pt x="443" y="192"/>
                      </a:lnTo>
                      <a:lnTo>
                        <a:pt x="440" y="199"/>
                      </a:lnTo>
                      <a:lnTo>
                        <a:pt x="443" y="198"/>
                      </a:lnTo>
                      <a:lnTo>
                        <a:pt x="447" y="196"/>
                      </a:lnTo>
                      <a:lnTo>
                        <a:pt x="454" y="192"/>
                      </a:lnTo>
                      <a:lnTo>
                        <a:pt x="462" y="187"/>
                      </a:lnTo>
                      <a:lnTo>
                        <a:pt x="469" y="182"/>
                      </a:lnTo>
                      <a:lnTo>
                        <a:pt x="476" y="175"/>
                      </a:lnTo>
                      <a:lnTo>
                        <a:pt x="481" y="170"/>
                      </a:lnTo>
                      <a:lnTo>
                        <a:pt x="483" y="165"/>
                      </a:lnTo>
                      <a:lnTo>
                        <a:pt x="484" y="160"/>
                      </a:lnTo>
                      <a:lnTo>
                        <a:pt x="486" y="160"/>
                      </a:lnTo>
                      <a:lnTo>
                        <a:pt x="487" y="165"/>
                      </a:lnTo>
                      <a:lnTo>
                        <a:pt x="486" y="173"/>
                      </a:lnTo>
                      <a:lnTo>
                        <a:pt x="484" y="179"/>
                      </a:lnTo>
                      <a:lnTo>
                        <a:pt x="481" y="184"/>
                      </a:lnTo>
                      <a:lnTo>
                        <a:pt x="477" y="189"/>
                      </a:lnTo>
                      <a:lnTo>
                        <a:pt x="473" y="194"/>
                      </a:lnTo>
                      <a:lnTo>
                        <a:pt x="467" y="198"/>
                      </a:lnTo>
                      <a:lnTo>
                        <a:pt x="462" y="201"/>
                      </a:lnTo>
                      <a:lnTo>
                        <a:pt x="457" y="204"/>
                      </a:lnTo>
                      <a:lnTo>
                        <a:pt x="452" y="205"/>
                      </a:lnTo>
                      <a:lnTo>
                        <a:pt x="443" y="208"/>
                      </a:lnTo>
                      <a:lnTo>
                        <a:pt x="438" y="213"/>
                      </a:lnTo>
                      <a:lnTo>
                        <a:pt x="436" y="219"/>
                      </a:lnTo>
                      <a:lnTo>
                        <a:pt x="433" y="224"/>
                      </a:lnTo>
                      <a:lnTo>
                        <a:pt x="430" y="231"/>
                      </a:lnTo>
                      <a:lnTo>
                        <a:pt x="429" y="241"/>
                      </a:lnTo>
                      <a:lnTo>
                        <a:pt x="429" y="251"/>
                      </a:lnTo>
                      <a:lnTo>
                        <a:pt x="430" y="259"/>
                      </a:lnTo>
                      <a:lnTo>
                        <a:pt x="430" y="261"/>
                      </a:lnTo>
                      <a:lnTo>
                        <a:pt x="430" y="263"/>
                      </a:lnTo>
                      <a:lnTo>
                        <a:pt x="430" y="265"/>
                      </a:lnTo>
                      <a:lnTo>
                        <a:pt x="430" y="267"/>
                      </a:lnTo>
                      <a:lnTo>
                        <a:pt x="436" y="264"/>
                      </a:lnTo>
                      <a:lnTo>
                        <a:pt x="443" y="263"/>
                      </a:lnTo>
                      <a:lnTo>
                        <a:pt x="452" y="263"/>
                      </a:lnTo>
                      <a:lnTo>
                        <a:pt x="463" y="265"/>
                      </a:lnTo>
                      <a:lnTo>
                        <a:pt x="475" y="266"/>
                      </a:lnTo>
                      <a:lnTo>
                        <a:pt x="486" y="264"/>
                      </a:lnTo>
                      <a:lnTo>
                        <a:pt x="496" y="260"/>
                      </a:lnTo>
                      <a:lnTo>
                        <a:pt x="505" y="254"/>
                      </a:lnTo>
                      <a:lnTo>
                        <a:pt x="513" y="247"/>
                      </a:lnTo>
                      <a:lnTo>
                        <a:pt x="519" y="241"/>
                      </a:lnTo>
                      <a:lnTo>
                        <a:pt x="524" y="234"/>
                      </a:lnTo>
                      <a:lnTo>
                        <a:pt x="527" y="231"/>
                      </a:lnTo>
                      <a:lnTo>
                        <a:pt x="531" y="228"/>
                      </a:lnTo>
                      <a:lnTo>
                        <a:pt x="537" y="224"/>
                      </a:lnTo>
                      <a:lnTo>
                        <a:pt x="546" y="221"/>
                      </a:lnTo>
                      <a:lnTo>
                        <a:pt x="557" y="217"/>
                      </a:lnTo>
                      <a:lnTo>
                        <a:pt x="567" y="213"/>
                      </a:lnTo>
                      <a:lnTo>
                        <a:pt x="576" y="211"/>
                      </a:lnTo>
                      <a:lnTo>
                        <a:pt x="583" y="208"/>
                      </a:lnTo>
                      <a:lnTo>
                        <a:pt x="585" y="207"/>
                      </a:lnTo>
                      <a:lnTo>
                        <a:pt x="581" y="211"/>
                      </a:lnTo>
                      <a:lnTo>
                        <a:pt x="569" y="218"/>
                      </a:lnTo>
                      <a:lnTo>
                        <a:pt x="559" y="226"/>
                      </a:lnTo>
                      <a:lnTo>
                        <a:pt x="556" y="230"/>
                      </a:lnTo>
                      <a:lnTo>
                        <a:pt x="558" y="231"/>
                      </a:lnTo>
                      <a:lnTo>
                        <a:pt x="562" y="233"/>
                      </a:lnTo>
                      <a:lnTo>
                        <a:pt x="566" y="235"/>
                      </a:lnTo>
                      <a:lnTo>
                        <a:pt x="573" y="236"/>
                      </a:lnTo>
                      <a:lnTo>
                        <a:pt x="581" y="237"/>
                      </a:lnTo>
                      <a:lnTo>
                        <a:pt x="590" y="236"/>
                      </a:lnTo>
                      <a:lnTo>
                        <a:pt x="598" y="234"/>
                      </a:lnTo>
                      <a:lnTo>
                        <a:pt x="608" y="230"/>
                      </a:lnTo>
                      <a:lnTo>
                        <a:pt x="618" y="226"/>
                      </a:lnTo>
                      <a:lnTo>
                        <a:pt x="627" y="225"/>
                      </a:lnTo>
                      <a:lnTo>
                        <a:pt x="637" y="226"/>
                      </a:lnTo>
                      <a:lnTo>
                        <a:pt x="646" y="228"/>
                      </a:lnTo>
                      <a:lnTo>
                        <a:pt x="654" y="232"/>
                      </a:lnTo>
                      <a:lnTo>
                        <a:pt x="663" y="236"/>
                      </a:lnTo>
                      <a:lnTo>
                        <a:pt x="671" y="242"/>
                      </a:lnTo>
                      <a:lnTo>
                        <a:pt x="680" y="246"/>
                      </a:lnTo>
                      <a:lnTo>
                        <a:pt x="684" y="249"/>
                      </a:lnTo>
                      <a:lnTo>
                        <a:pt x="682" y="248"/>
                      </a:lnTo>
                      <a:lnTo>
                        <a:pt x="675" y="246"/>
                      </a:lnTo>
                      <a:lnTo>
                        <a:pt x="665" y="243"/>
                      </a:lnTo>
                      <a:lnTo>
                        <a:pt x="653" y="239"/>
                      </a:lnTo>
                      <a:lnTo>
                        <a:pt x="641" y="236"/>
                      </a:lnTo>
                      <a:lnTo>
                        <a:pt x="631" y="235"/>
                      </a:lnTo>
                      <a:lnTo>
                        <a:pt x="623" y="236"/>
                      </a:lnTo>
                      <a:lnTo>
                        <a:pt x="617" y="238"/>
                      </a:lnTo>
                      <a:lnTo>
                        <a:pt x="610" y="242"/>
                      </a:lnTo>
                      <a:lnTo>
                        <a:pt x="602" y="243"/>
                      </a:lnTo>
                      <a:lnTo>
                        <a:pt x="594" y="245"/>
                      </a:lnTo>
                      <a:lnTo>
                        <a:pt x="586" y="246"/>
                      </a:lnTo>
                      <a:lnTo>
                        <a:pt x="578" y="246"/>
                      </a:lnTo>
                      <a:lnTo>
                        <a:pt x="572" y="247"/>
                      </a:lnTo>
                      <a:lnTo>
                        <a:pt x="566" y="247"/>
                      </a:lnTo>
                      <a:lnTo>
                        <a:pt x="558" y="245"/>
                      </a:lnTo>
                      <a:lnTo>
                        <a:pt x="554" y="241"/>
                      </a:lnTo>
                      <a:lnTo>
                        <a:pt x="549" y="238"/>
                      </a:lnTo>
                      <a:lnTo>
                        <a:pt x="542" y="242"/>
                      </a:lnTo>
                      <a:lnTo>
                        <a:pt x="536" y="246"/>
                      </a:lnTo>
                      <a:lnTo>
                        <a:pt x="529" y="250"/>
                      </a:lnTo>
                      <a:lnTo>
                        <a:pt x="523" y="255"/>
                      </a:lnTo>
                      <a:lnTo>
                        <a:pt x="514" y="260"/>
                      </a:lnTo>
                      <a:lnTo>
                        <a:pt x="506" y="265"/>
                      </a:lnTo>
                      <a:lnTo>
                        <a:pt x="497" y="270"/>
                      </a:lnTo>
                      <a:lnTo>
                        <a:pt x="489" y="274"/>
                      </a:lnTo>
                      <a:lnTo>
                        <a:pt x="483" y="277"/>
                      </a:lnTo>
                      <a:lnTo>
                        <a:pt x="476" y="278"/>
                      </a:lnTo>
                      <a:lnTo>
                        <a:pt x="469" y="277"/>
                      </a:lnTo>
                      <a:lnTo>
                        <a:pt x="462" y="277"/>
                      </a:lnTo>
                      <a:lnTo>
                        <a:pt x="455" y="276"/>
                      </a:lnTo>
                      <a:lnTo>
                        <a:pt x="447" y="276"/>
                      </a:lnTo>
                      <a:lnTo>
                        <a:pt x="440" y="277"/>
                      </a:lnTo>
                      <a:lnTo>
                        <a:pt x="434" y="279"/>
                      </a:lnTo>
                      <a:lnTo>
                        <a:pt x="429" y="283"/>
                      </a:lnTo>
                      <a:lnTo>
                        <a:pt x="428" y="289"/>
                      </a:lnTo>
                      <a:lnTo>
                        <a:pt x="427" y="295"/>
                      </a:lnTo>
                      <a:lnTo>
                        <a:pt x="425" y="301"/>
                      </a:lnTo>
                      <a:lnTo>
                        <a:pt x="423" y="307"/>
                      </a:lnTo>
                      <a:lnTo>
                        <a:pt x="415" y="320"/>
                      </a:lnTo>
                      <a:lnTo>
                        <a:pt x="407" y="337"/>
                      </a:lnTo>
                      <a:lnTo>
                        <a:pt x="400" y="354"/>
                      </a:lnTo>
                      <a:lnTo>
                        <a:pt x="399" y="372"/>
                      </a:lnTo>
                      <a:lnTo>
                        <a:pt x="400" y="385"/>
                      </a:lnTo>
                      <a:lnTo>
                        <a:pt x="402" y="400"/>
                      </a:lnTo>
                      <a:lnTo>
                        <a:pt x="403" y="415"/>
                      </a:lnTo>
                      <a:lnTo>
                        <a:pt x="404" y="430"/>
                      </a:lnTo>
                      <a:lnTo>
                        <a:pt x="410" y="439"/>
                      </a:lnTo>
                      <a:lnTo>
                        <a:pt x="416" y="448"/>
                      </a:lnTo>
                      <a:lnTo>
                        <a:pt x="422" y="458"/>
                      </a:lnTo>
                      <a:lnTo>
                        <a:pt x="427" y="466"/>
                      </a:lnTo>
                      <a:lnTo>
                        <a:pt x="435" y="491"/>
                      </a:lnTo>
                      <a:lnTo>
                        <a:pt x="438" y="518"/>
                      </a:lnTo>
                      <a:lnTo>
                        <a:pt x="438" y="541"/>
                      </a:lnTo>
                      <a:lnTo>
                        <a:pt x="438" y="551"/>
                      </a:lnTo>
                      <a:lnTo>
                        <a:pt x="432" y="590"/>
                      </a:lnTo>
                      <a:lnTo>
                        <a:pt x="437" y="582"/>
                      </a:lnTo>
                      <a:lnTo>
                        <a:pt x="443" y="573"/>
                      </a:lnTo>
                      <a:lnTo>
                        <a:pt x="448" y="565"/>
                      </a:lnTo>
                      <a:lnTo>
                        <a:pt x="453" y="557"/>
                      </a:lnTo>
                      <a:lnTo>
                        <a:pt x="458" y="549"/>
                      </a:lnTo>
                      <a:lnTo>
                        <a:pt x="463" y="542"/>
                      </a:lnTo>
                      <a:lnTo>
                        <a:pt x="466" y="535"/>
                      </a:lnTo>
                      <a:lnTo>
                        <a:pt x="469" y="528"/>
                      </a:lnTo>
                      <a:lnTo>
                        <a:pt x="474" y="518"/>
                      </a:lnTo>
                      <a:lnTo>
                        <a:pt x="478" y="509"/>
                      </a:lnTo>
                      <a:lnTo>
                        <a:pt x="485" y="500"/>
                      </a:lnTo>
                      <a:lnTo>
                        <a:pt x="491" y="490"/>
                      </a:lnTo>
                      <a:lnTo>
                        <a:pt x="496" y="479"/>
                      </a:lnTo>
                      <a:lnTo>
                        <a:pt x="501" y="470"/>
                      </a:lnTo>
                      <a:lnTo>
                        <a:pt x="504" y="460"/>
                      </a:lnTo>
                      <a:lnTo>
                        <a:pt x="505" y="449"/>
                      </a:lnTo>
                      <a:lnTo>
                        <a:pt x="507" y="419"/>
                      </a:lnTo>
                      <a:lnTo>
                        <a:pt x="511" y="380"/>
                      </a:lnTo>
                      <a:lnTo>
                        <a:pt x="515" y="346"/>
                      </a:lnTo>
                      <a:lnTo>
                        <a:pt x="516" y="331"/>
                      </a:lnTo>
                      <a:lnTo>
                        <a:pt x="516" y="344"/>
                      </a:lnTo>
                      <a:lnTo>
                        <a:pt x="516" y="372"/>
                      </a:lnTo>
                      <a:lnTo>
                        <a:pt x="517" y="404"/>
                      </a:lnTo>
                      <a:lnTo>
                        <a:pt x="521" y="430"/>
                      </a:lnTo>
                      <a:lnTo>
                        <a:pt x="524" y="436"/>
                      </a:lnTo>
                      <a:lnTo>
                        <a:pt x="529" y="439"/>
                      </a:lnTo>
                      <a:lnTo>
                        <a:pt x="535" y="440"/>
                      </a:lnTo>
                      <a:lnTo>
                        <a:pt x="542" y="437"/>
                      </a:lnTo>
                      <a:lnTo>
                        <a:pt x="549" y="433"/>
                      </a:lnTo>
                      <a:lnTo>
                        <a:pt x="556" y="427"/>
                      </a:lnTo>
                      <a:lnTo>
                        <a:pt x="562" y="419"/>
                      </a:lnTo>
                      <a:lnTo>
                        <a:pt x="566" y="412"/>
                      </a:lnTo>
                      <a:lnTo>
                        <a:pt x="571" y="405"/>
                      </a:lnTo>
                      <a:lnTo>
                        <a:pt x="578" y="398"/>
                      </a:lnTo>
                      <a:lnTo>
                        <a:pt x="586" y="391"/>
                      </a:lnTo>
                      <a:lnTo>
                        <a:pt x="595" y="385"/>
                      </a:lnTo>
                      <a:lnTo>
                        <a:pt x="604" y="381"/>
                      </a:lnTo>
                      <a:lnTo>
                        <a:pt x="611" y="378"/>
                      </a:lnTo>
                      <a:lnTo>
                        <a:pt x="615" y="376"/>
                      </a:lnTo>
                      <a:lnTo>
                        <a:pt x="617" y="375"/>
                      </a:lnTo>
                      <a:lnTo>
                        <a:pt x="616" y="376"/>
                      </a:lnTo>
                      <a:lnTo>
                        <a:pt x="612" y="380"/>
                      </a:lnTo>
                      <a:lnTo>
                        <a:pt x="605" y="385"/>
                      </a:lnTo>
                      <a:lnTo>
                        <a:pt x="598" y="390"/>
                      </a:lnTo>
                      <a:lnTo>
                        <a:pt x="592" y="398"/>
                      </a:lnTo>
                      <a:lnTo>
                        <a:pt x="587" y="403"/>
                      </a:lnTo>
                      <a:lnTo>
                        <a:pt x="584" y="408"/>
                      </a:lnTo>
                      <a:lnTo>
                        <a:pt x="584" y="412"/>
                      </a:lnTo>
                      <a:lnTo>
                        <a:pt x="588" y="414"/>
                      </a:lnTo>
                      <a:lnTo>
                        <a:pt x="596" y="417"/>
                      </a:lnTo>
                      <a:lnTo>
                        <a:pt x="608" y="419"/>
                      </a:lnTo>
                      <a:lnTo>
                        <a:pt x="622" y="419"/>
                      </a:lnTo>
                      <a:lnTo>
                        <a:pt x="637" y="417"/>
                      </a:lnTo>
                      <a:lnTo>
                        <a:pt x="653" y="412"/>
                      </a:lnTo>
                      <a:lnTo>
                        <a:pt x="668" y="404"/>
                      </a:lnTo>
                      <a:lnTo>
                        <a:pt x="683" y="390"/>
                      </a:lnTo>
                      <a:lnTo>
                        <a:pt x="693" y="382"/>
                      </a:lnTo>
                      <a:lnTo>
                        <a:pt x="696" y="382"/>
                      </a:lnTo>
                      <a:lnTo>
                        <a:pt x="695" y="389"/>
                      </a:lnTo>
                      <a:lnTo>
                        <a:pt x="688" y="401"/>
                      </a:lnTo>
                      <a:lnTo>
                        <a:pt x="676" y="413"/>
                      </a:lnTo>
                      <a:lnTo>
                        <a:pt x="660" y="423"/>
                      </a:lnTo>
                      <a:lnTo>
                        <a:pt x="640" y="430"/>
                      </a:lnTo>
                      <a:lnTo>
                        <a:pt x="616" y="429"/>
                      </a:lnTo>
                      <a:lnTo>
                        <a:pt x="595" y="424"/>
                      </a:lnTo>
                      <a:lnTo>
                        <a:pt x="581" y="423"/>
                      </a:lnTo>
                      <a:lnTo>
                        <a:pt x="573" y="422"/>
                      </a:lnTo>
                      <a:lnTo>
                        <a:pt x="569" y="423"/>
                      </a:lnTo>
                      <a:lnTo>
                        <a:pt x="569" y="425"/>
                      </a:lnTo>
                      <a:lnTo>
                        <a:pt x="572" y="427"/>
                      </a:lnTo>
                      <a:lnTo>
                        <a:pt x="574" y="428"/>
                      </a:lnTo>
                      <a:lnTo>
                        <a:pt x="575" y="429"/>
                      </a:lnTo>
                      <a:lnTo>
                        <a:pt x="574" y="430"/>
                      </a:lnTo>
                      <a:lnTo>
                        <a:pt x="572" y="433"/>
                      </a:lnTo>
                      <a:lnTo>
                        <a:pt x="567" y="436"/>
                      </a:lnTo>
                      <a:lnTo>
                        <a:pt x="562" y="440"/>
                      </a:lnTo>
                      <a:lnTo>
                        <a:pt x="556" y="445"/>
                      </a:lnTo>
                      <a:lnTo>
                        <a:pt x="549" y="448"/>
                      </a:lnTo>
                      <a:lnTo>
                        <a:pt x="544" y="451"/>
                      </a:lnTo>
                      <a:lnTo>
                        <a:pt x="538" y="452"/>
                      </a:lnTo>
                      <a:lnTo>
                        <a:pt x="529" y="459"/>
                      </a:lnTo>
                      <a:lnTo>
                        <a:pt x="519" y="473"/>
                      </a:lnTo>
                      <a:lnTo>
                        <a:pt x="512" y="487"/>
                      </a:lnTo>
                      <a:lnTo>
                        <a:pt x="508" y="494"/>
                      </a:lnTo>
                      <a:lnTo>
                        <a:pt x="513" y="495"/>
                      </a:lnTo>
                      <a:lnTo>
                        <a:pt x="524" y="497"/>
                      </a:lnTo>
                      <a:lnTo>
                        <a:pt x="539" y="500"/>
                      </a:lnTo>
                      <a:lnTo>
                        <a:pt x="559" y="504"/>
                      </a:lnTo>
                      <a:lnTo>
                        <a:pt x="579" y="508"/>
                      </a:lnTo>
                      <a:lnTo>
                        <a:pt x="601" y="513"/>
                      </a:lnTo>
                      <a:lnTo>
                        <a:pt x="618" y="516"/>
                      </a:lnTo>
                      <a:lnTo>
                        <a:pt x="632" y="520"/>
                      </a:lnTo>
                      <a:lnTo>
                        <a:pt x="643" y="522"/>
                      </a:lnTo>
                      <a:lnTo>
                        <a:pt x="655" y="523"/>
                      </a:lnTo>
                      <a:lnTo>
                        <a:pt x="666" y="522"/>
                      </a:lnTo>
                      <a:lnTo>
                        <a:pt x="677" y="520"/>
                      </a:lnTo>
                      <a:lnTo>
                        <a:pt x="687" y="517"/>
                      </a:lnTo>
                      <a:lnTo>
                        <a:pt x="696" y="513"/>
                      </a:lnTo>
                      <a:lnTo>
                        <a:pt x="703" y="508"/>
                      </a:lnTo>
                      <a:lnTo>
                        <a:pt x="706" y="502"/>
                      </a:lnTo>
                      <a:lnTo>
                        <a:pt x="714" y="492"/>
                      </a:lnTo>
                      <a:lnTo>
                        <a:pt x="723" y="485"/>
                      </a:lnTo>
                      <a:lnTo>
                        <a:pt x="731" y="483"/>
                      </a:lnTo>
                      <a:lnTo>
                        <a:pt x="734" y="482"/>
                      </a:lnTo>
                      <a:lnTo>
                        <a:pt x="733" y="484"/>
                      </a:lnTo>
                      <a:lnTo>
                        <a:pt x="730" y="489"/>
                      </a:lnTo>
                      <a:lnTo>
                        <a:pt x="725" y="496"/>
                      </a:lnTo>
                      <a:lnTo>
                        <a:pt x="719" y="503"/>
                      </a:lnTo>
                      <a:lnTo>
                        <a:pt x="712" y="511"/>
                      </a:lnTo>
                      <a:lnTo>
                        <a:pt x="705" y="520"/>
                      </a:lnTo>
                      <a:lnTo>
                        <a:pt x="700" y="526"/>
                      </a:lnTo>
                      <a:lnTo>
                        <a:pt x="694" y="530"/>
                      </a:lnTo>
                      <a:lnTo>
                        <a:pt x="688" y="536"/>
                      </a:lnTo>
                      <a:lnTo>
                        <a:pt x="690" y="544"/>
                      </a:lnTo>
                      <a:lnTo>
                        <a:pt x="695" y="552"/>
                      </a:lnTo>
                      <a:lnTo>
                        <a:pt x="706" y="558"/>
                      </a:lnTo>
                      <a:lnTo>
                        <a:pt x="720" y="561"/>
                      </a:lnTo>
                      <a:lnTo>
                        <a:pt x="735" y="560"/>
                      </a:lnTo>
                      <a:lnTo>
                        <a:pt x="752" y="553"/>
                      </a:lnTo>
                      <a:lnTo>
                        <a:pt x="767" y="539"/>
                      </a:lnTo>
                      <a:lnTo>
                        <a:pt x="774" y="534"/>
                      </a:lnTo>
                      <a:lnTo>
                        <a:pt x="781" y="530"/>
                      </a:lnTo>
                      <a:lnTo>
                        <a:pt x="789" y="529"/>
                      </a:lnTo>
                      <a:lnTo>
                        <a:pt x="795" y="529"/>
                      </a:lnTo>
                      <a:lnTo>
                        <a:pt x="801" y="529"/>
                      </a:lnTo>
                      <a:lnTo>
                        <a:pt x="805" y="531"/>
                      </a:lnTo>
                      <a:lnTo>
                        <a:pt x="809" y="532"/>
                      </a:lnTo>
                      <a:lnTo>
                        <a:pt x="810" y="532"/>
                      </a:lnTo>
                      <a:lnTo>
                        <a:pt x="782" y="539"/>
                      </a:lnTo>
                      <a:lnTo>
                        <a:pt x="781" y="540"/>
                      </a:lnTo>
                      <a:lnTo>
                        <a:pt x="777" y="543"/>
                      </a:lnTo>
                      <a:lnTo>
                        <a:pt x="773" y="546"/>
                      </a:lnTo>
                      <a:lnTo>
                        <a:pt x="767" y="552"/>
                      </a:lnTo>
                      <a:lnTo>
                        <a:pt x="762" y="556"/>
                      </a:lnTo>
                      <a:lnTo>
                        <a:pt x="755" y="561"/>
                      </a:lnTo>
                      <a:lnTo>
                        <a:pt x="751" y="564"/>
                      </a:lnTo>
                      <a:lnTo>
                        <a:pt x="746" y="566"/>
                      </a:lnTo>
                      <a:lnTo>
                        <a:pt x="736" y="569"/>
                      </a:lnTo>
                      <a:lnTo>
                        <a:pt x="726" y="571"/>
                      </a:lnTo>
                      <a:lnTo>
                        <a:pt x="717" y="571"/>
                      </a:lnTo>
                      <a:lnTo>
                        <a:pt x="710" y="569"/>
                      </a:lnTo>
                      <a:lnTo>
                        <a:pt x="702" y="567"/>
                      </a:lnTo>
                      <a:lnTo>
                        <a:pt x="696" y="564"/>
                      </a:lnTo>
                      <a:lnTo>
                        <a:pt x="692" y="561"/>
                      </a:lnTo>
                      <a:lnTo>
                        <a:pt x="687" y="557"/>
                      </a:lnTo>
                      <a:lnTo>
                        <a:pt x="685" y="554"/>
                      </a:lnTo>
                      <a:lnTo>
                        <a:pt x="686" y="552"/>
                      </a:lnTo>
                      <a:lnTo>
                        <a:pt x="686" y="549"/>
                      </a:lnTo>
                      <a:lnTo>
                        <a:pt x="685" y="548"/>
                      </a:lnTo>
                      <a:lnTo>
                        <a:pt x="682" y="546"/>
                      </a:lnTo>
                      <a:lnTo>
                        <a:pt x="673" y="545"/>
                      </a:lnTo>
                      <a:lnTo>
                        <a:pt x="657" y="543"/>
                      </a:lnTo>
                      <a:lnTo>
                        <a:pt x="634" y="540"/>
                      </a:lnTo>
                      <a:lnTo>
                        <a:pt x="622" y="538"/>
                      </a:lnTo>
                      <a:lnTo>
                        <a:pt x="611" y="536"/>
                      </a:lnTo>
                      <a:lnTo>
                        <a:pt x="602" y="535"/>
                      </a:lnTo>
                      <a:lnTo>
                        <a:pt x="594" y="533"/>
                      </a:lnTo>
                      <a:lnTo>
                        <a:pt x="588" y="532"/>
                      </a:lnTo>
                      <a:lnTo>
                        <a:pt x="584" y="530"/>
                      </a:lnTo>
                      <a:lnTo>
                        <a:pt x="579" y="529"/>
                      </a:lnTo>
                      <a:lnTo>
                        <a:pt x="577" y="528"/>
                      </a:lnTo>
                      <a:lnTo>
                        <a:pt x="581" y="537"/>
                      </a:lnTo>
                      <a:lnTo>
                        <a:pt x="586" y="549"/>
                      </a:lnTo>
                      <a:lnTo>
                        <a:pt x="593" y="563"/>
                      </a:lnTo>
                      <a:lnTo>
                        <a:pt x="603" y="578"/>
                      </a:lnTo>
                      <a:lnTo>
                        <a:pt x="614" y="593"/>
                      </a:lnTo>
                      <a:lnTo>
                        <a:pt x="626" y="605"/>
                      </a:lnTo>
                      <a:lnTo>
                        <a:pt x="642" y="616"/>
                      </a:lnTo>
                      <a:lnTo>
                        <a:pt x="658" y="621"/>
                      </a:lnTo>
                      <a:lnTo>
                        <a:pt x="677" y="623"/>
                      </a:lnTo>
                      <a:lnTo>
                        <a:pt x="694" y="623"/>
                      </a:lnTo>
                      <a:lnTo>
                        <a:pt x="706" y="620"/>
                      </a:lnTo>
                      <a:lnTo>
                        <a:pt x="716" y="616"/>
                      </a:lnTo>
                      <a:lnTo>
                        <a:pt x="724" y="611"/>
                      </a:lnTo>
                      <a:lnTo>
                        <a:pt x="730" y="607"/>
                      </a:lnTo>
                      <a:lnTo>
                        <a:pt x="732" y="604"/>
                      </a:lnTo>
                      <a:lnTo>
                        <a:pt x="733" y="603"/>
                      </a:lnTo>
                      <a:lnTo>
                        <a:pt x="731" y="607"/>
                      </a:lnTo>
                      <a:lnTo>
                        <a:pt x="724" y="615"/>
                      </a:lnTo>
                      <a:lnTo>
                        <a:pt x="716" y="623"/>
                      </a:lnTo>
                      <a:lnTo>
                        <a:pt x="711" y="627"/>
                      </a:lnTo>
                      <a:lnTo>
                        <a:pt x="707" y="628"/>
                      </a:lnTo>
                      <a:lnTo>
                        <a:pt x="701" y="629"/>
                      </a:lnTo>
                      <a:lnTo>
                        <a:pt x="692" y="632"/>
                      </a:lnTo>
                      <a:lnTo>
                        <a:pt x="683" y="633"/>
                      </a:lnTo>
                      <a:lnTo>
                        <a:pt x="672" y="635"/>
                      </a:lnTo>
                      <a:lnTo>
                        <a:pt x="660" y="635"/>
                      </a:lnTo>
                      <a:lnTo>
                        <a:pt x="647" y="633"/>
                      </a:lnTo>
                      <a:lnTo>
                        <a:pt x="635" y="628"/>
                      </a:lnTo>
                      <a:lnTo>
                        <a:pt x="623" y="619"/>
                      </a:lnTo>
                      <a:lnTo>
                        <a:pt x="611" y="606"/>
                      </a:lnTo>
                      <a:lnTo>
                        <a:pt x="598" y="591"/>
                      </a:lnTo>
                      <a:lnTo>
                        <a:pt x="587" y="574"/>
                      </a:lnTo>
                      <a:lnTo>
                        <a:pt x="578" y="560"/>
                      </a:lnTo>
                      <a:lnTo>
                        <a:pt x="571" y="546"/>
                      </a:lnTo>
                      <a:lnTo>
                        <a:pt x="566" y="537"/>
                      </a:lnTo>
                      <a:lnTo>
                        <a:pt x="564" y="534"/>
                      </a:lnTo>
                      <a:lnTo>
                        <a:pt x="563" y="533"/>
                      </a:lnTo>
                      <a:lnTo>
                        <a:pt x="558" y="530"/>
                      </a:lnTo>
                      <a:lnTo>
                        <a:pt x="553" y="525"/>
                      </a:lnTo>
                      <a:lnTo>
                        <a:pt x="545" y="521"/>
                      </a:lnTo>
                      <a:lnTo>
                        <a:pt x="536" y="517"/>
                      </a:lnTo>
                      <a:lnTo>
                        <a:pt x="526" y="515"/>
                      </a:lnTo>
                      <a:lnTo>
                        <a:pt x="517" y="516"/>
                      </a:lnTo>
                      <a:lnTo>
                        <a:pt x="507" y="521"/>
                      </a:lnTo>
                      <a:lnTo>
                        <a:pt x="498" y="529"/>
                      </a:lnTo>
                      <a:lnTo>
                        <a:pt x="487" y="541"/>
                      </a:lnTo>
                      <a:lnTo>
                        <a:pt x="477" y="556"/>
                      </a:lnTo>
                      <a:lnTo>
                        <a:pt x="466" y="571"/>
                      </a:lnTo>
                      <a:lnTo>
                        <a:pt x="457" y="587"/>
                      </a:lnTo>
                      <a:lnTo>
                        <a:pt x="449" y="601"/>
                      </a:lnTo>
                      <a:lnTo>
                        <a:pt x="444" y="614"/>
                      </a:lnTo>
                      <a:lnTo>
                        <a:pt x="440" y="622"/>
                      </a:lnTo>
                      <a:lnTo>
                        <a:pt x="438" y="637"/>
                      </a:lnTo>
                      <a:lnTo>
                        <a:pt x="436" y="660"/>
                      </a:lnTo>
                      <a:lnTo>
                        <a:pt x="438" y="690"/>
                      </a:lnTo>
                      <a:lnTo>
                        <a:pt x="446" y="728"/>
                      </a:lnTo>
                      <a:lnTo>
                        <a:pt x="450" y="744"/>
                      </a:lnTo>
                      <a:lnTo>
                        <a:pt x="453" y="761"/>
                      </a:lnTo>
                      <a:lnTo>
                        <a:pt x="455" y="781"/>
                      </a:lnTo>
                      <a:lnTo>
                        <a:pt x="459" y="802"/>
                      </a:lnTo>
                      <a:lnTo>
                        <a:pt x="463" y="804"/>
                      </a:lnTo>
                      <a:lnTo>
                        <a:pt x="468" y="807"/>
                      </a:lnTo>
                      <a:lnTo>
                        <a:pt x="472" y="808"/>
                      </a:lnTo>
                      <a:lnTo>
                        <a:pt x="472" y="809"/>
                      </a:lnTo>
                      <a:lnTo>
                        <a:pt x="472" y="814"/>
                      </a:lnTo>
                      <a:lnTo>
                        <a:pt x="469" y="823"/>
                      </a:lnTo>
                      <a:lnTo>
                        <a:pt x="467" y="833"/>
                      </a:lnTo>
                      <a:lnTo>
                        <a:pt x="466" y="839"/>
                      </a:lnTo>
                      <a:lnTo>
                        <a:pt x="467" y="849"/>
                      </a:lnTo>
                      <a:lnTo>
                        <a:pt x="468" y="862"/>
                      </a:lnTo>
                      <a:lnTo>
                        <a:pt x="467" y="875"/>
                      </a:lnTo>
                      <a:lnTo>
                        <a:pt x="466" y="890"/>
                      </a:lnTo>
                      <a:lnTo>
                        <a:pt x="468" y="888"/>
                      </a:lnTo>
                      <a:lnTo>
                        <a:pt x="471" y="886"/>
                      </a:lnTo>
                      <a:lnTo>
                        <a:pt x="472" y="885"/>
                      </a:lnTo>
                      <a:lnTo>
                        <a:pt x="474" y="884"/>
                      </a:lnTo>
                      <a:lnTo>
                        <a:pt x="481" y="882"/>
                      </a:lnTo>
                      <a:lnTo>
                        <a:pt x="489" y="880"/>
                      </a:lnTo>
                      <a:lnTo>
                        <a:pt x="499" y="877"/>
                      </a:lnTo>
                      <a:lnTo>
                        <a:pt x="511" y="873"/>
                      </a:lnTo>
                      <a:lnTo>
                        <a:pt x="521" y="869"/>
                      </a:lnTo>
                      <a:lnTo>
                        <a:pt x="529" y="865"/>
                      </a:lnTo>
                      <a:lnTo>
                        <a:pt x="535" y="859"/>
                      </a:lnTo>
                      <a:lnTo>
                        <a:pt x="536" y="853"/>
                      </a:lnTo>
                      <a:lnTo>
                        <a:pt x="535" y="843"/>
                      </a:lnTo>
                      <a:lnTo>
                        <a:pt x="536" y="835"/>
                      </a:lnTo>
                      <a:lnTo>
                        <a:pt x="538" y="827"/>
                      </a:lnTo>
                      <a:lnTo>
                        <a:pt x="542" y="822"/>
                      </a:lnTo>
                      <a:lnTo>
                        <a:pt x="545" y="820"/>
                      </a:lnTo>
                      <a:lnTo>
                        <a:pt x="549" y="818"/>
                      </a:lnTo>
                      <a:lnTo>
                        <a:pt x="555" y="815"/>
                      </a:lnTo>
                      <a:lnTo>
                        <a:pt x="562" y="813"/>
                      </a:lnTo>
                      <a:lnTo>
                        <a:pt x="568" y="810"/>
                      </a:lnTo>
                      <a:lnTo>
                        <a:pt x="573" y="809"/>
                      </a:lnTo>
                      <a:lnTo>
                        <a:pt x="577" y="807"/>
                      </a:lnTo>
                      <a:lnTo>
                        <a:pt x="578" y="807"/>
                      </a:lnTo>
                      <a:lnTo>
                        <a:pt x="572" y="813"/>
                      </a:lnTo>
                      <a:lnTo>
                        <a:pt x="564" y="817"/>
                      </a:lnTo>
                      <a:lnTo>
                        <a:pt x="555" y="821"/>
                      </a:lnTo>
                      <a:lnTo>
                        <a:pt x="552" y="825"/>
                      </a:lnTo>
                      <a:lnTo>
                        <a:pt x="546" y="833"/>
                      </a:lnTo>
                      <a:lnTo>
                        <a:pt x="544" y="838"/>
                      </a:lnTo>
                      <a:lnTo>
                        <a:pt x="546" y="841"/>
                      </a:lnTo>
                      <a:lnTo>
                        <a:pt x="557" y="839"/>
                      </a:lnTo>
                      <a:lnTo>
                        <a:pt x="562" y="838"/>
                      </a:lnTo>
                      <a:lnTo>
                        <a:pt x="568" y="835"/>
                      </a:lnTo>
                      <a:lnTo>
                        <a:pt x="576" y="831"/>
                      </a:lnTo>
                      <a:lnTo>
                        <a:pt x="585" y="825"/>
                      </a:lnTo>
                      <a:lnTo>
                        <a:pt x="594" y="820"/>
                      </a:lnTo>
                      <a:lnTo>
                        <a:pt x="602" y="815"/>
                      </a:lnTo>
                      <a:lnTo>
                        <a:pt x="607" y="812"/>
                      </a:lnTo>
                      <a:lnTo>
                        <a:pt x="610" y="809"/>
                      </a:lnTo>
                      <a:lnTo>
                        <a:pt x="613" y="803"/>
                      </a:lnTo>
                      <a:lnTo>
                        <a:pt x="616" y="795"/>
                      </a:lnTo>
                      <a:lnTo>
                        <a:pt x="620" y="788"/>
                      </a:lnTo>
                      <a:lnTo>
                        <a:pt x="621" y="785"/>
                      </a:lnTo>
                      <a:lnTo>
                        <a:pt x="625" y="789"/>
                      </a:lnTo>
                      <a:lnTo>
                        <a:pt x="625" y="792"/>
                      </a:lnTo>
                      <a:lnTo>
                        <a:pt x="624" y="800"/>
                      </a:lnTo>
                      <a:lnTo>
                        <a:pt x="621" y="809"/>
                      </a:lnTo>
                      <a:lnTo>
                        <a:pt x="615" y="816"/>
                      </a:lnTo>
                      <a:lnTo>
                        <a:pt x="611" y="819"/>
                      </a:lnTo>
                      <a:lnTo>
                        <a:pt x="605" y="822"/>
                      </a:lnTo>
                      <a:lnTo>
                        <a:pt x="598" y="826"/>
                      </a:lnTo>
                      <a:lnTo>
                        <a:pt x="593" y="830"/>
                      </a:lnTo>
                      <a:lnTo>
                        <a:pt x="586" y="833"/>
                      </a:lnTo>
                      <a:lnTo>
                        <a:pt x="582" y="836"/>
                      </a:lnTo>
                      <a:lnTo>
                        <a:pt x="578" y="837"/>
                      </a:lnTo>
                      <a:lnTo>
                        <a:pt x="577" y="838"/>
                      </a:lnTo>
                      <a:lnTo>
                        <a:pt x="578" y="839"/>
                      </a:lnTo>
                      <a:lnTo>
                        <a:pt x="583" y="840"/>
                      </a:lnTo>
                      <a:lnTo>
                        <a:pt x="588" y="842"/>
                      </a:lnTo>
                      <a:lnTo>
                        <a:pt x="596" y="845"/>
                      </a:lnTo>
                      <a:lnTo>
                        <a:pt x="603" y="847"/>
                      </a:lnTo>
                      <a:lnTo>
                        <a:pt x="610" y="848"/>
                      </a:lnTo>
                      <a:lnTo>
                        <a:pt x="615" y="848"/>
                      </a:lnTo>
                      <a:lnTo>
                        <a:pt x="618" y="846"/>
                      </a:lnTo>
                      <a:lnTo>
                        <a:pt x="622" y="844"/>
                      </a:lnTo>
                      <a:lnTo>
                        <a:pt x="623" y="845"/>
                      </a:lnTo>
                      <a:lnTo>
                        <a:pt x="621" y="849"/>
                      </a:lnTo>
                      <a:lnTo>
                        <a:pt x="616" y="853"/>
                      </a:lnTo>
                      <a:lnTo>
                        <a:pt x="613" y="854"/>
                      </a:lnTo>
                      <a:lnTo>
                        <a:pt x="608" y="855"/>
                      </a:lnTo>
                      <a:lnTo>
                        <a:pt x="604" y="855"/>
                      </a:lnTo>
                      <a:lnTo>
                        <a:pt x="600" y="855"/>
                      </a:lnTo>
                      <a:lnTo>
                        <a:pt x="594" y="854"/>
                      </a:lnTo>
                      <a:lnTo>
                        <a:pt x="590" y="853"/>
                      </a:lnTo>
                      <a:lnTo>
                        <a:pt x="585" y="851"/>
                      </a:lnTo>
                      <a:lnTo>
                        <a:pt x="582" y="848"/>
                      </a:lnTo>
                      <a:lnTo>
                        <a:pt x="576" y="844"/>
                      </a:lnTo>
                      <a:lnTo>
                        <a:pt x="571" y="844"/>
                      </a:lnTo>
                      <a:lnTo>
                        <a:pt x="566" y="845"/>
                      </a:lnTo>
                      <a:lnTo>
                        <a:pt x="562" y="846"/>
                      </a:lnTo>
                      <a:lnTo>
                        <a:pt x="557" y="848"/>
                      </a:lnTo>
                      <a:lnTo>
                        <a:pt x="553" y="853"/>
                      </a:lnTo>
                      <a:lnTo>
                        <a:pt x="548" y="859"/>
                      </a:lnTo>
                      <a:lnTo>
                        <a:pt x="545" y="865"/>
                      </a:lnTo>
                      <a:lnTo>
                        <a:pt x="541" y="869"/>
                      </a:lnTo>
                      <a:lnTo>
                        <a:pt x="535" y="874"/>
                      </a:lnTo>
                      <a:lnTo>
                        <a:pt x="528" y="879"/>
                      </a:lnTo>
                      <a:lnTo>
                        <a:pt x="519" y="883"/>
                      </a:lnTo>
                      <a:lnTo>
                        <a:pt x="514" y="884"/>
                      </a:lnTo>
                      <a:lnTo>
                        <a:pt x="508" y="886"/>
                      </a:lnTo>
                      <a:lnTo>
                        <a:pt x="503" y="888"/>
                      </a:lnTo>
                      <a:lnTo>
                        <a:pt x="496" y="890"/>
                      </a:lnTo>
                      <a:lnTo>
                        <a:pt x="491" y="893"/>
                      </a:lnTo>
                      <a:lnTo>
                        <a:pt x="485" y="896"/>
                      </a:lnTo>
                      <a:lnTo>
                        <a:pt x="479" y="900"/>
                      </a:lnTo>
                      <a:lnTo>
                        <a:pt x="476" y="905"/>
                      </a:lnTo>
                      <a:lnTo>
                        <a:pt x="475" y="910"/>
                      </a:lnTo>
                      <a:lnTo>
                        <a:pt x="475" y="917"/>
                      </a:lnTo>
                      <a:lnTo>
                        <a:pt x="475" y="925"/>
                      </a:lnTo>
                      <a:lnTo>
                        <a:pt x="473" y="931"/>
                      </a:lnTo>
                      <a:lnTo>
                        <a:pt x="469" y="952"/>
                      </a:lnTo>
                      <a:lnTo>
                        <a:pt x="466" y="971"/>
                      </a:lnTo>
                      <a:lnTo>
                        <a:pt x="463" y="987"/>
                      </a:lnTo>
                      <a:lnTo>
                        <a:pt x="461" y="998"/>
                      </a:lnTo>
                      <a:lnTo>
                        <a:pt x="461" y="1002"/>
                      </a:lnTo>
                      <a:lnTo>
                        <a:pt x="461" y="1021"/>
                      </a:lnTo>
                      <a:lnTo>
                        <a:pt x="462" y="1049"/>
                      </a:lnTo>
                      <a:lnTo>
                        <a:pt x="464" y="1082"/>
                      </a:lnTo>
                      <a:lnTo>
                        <a:pt x="465" y="1089"/>
                      </a:lnTo>
                      <a:lnTo>
                        <a:pt x="469" y="1090"/>
                      </a:lnTo>
                      <a:lnTo>
                        <a:pt x="475" y="1089"/>
                      </a:lnTo>
                      <a:lnTo>
                        <a:pt x="482" y="1087"/>
                      </a:lnTo>
                      <a:lnTo>
                        <a:pt x="493" y="1085"/>
                      </a:lnTo>
                      <a:lnTo>
                        <a:pt x="504" y="1081"/>
                      </a:lnTo>
                      <a:lnTo>
                        <a:pt x="513" y="1076"/>
                      </a:lnTo>
                      <a:lnTo>
                        <a:pt x="522" y="1071"/>
                      </a:lnTo>
                      <a:lnTo>
                        <a:pt x="528" y="1066"/>
                      </a:lnTo>
                      <a:lnTo>
                        <a:pt x="534" y="1061"/>
                      </a:lnTo>
                      <a:lnTo>
                        <a:pt x="538" y="1057"/>
                      </a:lnTo>
                      <a:lnTo>
                        <a:pt x="542" y="1054"/>
                      </a:lnTo>
                      <a:lnTo>
                        <a:pt x="555" y="1043"/>
                      </a:lnTo>
                      <a:lnTo>
                        <a:pt x="566" y="1035"/>
                      </a:lnTo>
                      <a:lnTo>
                        <a:pt x="576" y="1030"/>
                      </a:lnTo>
                      <a:lnTo>
                        <a:pt x="584" y="1027"/>
                      </a:lnTo>
                      <a:lnTo>
                        <a:pt x="591" y="1026"/>
                      </a:lnTo>
                      <a:lnTo>
                        <a:pt x="595" y="1026"/>
                      </a:lnTo>
                      <a:lnTo>
                        <a:pt x="597" y="1026"/>
                      </a:lnTo>
                      <a:lnTo>
                        <a:pt x="598" y="1026"/>
                      </a:lnTo>
                      <a:lnTo>
                        <a:pt x="594" y="1028"/>
                      </a:lnTo>
                      <a:lnTo>
                        <a:pt x="583" y="1032"/>
                      </a:lnTo>
                      <a:lnTo>
                        <a:pt x="573" y="1039"/>
                      </a:lnTo>
                      <a:lnTo>
                        <a:pt x="569" y="1049"/>
                      </a:lnTo>
                      <a:lnTo>
                        <a:pt x="571" y="1050"/>
                      </a:lnTo>
                      <a:lnTo>
                        <a:pt x="574" y="1052"/>
                      </a:lnTo>
                      <a:lnTo>
                        <a:pt x="579" y="1054"/>
                      </a:lnTo>
                      <a:lnTo>
                        <a:pt x="585" y="1055"/>
                      </a:lnTo>
                      <a:lnTo>
                        <a:pt x="593" y="1056"/>
                      </a:lnTo>
                      <a:lnTo>
                        <a:pt x="602" y="1055"/>
                      </a:lnTo>
                      <a:lnTo>
                        <a:pt x="611" y="1053"/>
                      </a:lnTo>
                      <a:lnTo>
                        <a:pt x="621" y="1049"/>
                      </a:lnTo>
                      <a:lnTo>
                        <a:pt x="630" y="1044"/>
                      </a:lnTo>
                      <a:lnTo>
                        <a:pt x="637" y="1043"/>
                      </a:lnTo>
                      <a:lnTo>
                        <a:pt x="646" y="1044"/>
                      </a:lnTo>
                      <a:lnTo>
                        <a:pt x="654" y="1047"/>
                      </a:lnTo>
                      <a:lnTo>
                        <a:pt x="662" y="1051"/>
                      </a:lnTo>
                      <a:lnTo>
                        <a:pt x="668" y="1055"/>
                      </a:lnTo>
                      <a:lnTo>
                        <a:pt x="676" y="1060"/>
                      </a:lnTo>
                      <a:lnTo>
                        <a:pt x="684" y="1064"/>
                      </a:lnTo>
                      <a:lnTo>
                        <a:pt x="688" y="1067"/>
                      </a:lnTo>
                      <a:lnTo>
                        <a:pt x="686" y="1066"/>
                      </a:lnTo>
                      <a:lnTo>
                        <a:pt x="681" y="1064"/>
                      </a:lnTo>
                      <a:lnTo>
                        <a:pt x="671" y="1061"/>
                      </a:lnTo>
                      <a:lnTo>
                        <a:pt x="660" y="1058"/>
                      </a:lnTo>
                      <a:lnTo>
                        <a:pt x="648" y="1056"/>
                      </a:lnTo>
                      <a:lnTo>
                        <a:pt x="638" y="1055"/>
                      </a:lnTo>
                      <a:lnTo>
                        <a:pt x="632" y="1056"/>
                      </a:lnTo>
                      <a:lnTo>
                        <a:pt x="626" y="1058"/>
                      </a:lnTo>
                      <a:lnTo>
                        <a:pt x="620" y="1060"/>
                      </a:lnTo>
                      <a:lnTo>
                        <a:pt x="612" y="1061"/>
                      </a:lnTo>
                      <a:lnTo>
                        <a:pt x="605" y="1062"/>
                      </a:lnTo>
                      <a:lnTo>
                        <a:pt x="597" y="1063"/>
                      </a:lnTo>
                      <a:lnTo>
                        <a:pt x="591" y="1064"/>
                      </a:lnTo>
                      <a:lnTo>
                        <a:pt x="584" y="1064"/>
                      </a:lnTo>
                      <a:lnTo>
                        <a:pt x="579" y="1064"/>
                      </a:lnTo>
                      <a:lnTo>
                        <a:pt x="573" y="1063"/>
                      </a:lnTo>
                      <a:lnTo>
                        <a:pt x="568" y="1059"/>
                      </a:lnTo>
                      <a:lnTo>
                        <a:pt x="563" y="1057"/>
                      </a:lnTo>
                      <a:lnTo>
                        <a:pt x="556" y="1060"/>
                      </a:lnTo>
                      <a:lnTo>
                        <a:pt x="552" y="1064"/>
                      </a:lnTo>
                      <a:lnTo>
                        <a:pt x="545" y="1068"/>
                      </a:lnTo>
                      <a:lnTo>
                        <a:pt x="538" y="1073"/>
                      </a:lnTo>
                      <a:lnTo>
                        <a:pt x="531" y="1079"/>
                      </a:lnTo>
                      <a:lnTo>
                        <a:pt x="523" y="1084"/>
                      </a:lnTo>
                      <a:lnTo>
                        <a:pt x="516" y="1088"/>
                      </a:lnTo>
                      <a:lnTo>
                        <a:pt x="508" y="1092"/>
                      </a:lnTo>
                      <a:lnTo>
                        <a:pt x="502" y="1094"/>
                      </a:lnTo>
                      <a:lnTo>
                        <a:pt x="495" y="1097"/>
                      </a:lnTo>
                      <a:lnTo>
                        <a:pt x="488" y="1101"/>
                      </a:lnTo>
                      <a:lnTo>
                        <a:pt x="482" y="1104"/>
                      </a:lnTo>
                      <a:lnTo>
                        <a:pt x="474" y="1106"/>
                      </a:lnTo>
                      <a:lnTo>
                        <a:pt x="475" y="1127"/>
                      </a:lnTo>
                      <a:lnTo>
                        <a:pt x="474" y="1142"/>
                      </a:lnTo>
                      <a:lnTo>
                        <a:pt x="472" y="1150"/>
                      </a:lnTo>
                      <a:lnTo>
                        <a:pt x="471" y="1153"/>
                      </a:lnTo>
                      <a:lnTo>
                        <a:pt x="482" y="1261"/>
                      </a:lnTo>
                      <a:lnTo>
                        <a:pt x="475" y="1349"/>
                      </a:lnTo>
                      <a:lnTo>
                        <a:pt x="474" y="1373"/>
                      </a:lnTo>
                      <a:lnTo>
                        <a:pt x="471" y="1428"/>
                      </a:lnTo>
                      <a:lnTo>
                        <a:pt x="467" y="1486"/>
                      </a:lnTo>
                      <a:lnTo>
                        <a:pt x="465" y="1519"/>
                      </a:lnTo>
                      <a:lnTo>
                        <a:pt x="462" y="1544"/>
                      </a:lnTo>
                      <a:lnTo>
                        <a:pt x="455" y="1583"/>
                      </a:lnTo>
                      <a:lnTo>
                        <a:pt x="448" y="1620"/>
                      </a:lnTo>
                      <a:lnTo>
                        <a:pt x="446" y="1636"/>
                      </a:lnTo>
                      <a:lnTo>
                        <a:pt x="444" y="1648"/>
                      </a:lnTo>
                      <a:lnTo>
                        <a:pt x="438" y="1677"/>
                      </a:lnTo>
                      <a:lnTo>
                        <a:pt x="433" y="1707"/>
                      </a:lnTo>
                      <a:lnTo>
                        <a:pt x="430" y="1725"/>
                      </a:lnTo>
                      <a:lnTo>
                        <a:pt x="434" y="1742"/>
                      </a:lnTo>
                      <a:lnTo>
                        <a:pt x="443" y="1767"/>
                      </a:lnTo>
                      <a:lnTo>
                        <a:pt x="452" y="1789"/>
                      </a:lnTo>
                      <a:lnTo>
                        <a:pt x="455" y="1800"/>
                      </a:lnTo>
                      <a:lnTo>
                        <a:pt x="445" y="1809"/>
                      </a:lnTo>
                      <a:lnTo>
                        <a:pt x="430" y="1815"/>
                      </a:lnTo>
                      <a:lnTo>
                        <a:pt x="413" y="1818"/>
                      </a:lnTo>
                      <a:lnTo>
                        <a:pt x="393" y="1819"/>
                      </a:lnTo>
                      <a:lnTo>
                        <a:pt x="375" y="1820"/>
                      </a:lnTo>
                      <a:lnTo>
                        <a:pt x="359" y="1819"/>
                      </a:lnTo>
                      <a:lnTo>
                        <a:pt x="348" y="1818"/>
                      </a:lnTo>
                      <a:lnTo>
                        <a:pt x="344" y="1818"/>
                      </a:lnTo>
                      <a:lnTo>
                        <a:pt x="342" y="1809"/>
                      </a:lnTo>
                      <a:lnTo>
                        <a:pt x="338" y="1787"/>
                      </a:lnTo>
                      <a:lnTo>
                        <a:pt x="336" y="1758"/>
                      </a:lnTo>
                      <a:lnTo>
                        <a:pt x="342" y="1731"/>
                      </a:lnTo>
                      <a:lnTo>
                        <a:pt x="344" y="1723"/>
                      </a:lnTo>
                      <a:lnTo>
                        <a:pt x="349" y="1710"/>
                      </a:lnTo>
                      <a:lnTo>
                        <a:pt x="356" y="1690"/>
                      </a:lnTo>
                      <a:lnTo>
                        <a:pt x="364" y="1669"/>
                      </a:lnTo>
                      <a:lnTo>
                        <a:pt x="370" y="1648"/>
                      </a:lnTo>
                      <a:lnTo>
                        <a:pt x="376" y="1628"/>
                      </a:lnTo>
                      <a:lnTo>
                        <a:pt x="380" y="1613"/>
                      </a:lnTo>
                      <a:lnTo>
                        <a:pt x="382" y="1605"/>
                      </a:lnTo>
                      <a:lnTo>
                        <a:pt x="383" y="1589"/>
                      </a:lnTo>
                      <a:lnTo>
                        <a:pt x="387" y="1565"/>
                      </a:lnTo>
                      <a:lnTo>
                        <a:pt x="392" y="1541"/>
                      </a:lnTo>
                      <a:lnTo>
                        <a:pt x="394" y="1528"/>
                      </a:lnTo>
                      <a:lnTo>
                        <a:pt x="397" y="1502"/>
                      </a:lnTo>
                      <a:lnTo>
                        <a:pt x="406" y="1453"/>
                      </a:lnTo>
                      <a:lnTo>
                        <a:pt x="415" y="1405"/>
                      </a:lnTo>
                      <a:lnTo>
                        <a:pt x="418" y="1383"/>
                      </a:lnTo>
                      <a:lnTo>
                        <a:pt x="423" y="1303"/>
                      </a:lnTo>
                      <a:lnTo>
                        <a:pt x="422" y="1250"/>
                      </a:lnTo>
                      <a:lnTo>
                        <a:pt x="399" y="1218"/>
                      </a:lnTo>
                      <a:lnTo>
                        <a:pt x="424" y="1222"/>
                      </a:lnTo>
                      <a:lnTo>
                        <a:pt x="423" y="1217"/>
                      </a:lnTo>
                      <a:lnTo>
                        <a:pt x="420" y="1204"/>
                      </a:lnTo>
                      <a:lnTo>
                        <a:pt x="418" y="1184"/>
                      </a:lnTo>
                      <a:lnTo>
                        <a:pt x="415" y="1161"/>
                      </a:lnTo>
                      <a:lnTo>
                        <a:pt x="414" y="1154"/>
                      </a:lnTo>
                      <a:lnTo>
                        <a:pt x="414" y="1140"/>
                      </a:lnTo>
                      <a:lnTo>
                        <a:pt x="413" y="1124"/>
                      </a:lnTo>
                      <a:lnTo>
                        <a:pt x="413" y="1114"/>
                      </a:lnTo>
                      <a:close/>
                    </a:path>
                  </a:pathLst>
                </a:custGeom>
                <a:solidFill>
                  <a:srgbClr val="442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41" name="Freeform 66"/>
                <p:cNvSpPr>
                  <a:spLocks/>
                </p:cNvSpPr>
                <p:nvPr/>
              </p:nvSpPr>
              <p:spPr bwMode="auto">
                <a:xfrm>
                  <a:off x="2112" y="2592"/>
                  <a:ext cx="114" cy="72"/>
                </a:xfrm>
                <a:custGeom>
                  <a:avLst/>
                  <a:gdLst>
                    <a:gd name="T0" fmla="*/ 2 w 227"/>
                    <a:gd name="T1" fmla="*/ 0 h 145"/>
                    <a:gd name="T2" fmla="*/ 2 w 227"/>
                    <a:gd name="T3" fmla="*/ 0 h 145"/>
                    <a:gd name="T4" fmla="*/ 2 w 227"/>
                    <a:gd name="T5" fmla="*/ 0 h 145"/>
                    <a:gd name="T6" fmla="*/ 2 w 227"/>
                    <a:gd name="T7" fmla="*/ 0 h 145"/>
                    <a:gd name="T8" fmla="*/ 2 w 227"/>
                    <a:gd name="T9" fmla="*/ 0 h 145"/>
                    <a:gd name="T10" fmla="*/ 2 w 227"/>
                    <a:gd name="T11" fmla="*/ 0 h 145"/>
                    <a:gd name="T12" fmla="*/ 2 w 227"/>
                    <a:gd name="T13" fmla="*/ 0 h 145"/>
                    <a:gd name="T14" fmla="*/ 2 w 227"/>
                    <a:gd name="T15" fmla="*/ 0 h 145"/>
                    <a:gd name="T16" fmla="*/ 2 w 227"/>
                    <a:gd name="T17" fmla="*/ 0 h 145"/>
                    <a:gd name="T18" fmla="*/ 2 w 227"/>
                    <a:gd name="T19" fmla="*/ 0 h 145"/>
                    <a:gd name="T20" fmla="*/ 2 w 227"/>
                    <a:gd name="T21" fmla="*/ 0 h 145"/>
                    <a:gd name="T22" fmla="*/ 1 w 227"/>
                    <a:gd name="T23" fmla="*/ 0 h 145"/>
                    <a:gd name="T24" fmla="*/ 1 w 227"/>
                    <a:gd name="T25" fmla="*/ 0 h 145"/>
                    <a:gd name="T26" fmla="*/ 1 w 227"/>
                    <a:gd name="T27" fmla="*/ 0 h 145"/>
                    <a:gd name="T28" fmla="*/ 2 w 227"/>
                    <a:gd name="T29" fmla="*/ 0 h 145"/>
                    <a:gd name="T30" fmla="*/ 2 w 227"/>
                    <a:gd name="T31" fmla="*/ 0 h 145"/>
                    <a:gd name="T32" fmla="*/ 2 w 227"/>
                    <a:gd name="T33" fmla="*/ 0 h 145"/>
                    <a:gd name="T34" fmla="*/ 2 w 227"/>
                    <a:gd name="T35" fmla="*/ 0 h 145"/>
                    <a:gd name="T36" fmla="*/ 2 w 227"/>
                    <a:gd name="T37" fmla="*/ 0 h 145"/>
                    <a:gd name="T38" fmla="*/ 2 w 227"/>
                    <a:gd name="T39" fmla="*/ 0 h 145"/>
                    <a:gd name="T40" fmla="*/ 1 w 227"/>
                    <a:gd name="T41" fmla="*/ 0 h 145"/>
                    <a:gd name="T42" fmla="*/ 1 w 227"/>
                    <a:gd name="T43" fmla="*/ 0 h 145"/>
                    <a:gd name="T44" fmla="*/ 1 w 227"/>
                    <a:gd name="T45" fmla="*/ 0 h 145"/>
                    <a:gd name="T46" fmla="*/ 1 w 227"/>
                    <a:gd name="T47" fmla="*/ 0 h 145"/>
                    <a:gd name="T48" fmla="*/ 1 w 227"/>
                    <a:gd name="T49" fmla="*/ 0 h 145"/>
                    <a:gd name="T50" fmla="*/ 1 w 227"/>
                    <a:gd name="T51" fmla="*/ 0 h 145"/>
                    <a:gd name="T52" fmla="*/ 1 w 227"/>
                    <a:gd name="T53" fmla="*/ 0 h 145"/>
                    <a:gd name="T54" fmla="*/ 1 w 227"/>
                    <a:gd name="T55" fmla="*/ 0 h 145"/>
                    <a:gd name="T56" fmla="*/ 1 w 227"/>
                    <a:gd name="T57" fmla="*/ 0 h 145"/>
                    <a:gd name="T58" fmla="*/ 1 w 227"/>
                    <a:gd name="T59" fmla="*/ 0 h 145"/>
                    <a:gd name="T60" fmla="*/ 0 w 227"/>
                    <a:gd name="T61" fmla="*/ 0 h 145"/>
                    <a:gd name="T62" fmla="*/ 1 w 227"/>
                    <a:gd name="T63" fmla="*/ 0 h 145"/>
                    <a:gd name="T64" fmla="*/ 1 w 227"/>
                    <a:gd name="T65" fmla="*/ 0 h 145"/>
                    <a:gd name="T66" fmla="*/ 1 w 227"/>
                    <a:gd name="T67" fmla="*/ 0 h 145"/>
                    <a:gd name="T68" fmla="*/ 1 w 227"/>
                    <a:gd name="T69" fmla="*/ 0 h 145"/>
                    <a:gd name="T70" fmla="*/ 1 w 227"/>
                    <a:gd name="T71" fmla="*/ 0 h 145"/>
                    <a:gd name="T72" fmla="*/ 1 w 227"/>
                    <a:gd name="T73" fmla="*/ 0 h 145"/>
                    <a:gd name="T74" fmla="*/ 1 w 227"/>
                    <a:gd name="T75" fmla="*/ 0 h 145"/>
                    <a:gd name="T76" fmla="*/ 1 w 227"/>
                    <a:gd name="T77" fmla="*/ 0 h 145"/>
                    <a:gd name="T78" fmla="*/ 1 w 227"/>
                    <a:gd name="T79" fmla="*/ 0 h 145"/>
                    <a:gd name="T80" fmla="*/ 1 w 227"/>
                    <a:gd name="T81" fmla="*/ 0 h 145"/>
                    <a:gd name="T82" fmla="*/ 1 w 227"/>
                    <a:gd name="T83" fmla="*/ 0 h 145"/>
                    <a:gd name="T84" fmla="*/ 1 w 227"/>
                    <a:gd name="T85" fmla="*/ 1 h 145"/>
                    <a:gd name="T86" fmla="*/ 1 w 227"/>
                    <a:gd name="T87" fmla="*/ 1 h 145"/>
                    <a:gd name="T88" fmla="*/ 1 w 227"/>
                    <a:gd name="T89" fmla="*/ 0 h 145"/>
                    <a:gd name="T90" fmla="*/ 1 w 227"/>
                    <a:gd name="T91" fmla="*/ 0 h 145"/>
                    <a:gd name="T92" fmla="*/ 1 w 227"/>
                    <a:gd name="T93" fmla="*/ 0 h 145"/>
                    <a:gd name="T94" fmla="*/ 1 w 227"/>
                    <a:gd name="T95" fmla="*/ 1 h 145"/>
                    <a:gd name="T96" fmla="*/ 1 w 227"/>
                    <a:gd name="T97" fmla="*/ 1 h 145"/>
                    <a:gd name="T98" fmla="*/ 1 w 227"/>
                    <a:gd name="T99" fmla="*/ 1 h 145"/>
                    <a:gd name="T100" fmla="*/ 1 w 227"/>
                    <a:gd name="T101" fmla="*/ 1 h 145"/>
                    <a:gd name="T102" fmla="*/ 1 w 227"/>
                    <a:gd name="T103" fmla="*/ 0 h 145"/>
                    <a:gd name="T104" fmla="*/ 2 w 227"/>
                    <a:gd name="T105" fmla="*/ 0 h 145"/>
                    <a:gd name="T106" fmla="*/ 2 w 227"/>
                    <a:gd name="T107" fmla="*/ 0 h 145"/>
                    <a:gd name="T108" fmla="*/ 2 w 227"/>
                    <a:gd name="T109" fmla="*/ 0 h 145"/>
                    <a:gd name="T110" fmla="*/ 2 w 227"/>
                    <a:gd name="T111" fmla="*/ 0 h 145"/>
                    <a:gd name="T112" fmla="*/ 2 w 227"/>
                    <a:gd name="T113" fmla="*/ 0 h 145"/>
                    <a:gd name="T114" fmla="*/ 2 w 227"/>
                    <a:gd name="T115" fmla="*/ 0 h 1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7"/>
                    <a:gd name="T175" fmla="*/ 0 h 145"/>
                    <a:gd name="T176" fmla="*/ 227 w 227"/>
                    <a:gd name="T177" fmla="*/ 145 h 1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7" h="145">
                      <a:moveTo>
                        <a:pt x="197" y="108"/>
                      </a:moveTo>
                      <a:lnTo>
                        <a:pt x="195" y="106"/>
                      </a:lnTo>
                      <a:lnTo>
                        <a:pt x="193" y="95"/>
                      </a:lnTo>
                      <a:lnTo>
                        <a:pt x="195" y="81"/>
                      </a:lnTo>
                      <a:lnTo>
                        <a:pt x="208" y="70"/>
                      </a:lnTo>
                      <a:lnTo>
                        <a:pt x="219" y="65"/>
                      </a:lnTo>
                      <a:lnTo>
                        <a:pt x="226" y="60"/>
                      </a:lnTo>
                      <a:lnTo>
                        <a:pt x="227" y="54"/>
                      </a:lnTo>
                      <a:lnTo>
                        <a:pt x="226" y="48"/>
                      </a:lnTo>
                      <a:lnTo>
                        <a:pt x="223" y="41"/>
                      </a:lnTo>
                      <a:lnTo>
                        <a:pt x="219" y="37"/>
                      </a:lnTo>
                      <a:lnTo>
                        <a:pt x="216" y="34"/>
                      </a:lnTo>
                      <a:lnTo>
                        <a:pt x="215" y="33"/>
                      </a:lnTo>
                      <a:lnTo>
                        <a:pt x="216" y="38"/>
                      </a:lnTo>
                      <a:lnTo>
                        <a:pt x="218" y="49"/>
                      </a:lnTo>
                      <a:lnTo>
                        <a:pt x="214" y="60"/>
                      </a:lnTo>
                      <a:lnTo>
                        <a:pt x="201" y="66"/>
                      </a:lnTo>
                      <a:lnTo>
                        <a:pt x="189" y="65"/>
                      </a:lnTo>
                      <a:lnTo>
                        <a:pt x="184" y="60"/>
                      </a:lnTo>
                      <a:lnTo>
                        <a:pt x="182" y="52"/>
                      </a:lnTo>
                      <a:lnTo>
                        <a:pt x="182" y="41"/>
                      </a:lnTo>
                      <a:lnTo>
                        <a:pt x="180" y="31"/>
                      </a:lnTo>
                      <a:lnTo>
                        <a:pt x="175" y="22"/>
                      </a:lnTo>
                      <a:lnTo>
                        <a:pt x="169" y="15"/>
                      </a:lnTo>
                      <a:lnTo>
                        <a:pt x="167" y="11"/>
                      </a:lnTo>
                      <a:lnTo>
                        <a:pt x="168" y="16"/>
                      </a:lnTo>
                      <a:lnTo>
                        <a:pt x="172" y="24"/>
                      </a:lnTo>
                      <a:lnTo>
                        <a:pt x="173" y="33"/>
                      </a:lnTo>
                      <a:lnTo>
                        <a:pt x="172" y="38"/>
                      </a:lnTo>
                      <a:lnTo>
                        <a:pt x="168" y="38"/>
                      </a:lnTo>
                      <a:lnTo>
                        <a:pt x="163" y="38"/>
                      </a:lnTo>
                      <a:lnTo>
                        <a:pt x="156" y="37"/>
                      </a:lnTo>
                      <a:lnTo>
                        <a:pt x="148" y="34"/>
                      </a:lnTo>
                      <a:lnTo>
                        <a:pt x="140" y="30"/>
                      </a:lnTo>
                      <a:lnTo>
                        <a:pt x="134" y="25"/>
                      </a:lnTo>
                      <a:lnTo>
                        <a:pt x="128" y="17"/>
                      </a:lnTo>
                      <a:lnTo>
                        <a:pt x="125" y="7"/>
                      </a:lnTo>
                      <a:lnTo>
                        <a:pt x="123" y="1"/>
                      </a:lnTo>
                      <a:lnTo>
                        <a:pt x="120" y="0"/>
                      </a:lnTo>
                      <a:lnTo>
                        <a:pt x="118" y="4"/>
                      </a:lnTo>
                      <a:lnTo>
                        <a:pt x="118" y="11"/>
                      </a:lnTo>
                      <a:lnTo>
                        <a:pt x="120" y="20"/>
                      </a:lnTo>
                      <a:lnTo>
                        <a:pt x="125" y="29"/>
                      </a:lnTo>
                      <a:lnTo>
                        <a:pt x="134" y="36"/>
                      </a:lnTo>
                      <a:lnTo>
                        <a:pt x="147" y="40"/>
                      </a:lnTo>
                      <a:lnTo>
                        <a:pt x="160" y="44"/>
                      </a:lnTo>
                      <a:lnTo>
                        <a:pt x="167" y="47"/>
                      </a:lnTo>
                      <a:lnTo>
                        <a:pt x="170" y="49"/>
                      </a:lnTo>
                      <a:lnTo>
                        <a:pt x="170" y="50"/>
                      </a:lnTo>
                      <a:lnTo>
                        <a:pt x="172" y="53"/>
                      </a:lnTo>
                      <a:lnTo>
                        <a:pt x="174" y="59"/>
                      </a:lnTo>
                      <a:lnTo>
                        <a:pt x="177" y="65"/>
                      </a:lnTo>
                      <a:lnTo>
                        <a:pt x="182" y="69"/>
                      </a:lnTo>
                      <a:lnTo>
                        <a:pt x="184" y="75"/>
                      </a:lnTo>
                      <a:lnTo>
                        <a:pt x="182" y="83"/>
                      </a:lnTo>
                      <a:lnTo>
                        <a:pt x="178" y="91"/>
                      </a:lnTo>
                      <a:lnTo>
                        <a:pt x="177" y="95"/>
                      </a:lnTo>
                      <a:lnTo>
                        <a:pt x="175" y="95"/>
                      </a:lnTo>
                      <a:lnTo>
                        <a:pt x="168" y="94"/>
                      </a:lnTo>
                      <a:lnTo>
                        <a:pt x="159" y="93"/>
                      </a:lnTo>
                      <a:lnTo>
                        <a:pt x="147" y="92"/>
                      </a:lnTo>
                      <a:lnTo>
                        <a:pt x="135" y="90"/>
                      </a:lnTo>
                      <a:lnTo>
                        <a:pt x="123" y="89"/>
                      </a:lnTo>
                      <a:lnTo>
                        <a:pt x="113" y="88"/>
                      </a:lnTo>
                      <a:lnTo>
                        <a:pt x="104" y="87"/>
                      </a:lnTo>
                      <a:lnTo>
                        <a:pt x="97" y="86"/>
                      </a:lnTo>
                      <a:lnTo>
                        <a:pt x="90" y="84"/>
                      </a:lnTo>
                      <a:lnTo>
                        <a:pt x="84" y="81"/>
                      </a:lnTo>
                      <a:lnTo>
                        <a:pt x="78" y="78"/>
                      </a:lnTo>
                      <a:lnTo>
                        <a:pt x="74" y="75"/>
                      </a:lnTo>
                      <a:lnTo>
                        <a:pt x="70" y="70"/>
                      </a:lnTo>
                      <a:lnTo>
                        <a:pt x="69" y="66"/>
                      </a:lnTo>
                      <a:lnTo>
                        <a:pt x="69" y="62"/>
                      </a:lnTo>
                      <a:lnTo>
                        <a:pt x="69" y="55"/>
                      </a:lnTo>
                      <a:lnTo>
                        <a:pt x="66" y="51"/>
                      </a:lnTo>
                      <a:lnTo>
                        <a:pt x="63" y="48"/>
                      </a:lnTo>
                      <a:lnTo>
                        <a:pt x="61" y="47"/>
                      </a:lnTo>
                      <a:lnTo>
                        <a:pt x="61" y="51"/>
                      </a:lnTo>
                      <a:lnTo>
                        <a:pt x="63" y="61"/>
                      </a:lnTo>
                      <a:lnTo>
                        <a:pt x="64" y="71"/>
                      </a:lnTo>
                      <a:lnTo>
                        <a:pt x="66" y="80"/>
                      </a:lnTo>
                      <a:lnTo>
                        <a:pt x="67" y="85"/>
                      </a:lnTo>
                      <a:lnTo>
                        <a:pt x="64" y="89"/>
                      </a:lnTo>
                      <a:lnTo>
                        <a:pt x="57" y="91"/>
                      </a:lnTo>
                      <a:lnTo>
                        <a:pt x="48" y="92"/>
                      </a:lnTo>
                      <a:lnTo>
                        <a:pt x="39" y="91"/>
                      </a:lnTo>
                      <a:lnTo>
                        <a:pt x="31" y="88"/>
                      </a:lnTo>
                      <a:lnTo>
                        <a:pt x="25" y="81"/>
                      </a:lnTo>
                      <a:lnTo>
                        <a:pt x="21" y="70"/>
                      </a:lnTo>
                      <a:lnTo>
                        <a:pt x="17" y="63"/>
                      </a:lnTo>
                      <a:lnTo>
                        <a:pt x="10" y="59"/>
                      </a:lnTo>
                      <a:lnTo>
                        <a:pt x="4" y="58"/>
                      </a:lnTo>
                      <a:lnTo>
                        <a:pt x="0" y="58"/>
                      </a:lnTo>
                      <a:lnTo>
                        <a:pt x="13" y="67"/>
                      </a:lnTo>
                      <a:lnTo>
                        <a:pt x="14" y="70"/>
                      </a:lnTo>
                      <a:lnTo>
                        <a:pt x="16" y="77"/>
                      </a:lnTo>
                      <a:lnTo>
                        <a:pt x="19" y="84"/>
                      </a:lnTo>
                      <a:lnTo>
                        <a:pt x="23" y="89"/>
                      </a:lnTo>
                      <a:lnTo>
                        <a:pt x="27" y="93"/>
                      </a:lnTo>
                      <a:lnTo>
                        <a:pt x="33" y="95"/>
                      </a:lnTo>
                      <a:lnTo>
                        <a:pt x="37" y="97"/>
                      </a:lnTo>
                      <a:lnTo>
                        <a:pt x="43" y="98"/>
                      </a:lnTo>
                      <a:lnTo>
                        <a:pt x="47" y="98"/>
                      </a:lnTo>
                      <a:lnTo>
                        <a:pt x="51" y="98"/>
                      </a:lnTo>
                      <a:lnTo>
                        <a:pt x="56" y="97"/>
                      </a:lnTo>
                      <a:lnTo>
                        <a:pt x="59" y="96"/>
                      </a:lnTo>
                      <a:lnTo>
                        <a:pt x="61" y="95"/>
                      </a:lnTo>
                      <a:lnTo>
                        <a:pt x="63" y="93"/>
                      </a:lnTo>
                      <a:lnTo>
                        <a:pt x="63" y="92"/>
                      </a:lnTo>
                      <a:lnTo>
                        <a:pt x="64" y="92"/>
                      </a:lnTo>
                      <a:lnTo>
                        <a:pt x="66" y="92"/>
                      </a:lnTo>
                      <a:lnTo>
                        <a:pt x="72" y="92"/>
                      </a:lnTo>
                      <a:lnTo>
                        <a:pt x="80" y="94"/>
                      </a:lnTo>
                      <a:lnTo>
                        <a:pt x="95" y="97"/>
                      </a:lnTo>
                      <a:lnTo>
                        <a:pt x="103" y="99"/>
                      </a:lnTo>
                      <a:lnTo>
                        <a:pt x="109" y="100"/>
                      </a:lnTo>
                      <a:lnTo>
                        <a:pt x="115" y="101"/>
                      </a:lnTo>
                      <a:lnTo>
                        <a:pt x="120" y="101"/>
                      </a:lnTo>
                      <a:lnTo>
                        <a:pt x="124" y="102"/>
                      </a:lnTo>
                      <a:lnTo>
                        <a:pt x="127" y="102"/>
                      </a:lnTo>
                      <a:lnTo>
                        <a:pt x="129" y="102"/>
                      </a:lnTo>
                      <a:lnTo>
                        <a:pt x="132" y="102"/>
                      </a:lnTo>
                      <a:lnTo>
                        <a:pt x="126" y="107"/>
                      </a:lnTo>
                      <a:lnTo>
                        <a:pt x="118" y="112"/>
                      </a:lnTo>
                      <a:lnTo>
                        <a:pt x="109" y="118"/>
                      </a:lnTo>
                      <a:lnTo>
                        <a:pt x="98" y="124"/>
                      </a:lnTo>
                      <a:lnTo>
                        <a:pt x="86" y="129"/>
                      </a:lnTo>
                      <a:lnTo>
                        <a:pt x="74" y="134"/>
                      </a:lnTo>
                      <a:lnTo>
                        <a:pt x="61" y="137"/>
                      </a:lnTo>
                      <a:lnTo>
                        <a:pt x="50" y="137"/>
                      </a:lnTo>
                      <a:lnTo>
                        <a:pt x="39" y="133"/>
                      </a:lnTo>
                      <a:lnTo>
                        <a:pt x="31" y="130"/>
                      </a:lnTo>
                      <a:lnTo>
                        <a:pt x="25" y="126"/>
                      </a:lnTo>
                      <a:lnTo>
                        <a:pt x="21" y="122"/>
                      </a:lnTo>
                      <a:lnTo>
                        <a:pt x="18" y="119"/>
                      </a:lnTo>
                      <a:lnTo>
                        <a:pt x="17" y="116"/>
                      </a:lnTo>
                      <a:lnTo>
                        <a:pt x="16" y="113"/>
                      </a:lnTo>
                      <a:lnTo>
                        <a:pt x="16" y="112"/>
                      </a:lnTo>
                      <a:lnTo>
                        <a:pt x="16" y="115"/>
                      </a:lnTo>
                      <a:lnTo>
                        <a:pt x="17" y="120"/>
                      </a:lnTo>
                      <a:lnTo>
                        <a:pt x="18" y="126"/>
                      </a:lnTo>
                      <a:lnTo>
                        <a:pt x="19" y="129"/>
                      </a:lnTo>
                      <a:lnTo>
                        <a:pt x="21" y="130"/>
                      </a:lnTo>
                      <a:lnTo>
                        <a:pt x="24" y="132"/>
                      </a:lnTo>
                      <a:lnTo>
                        <a:pt x="28" y="135"/>
                      </a:lnTo>
                      <a:lnTo>
                        <a:pt x="33" y="139"/>
                      </a:lnTo>
                      <a:lnTo>
                        <a:pt x="38" y="141"/>
                      </a:lnTo>
                      <a:lnTo>
                        <a:pt x="45" y="144"/>
                      </a:lnTo>
                      <a:lnTo>
                        <a:pt x="53" y="145"/>
                      </a:lnTo>
                      <a:lnTo>
                        <a:pt x="61" y="145"/>
                      </a:lnTo>
                      <a:lnTo>
                        <a:pt x="72" y="143"/>
                      </a:lnTo>
                      <a:lnTo>
                        <a:pt x="83" y="138"/>
                      </a:lnTo>
                      <a:lnTo>
                        <a:pt x="96" y="131"/>
                      </a:lnTo>
                      <a:lnTo>
                        <a:pt x="108" y="125"/>
                      </a:lnTo>
                      <a:lnTo>
                        <a:pt x="119" y="119"/>
                      </a:lnTo>
                      <a:lnTo>
                        <a:pt x="128" y="113"/>
                      </a:lnTo>
                      <a:lnTo>
                        <a:pt x="135" y="109"/>
                      </a:lnTo>
                      <a:lnTo>
                        <a:pt x="137" y="108"/>
                      </a:lnTo>
                      <a:lnTo>
                        <a:pt x="138" y="108"/>
                      </a:lnTo>
                      <a:lnTo>
                        <a:pt x="142" y="108"/>
                      </a:lnTo>
                      <a:lnTo>
                        <a:pt x="146" y="108"/>
                      </a:lnTo>
                      <a:lnTo>
                        <a:pt x="152" y="108"/>
                      </a:lnTo>
                      <a:lnTo>
                        <a:pt x="157" y="109"/>
                      </a:lnTo>
                      <a:lnTo>
                        <a:pt x="164" y="111"/>
                      </a:lnTo>
                      <a:lnTo>
                        <a:pt x="169" y="113"/>
                      </a:lnTo>
                      <a:lnTo>
                        <a:pt x="175" y="117"/>
                      </a:lnTo>
                      <a:lnTo>
                        <a:pt x="178" y="119"/>
                      </a:lnTo>
                      <a:lnTo>
                        <a:pt x="180" y="121"/>
                      </a:lnTo>
                      <a:lnTo>
                        <a:pt x="184" y="123"/>
                      </a:lnTo>
                      <a:lnTo>
                        <a:pt x="188" y="125"/>
                      </a:lnTo>
                      <a:lnTo>
                        <a:pt x="202" y="124"/>
                      </a:lnTo>
                      <a:lnTo>
                        <a:pt x="207" y="121"/>
                      </a:lnTo>
                      <a:lnTo>
                        <a:pt x="205" y="116"/>
                      </a:lnTo>
                      <a:lnTo>
                        <a:pt x="197" y="108"/>
                      </a:lnTo>
                      <a:close/>
                    </a:path>
                  </a:pathLst>
                </a:custGeom>
                <a:solidFill>
                  <a:srgbClr val="1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42" name="Freeform 67"/>
                <p:cNvSpPr>
                  <a:spLocks/>
                </p:cNvSpPr>
                <p:nvPr/>
              </p:nvSpPr>
              <p:spPr bwMode="auto">
                <a:xfrm>
                  <a:off x="2160" y="2454"/>
                  <a:ext cx="250" cy="138"/>
                </a:xfrm>
                <a:custGeom>
                  <a:avLst/>
                  <a:gdLst>
                    <a:gd name="T0" fmla="*/ 4 w 499"/>
                    <a:gd name="T1" fmla="*/ 1 h 275"/>
                    <a:gd name="T2" fmla="*/ 4 w 499"/>
                    <a:gd name="T3" fmla="*/ 1 h 275"/>
                    <a:gd name="T4" fmla="*/ 4 w 499"/>
                    <a:gd name="T5" fmla="*/ 1 h 275"/>
                    <a:gd name="T6" fmla="*/ 4 w 499"/>
                    <a:gd name="T7" fmla="*/ 1 h 275"/>
                    <a:gd name="T8" fmla="*/ 4 w 499"/>
                    <a:gd name="T9" fmla="*/ 1 h 275"/>
                    <a:gd name="T10" fmla="*/ 3 w 499"/>
                    <a:gd name="T11" fmla="*/ 1 h 275"/>
                    <a:gd name="T12" fmla="*/ 3 w 499"/>
                    <a:gd name="T13" fmla="*/ 1 h 275"/>
                    <a:gd name="T14" fmla="*/ 3 w 499"/>
                    <a:gd name="T15" fmla="*/ 1 h 275"/>
                    <a:gd name="T16" fmla="*/ 3 w 499"/>
                    <a:gd name="T17" fmla="*/ 1 h 275"/>
                    <a:gd name="T18" fmla="*/ 3 w 499"/>
                    <a:gd name="T19" fmla="*/ 1 h 275"/>
                    <a:gd name="T20" fmla="*/ 3 w 499"/>
                    <a:gd name="T21" fmla="*/ 1 h 275"/>
                    <a:gd name="T22" fmla="*/ 3 w 499"/>
                    <a:gd name="T23" fmla="*/ 1 h 275"/>
                    <a:gd name="T24" fmla="*/ 3 w 499"/>
                    <a:gd name="T25" fmla="*/ 1 h 275"/>
                    <a:gd name="T26" fmla="*/ 3 w 499"/>
                    <a:gd name="T27" fmla="*/ 1 h 275"/>
                    <a:gd name="T28" fmla="*/ 3 w 499"/>
                    <a:gd name="T29" fmla="*/ 1 h 275"/>
                    <a:gd name="T30" fmla="*/ 3 w 499"/>
                    <a:gd name="T31" fmla="*/ 1 h 275"/>
                    <a:gd name="T32" fmla="*/ 3 w 499"/>
                    <a:gd name="T33" fmla="*/ 1 h 275"/>
                    <a:gd name="T34" fmla="*/ 3 w 499"/>
                    <a:gd name="T35" fmla="*/ 1 h 275"/>
                    <a:gd name="T36" fmla="*/ 3 w 499"/>
                    <a:gd name="T37" fmla="*/ 1 h 275"/>
                    <a:gd name="T38" fmla="*/ 2 w 499"/>
                    <a:gd name="T39" fmla="*/ 1 h 275"/>
                    <a:gd name="T40" fmla="*/ 2 w 499"/>
                    <a:gd name="T41" fmla="*/ 2 h 275"/>
                    <a:gd name="T42" fmla="*/ 3 w 499"/>
                    <a:gd name="T43" fmla="*/ 1 h 275"/>
                    <a:gd name="T44" fmla="*/ 2 w 499"/>
                    <a:gd name="T45" fmla="*/ 1 h 275"/>
                    <a:gd name="T46" fmla="*/ 2 w 499"/>
                    <a:gd name="T47" fmla="*/ 1 h 275"/>
                    <a:gd name="T48" fmla="*/ 2 w 499"/>
                    <a:gd name="T49" fmla="*/ 1 h 275"/>
                    <a:gd name="T50" fmla="*/ 2 w 499"/>
                    <a:gd name="T51" fmla="*/ 1 h 275"/>
                    <a:gd name="T52" fmla="*/ 2 w 499"/>
                    <a:gd name="T53" fmla="*/ 1 h 275"/>
                    <a:gd name="T54" fmla="*/ 1 w 499"/>
                    <a:gd name="T55" fmla="*/ 1 h 275"/>
                    <a:gd name="T56" fmla="*/ 2 w 499"/>
                    <a:gd name="T57" fmla="*/ 1 h 275"/>
                    <a:gd name="T58" fmla="*/ 2 w 499"/>
                    <a:gd name="T59" fmla="*/ 1 h 275"/>
                    <a:gd name="T60" fmla="*/ 1 w 499"/>
                    <a:gd name="T61" fmla="*/ 1 h 275"/>
                    <a:gd name="T62" fmla="*/ 2 w 499"/>
                    <a:gd name="T63" fmla="*/ 1 h 275"/>
                    <a:gd name="T64" fmla="*/ 2 w 499"/>
                    <a:gd name="T65" fmla="*/ 2 h 275"/>
                    <a:gd name="T66" fmla="*/ 2 w 499"/>
                    <a:gd name="T67" fmla="*/ 2 h 275"/>
                    <a:gd name="T68" fmla="*/ 1 w 499"/>
                    <a:gd name="T69" fmla="*/ 2 h 275"/>
                    <a:gd name="T70" fmla="*/ 1 w 499"/>
                    <a:gd name="T71" fmla="*/ 2 h 275"/>
                    <a:gd name="T72" fmla="*/ 1 w 499"/>
                    <a:gd name="T73" fmla="*/ 2 h 275"/>
                    <a:gd name="T74" fmla="*/ 1 w 499"/>
                    <a:gd name="T75" fmla="*/ 2 h 275"/>
                    <a:gd name="T76" fmla="*/ 2 w 499"/>
                    <a:gd name="T77" fmla="*/ 2 h 275"/>
                    <a:gd name="T78" fmla="*/ 2 w 499"/>
                    <a:gd name="T79" fmla="*/ 2 h 275"/>
                    <a:gd name="T80" fmla="*/ 3 w 499"/>
                    <a:gd name="T81" fmla="*/ 2 h 275"/>
                    <a:gd name="T82" fmla="*/ 3 w 499"/>
                    <a:gd name="T83" fmla="*/ 2 h 275"/>
                    <a:gd name="T84" fmla="*/ 3 w 499"/>
                    <a:gd name="T85" fmla="*/ 2 h 275"/>
                    <a:gd name="T86" fmla="*/ 3 w 499"/>
                    <a:gd name="T87" fmla="*/ 2 h 275"/>
                    <a:gd name="T88" fmla="*/ 2 w 499"/>
                    <a:gd name="T89" fmla="*/ 2 h 275"/>
                    <a:gd name="T90" fmla="*/ 2 w 499"/>
                    <a:gd name="T91" fmla="*/ 2 h 275"/>
                    <a:gd name="T92" fmla="*/ 3 w 499"/>
                    <a:gd name="T93" fmla="*/ 2 h 275"/>
                    <a:gd name="T94" fmla="*/ 3 w 499"/>
                    <a:gd name="T95" fmla="*/ 2 h 275"/>
                    <a:gd name="T96" fmla="*/ 3 w 499"/>
                    <a:gd name="T97" fmla="*/ 2 h 275"/>
                    <a:gd name="T98" fmla="*/ 3 w 499"/>
                    <a:gd name="T99" fmla="*/ 2 h 275"/>
                    <a:gd name="T100" fmla="*/ 3 w 499"/>
                    <a:gd name="T101" fmla="*/ 2 h 275"/>
                    <a:gd name="T102" fmla="*/ 4 w 499"/>
                    <a:gd name="T103" fmla="*/ 2 h 275"/>
                    <a:gd name="T104" fmla="*/ 3 w 499"/>
                    <a:gd name="T105" fmla="*/ 2 h 275"/>
                    <a:gd name="T106" fmla="*/ 3 w 499"/>
                    <a:gd name="T107" fmla="*/ 1 h 275"/>
                    <a:gd name="T108" fmla="*/ 4 w 499"/>
                    <a:gd name="T109" fmla="*/ 2 h 275"/>
                    <a:gd name="T110" fmla="*/ 3 w 499"/>
                    <a:gd name="T111" fmla="*/ 1 h 275"/>
                    <a:gd name="T112" fmla="*/ 4 w 499"/>
                    <a:gd name="T113" fmla="*/ 1 h 275"/>
                    <a:gd name="T114" fmla="*/ 4 w 499"/>
                    <a:gd name="T115" fmla="*/ 1 h 275"/>
                    <a:gd name="T116" fmla="*/ 4 w 499"/>
                    <a:gd name="T117" fmla="*/ 1 h 2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9"/>
                    <a:gd name="T178" fmla="*/ 0 h 275"/>
                    <a:gd name="T179" fmla="*/ 499 w 499"/>
                    <a:gd name="T180" fmla="*/ 275 h 2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9" h="275">
                      <a:moveTo>
                        <a:pt x="479" y="120"/>
                      </a:moveTo>
                      <a:lnTo>
                        <a:pt x="471" y="115"/>
                      </a:lnTo>
                      <a:lnTo>
                        <a:pt x="463" y="108"/>
                      </a:lnTo>
                      <a:lnTo>
                        <a:pt x="454" y="102"/>
                      </a:lnTo>
                      <a:lnTo>
                        <a:pt x="447" y="99"/>
                      </a:lnTo>
                      <a:lnTo>
                        <a:pt x="443" y="99"/>
                      </a:lnTo>
                      <a:lnTo>
                        <a:pt x="439" y="99"/>
                      </a:lnTo>
                      <a:lnTo>
                        <a:pt x="437" y="99"/>
                      </a:lnTo>
                      <a:lnTo>
                        <a:pt x="433" y="99"/>
                      </a:lnTo>
                      <a:lnTo>
                        <a:pt x="428" y="97"/>
                      </a:lnTo>
                      <a:lnTo>
                        <a:pt x="426" y="95"/>
                      </a:lnTo>
                      <a:lnTo>
                        <a:pt x="424" y="93"/>
                      </a:lnTo>
                      <a:lnTo>
                        <a:pt x="424" y="92"/>
                      </a:lnTo>
                      <a:lnTo>
                        <a:pt x="450" y="93"/>
                      </a:lnTo>
                      <a:lnTo>
                        <a:pt x="453" y="93"/>
                      </a:lnTo>
                      <a:lnTo>
                        <a:pt x="459" y="92"/>
                      </a:lnTo>
                      <a:lnTo>
                        <a:pt x="468" y="92"/>
                      </a:lnTo>
                      <a:lnTo>
                        <a:pt x="475" y="91"/>
                      </a:lnTo>
                      <a:lnTo>
                        <a:pt x="481" y="89"/>
                      </a:lnTo>
                      <a:lnTo>
                        <a:pt x="488" y="86"/>
                      </a:lnTo>
                      <a:lnTo>
                        <a:pt x="495" y="84"/>
                      </a:lnTo>
                      <a:lnTo>
                        <a:pt x="498" y="82"/>
                      </a:lnTo>
                      <a:lnTo>
                        <a:pt x="499" y="81"/>
                      </a:lnTo>
                      <a:lnTo>
                        <a:pt x="498" y="81"/>
                      </a:lnTo>
                      <a:lnTo>
                        <a:pt x="496" y="81"/>
                      </a:lnTo>
                      <a:lnTo>
                        <a:pt x="495" y="81"/>
                      </a:lnTo>
                      <a:lnTo>
                        <a:pt x="494" y="82"/>
                      </a:lnTo>
                      <a:lnTo>
                        <a:pt x="490" y="83"/>
                      </a:lnTo>
                      <a:lnTo>
                        <a:pt x="486" y="85"/>
                      </a:lnTo>
                      <a:lnTo>
                        <a:pt x="480" y="86"/>
                      </a:lnTo>
                      <a:lnTo>
                        <a:pt x="474" y="88"/>
                      </a:lnTo>
                      <a:lnTo>
                        <a:pt x="466" y="89"/>
                      </a:lnTo>
                      <a:lnTo>
                        <a:pt x="459" y="91"/>
                      </a:lnTo>
                      <a:lnTo>
                        <a:pt x="455" y="91"/>
                      </a:lnTo>
                      <a:lnTo>
                        <a:pt x="455" y="88"/>
                      </a:lnTo>
                      <a:lnTo>
                        <a:pt x="459" y="85"/>
                      </a:lnTo>
                      <a:lnTo>
                        <a:pt x="466" y="82"/>
                      </a:lnTo>
                      <a:lnTo>
                        <a:pt x="471" y="79"/>
                      </a:lnTo>
                      <a:lnTo>
                        <a:pt x="474" y="77"/>
                      </a:lnTo>
                      <a:lnTo>
                        <a:pt x="474" y="76"/>
                      </a:lnTo>
                      <a:lnTo>
                        <a:pt x="473" y="76"/>
                      </a:lnTo>
                      <a:lnTo>
                        <a:pt x="471" y="76"/>
                      </a:lnTo>
                      <a:lnTo>
                        <a:pt x="468" y="78"/>
                      </a:lnTo>
                      <a:lnTo>
                        <a:pt x="460" y="82"/>
                      </a:lnTo>
                      <a:lnTo>
                        <a:pt x="451" y="85"/>
                      </a:lnTo>
                      <a:lnTo>
                        <a:pt x="445" y="88"/>
                      </a:lnTo>
                      <a:lnTo>
                        <a:pt x="441" y="89"/>
                      </a:lnTo>
                      <a:lnTo>
                        <a:pt x="437" y="89"/>
                      </a:lnTo>
                      <a:lnTo>
                        <a:pt x="431" y="89"/>
                      </a:lnTo>
                      <a:lnTo>
                        <a:pt x="425" y="89"/>
                      </a:lnTo>
                      <a:lnTo>
                        <a:pt x="418" y="89"/>
                      </a:lnTo>
                      <a:lnTo>
                        <a:pt x="411" y="88"/>
                      </a:lnTo>
                      <a:lnTo>
                        <a:pt x="406" y="87"/>
                      </a:lnTo>
                      <a:lnTo>
                        <a:pt x="401" y="87"/>
                      </a:lnTo>
                      <a:lnTo>
                        <a:pt x="397" y="88"/>
                      </a:lnTo>
                      <a:lnTo>
                        <a:pt x="391" y="91"/>
                      </a:lnTo>
                      <a:lnTo>
                        <a:pt x="386" y="95"/>
                      </a:lnTo>
                      <a:lnTo>
                        <a:pt x="380" y="100"/>
                      </a:lnTo>
                      <a:lnTo>
                        <a:pt x="374" y="105"/>
                      </a:lnTo>
                      <a:lnTo>
                        <a:pt x="369" y="109"/>
                      </a:lnTo>
                      <a:lnTo>
                        <a:pt x="366" y="112"/>
                      </a:lnTo>
                      <a:lnTo>
                        <a:pt x="365" y="113"/>
                      </a:lnTo>
                      <a:lnTo>
                        <a:pt x="365" y="114"/>
                      </a:lnTo>
                      <a:lnTo>
                        <a:pt x="365" y="115"/>
                      </a:lnTo>
                      <a:lnTo>
                        <a:pt x="364" y="115"/>
                      </a:lnTo>
                      <a:lnTo>
                        <a:pt x="362" y="115"/>
                      </a:lnTo>
                      <a:lnTo>
                        <a:pt x="362" y="116"/>
                      </a:lnTo>
                      <a:lnTo>
                        <a:pt x="359" y="116"/>
                      </a:lnTo>
                      <a:lnTo>
                        <a:pt x="354" y="116"/>
                      </a:lnTo>
                      <a:lnTo>
                        <a:pt x="346" y="116"/>
                      </a:lnTo>
                      <a:lnTo>
                        <a:pt x="338" y="115"/>
                      </a:lnTo>
                      <a:lnTo>
                        <a:pt x="331" y="115"/>
                      </a:lnTo>
                      <a:lnTo>
                        <a:pt x="326" y="115"/>
                      </a:lnTo>
                      <a:lnTo>
                        <a:pt x="322" y="114"/>
                      </a:lnTo>
                      <a:lnTo>
                        <a:pt x="322" y="112"/>
                      </a:lnTo>
                      <a:lnTo>
                        <a:pt x="326" y="109"/>
                      </a:lnTo>
                      <a:lnTo>
                        <a:pt x="324" y="110"/>
                      </a:lnTo>
                      <a:lnTo>
                        <a:pt x="318" y="113"/>
                      </a:lnTo>
                      <a:lnTo>
                        <a:pt x="309" y="115"/>
                      </a:lnTo>
                      <a:lnTo>
                        <a:pt x="304" y="115"/>
                      </a:lnTo>
                      <a:lnTo>
                        <a:pt x="301" y="114"/>
                      </a:lnTo>
                      <a:lnTo>
                        <a:pt x="298" y="115"/>
                      </a:lnTo>
                      <a:lnTo>
                        <a:pt x="291" y="116"/>
                      </a:lnTo>
                      <a:lnTo>
                        <a:pt x="289" y="116"/>
                      </a:lnTo>
                      <a:lnTo>
                        <a:pt x="287" y="117"/>
                      </a:lnTo>
                      <a:lnTo>
                        <a:pt x="284" y="117"/>
                      </a:lnTo>
                      <a:lnTo>
                        <a:pt x="280" y="118"/>
                      </a:lnTo>
                      <a:lnTo>
                        <a:pt x="287" y="116"/>
                      </a:lnTo>
                      <a:lnTo>
                        <a:pt x="292" y="113"/>
                      </a:lnTo>
                      <a:lnTo>
                        <a:pt x="298" y="110"/>
                      </a:lnTo>
                      <a:lnTo>
                        <a:pt x="301" y="107"/>
                      </a:lnTo>
                      <a:lnTo>
                        <a:pt x="304" y="104"/>
                      </a:lnTo>
                      <a:lnTo>
                        <a:pt x="307" y="100"/>
                      </a:lnTo>
                      <a:lnTo>
                        <a:pt x="310" y="95"/>
                      </a:lnTo>
                      <a:lnTo>
                        <a:pt x="315" y="88"/>
                      </a:lnTo>
                      <a:lnTo>
                        <a:pt x="320" y="83"/>
                      </a:lnTo>
                      <a:lnTo>
                        <a:pt x="325" y="79"/>
                      </a:lnTo>
                      <a:lnTo>
                        <a:pt x="330" y="76"/>
                      </a:lnTo>
                      <a:lnTo>
                        <a:pt x="335" y="74"/>
                      </a:lnTo>
                      <a:lnTo>
                        <a:pt x="340" y="73"/>
                      </a:lnTo>
                      <a:lnTo>
                        <a:pt x="345" y="71"/>
                      </a:lnTo>
                      <a:lnTo>
                        <a:pt x="349" y="70"/>
                      </a:lnTo>
                      <a:lnTo>
                        <a:pt x="351" y="69"/>
                      </a:lnTo>
                      <a:lnTo>
                        <a:pt x="356" y="66"/>
                      </a:lnTo>
                      <a:lnTo>
                        <a:pt x="360" y="61"/>
                      </a:lnTo>
                      <a:lnTo>
                        <a:pt x="365" y="55"/>
                      </a:lnTo>
                      <a:lnTo>
                        <a:pt x="366" y="53"/>
                      </a:lnTo>
                      <a:lnTo>
                        <a:pt x="361" y="56"/>
                      </a:lnTo>
                      <a:lnTo>
                        <a:pt x="357" y="61"/>
                      </a:lnTo>
                      <a:lnTo>
                        <a:pt x="354" y="65"/>
                      </a:lnTo>
                      <a:lnTo>
                        <a:pt x="350" y="68"/>
                      </a:lnTo>
                      <a:lnTo>
                        <a:pt x="345" y="70"/>
                      </a:lnTo>
                      <a:lnTo>
                        <a:pt x="341" y="72"/>
                      </a:lnTo>
                      <a:lnTo>
                        <a:pt x="340" y="71"/>
                      </a:lnTo>
                      <a:lnTo>
                        <a:pt x="344" y="65"/>
                      </a:lnTo>
                      <a:lnTo>
                        <a:pt x="349" y="58"/>
                      </a:lnTo>
                      <a:lnTo>
                        <a:pt x="358" y="50"/>
                      </a:lnTo>
                      <a:lnTo>
                        <a:pt x="366" y="42"/>
                      </a:lnTo>
                      <a:lnTo>
                        <a:pt x="371" y="38"/>
                      </a:lnTo>
                      <a:lnTo>
                        <a:pt x="375" y="36"/>
                      </a:lnTo>
                      <a:lnTo>
                        <a:pt x="380" y="34"/>
                      </a:lnTo>
                      <a:lnTo>
                        <a:pt x="385" y="33"/>
                      </a:lnTo>
                      <a:lnTo>
                        <a:pt x="387" y="32"/>
                      </a:lnTo>
                      <a:lnTo>
                        <a:pt x="385" y="30"/>
                      </a:lnTo>
                      <a:lnTo>
                        <a:pt x="384" y="30"/>
                      </a:lnTo>
                      <a:lnTo>
                        <a:pt x="379" y="31"/>
                      </a:lnTo>
                      <a:lnTo>
                        <a:pt x="374" y="33"/>
                      </a:lnTo>
                      <a:lnTo>
                        <a:pt x="368" y="36"/>
                      </a:lnTo>
                      <a:lnTo>
                        <a:pt x="362" y="40"/>
                      </a:lnTo>
                      <a:lnTo>
                        <a:pt x="357" y="46"/>
                      </a:lnTo>
                      <a:lnTo>
                        <a:pt x="351" y="52"/>
                      </a:lnTo>
                      <a:lnTo>
                        <a:pt x="349" y="54"/>
                      </a:lnTo>
                      <a:lnTo>
                        <a:pt x="349" y="51"/>
                      </a:lnTo>
                      <a:lnTo>
                        <a:pt x="349" y="46"/>
                      </a:lnTo>
                      <a:lnTo>
                        <a:pt x="349" y="39"/>
                      </a:lnTo>
                      <a:lnTo>
                        <a:pt x="352" y="35"/>
                      </a:lnTo>
                      <a:lnTo>
                        <a:pt x="354" y="33"/>
                      </a:lnTo>
                      <a:lnTo>
                        <a:pt x="350" y="34"/>
                      </a:lnTo>
                      <a:lnTo>
                        <a:pt x="348" y="36"/>
                      </a:lnTo>
                      <a:lnTo>
                        <a:pt x="346" y="40"/>
                      </a:lnTo>
                      <a:lnTo>
                        <a:pt x="344" y="44"/>
                      </a:lnTo>
                      <a:lnTo>
                        <a:pt x="342" y="49"/>
                      </a:lnTo>
                      <a:lnTo>
                        <a:pt x="344" y="53"/>
                      </a:lnTo>
                      <a:lnTo>
                        <a:pt x="345" y="56"/>
                      </a:lnTo>
                      <a:lnTo>
                        <a:pt x="344" y="58"/>
                      </a:lnTo>
                      <a:lnTo>
                        <a:pt x="342" y="61"/>
                      </a:lnTo>
                      <a:lnTo>
                        <a:pt x="341" y="63"/>
                      </a:lnTo>
                      <a:lnTo>
                        <a:pt x="339" y="65"/>
                      </a:lnTo>
                      <a:lnTo>
                        <a:pt x="336" y="67"/>
                      </a:lnTo>
                      <a:lnTo>
                        <a:pt x="331" y="70"/>
                      </a:lnTo>
                      <a:lnTo>
                        <a:pt x="327" y="72"/>
                      </a:lnTo>
                      <a:lnTo>
                        <a:pt x="326" y="73"/>
                      </a:lnTo>
                      <a:lnTo>
                        <a:pt x="325" y="73"/>
                      </a:lnTo>
                      <a:lnTo>
                        <a:pt x="324" y="74"/>
                      </a:lnTo>
                      <a:lnTo>
                        <a:pt x="324" y="72"/>
                      </a:lnTo>
                      <a:lnTo>
                        <a:pt x="322" y="69"/>
                      </a:lnTo>
                      <a:lnTo>
                        <a:pt x="320" y="67"/>
                      </a:lnTo>
                      <a:lnTo>
                        <a:pt x="317" y="64"/>
                      </a:lnTo>
                      <a:lnTo>
                        <a:pt x="311" y="57"/>
                      </a:lnTo>
                      <a:lnTo>
                        <a:pt x="310" y="49"/>
                      </a:lnTo>
                      <a:lnTo>
                        <a:pt x="312" y="43"/>
                      </a:lnTo>
                      <a:lnTo>
                        <a:pt x="315" y="39"/>
                      </a:lnTo>
                      <a:lnTo>
                        <a:pt x="315" y="34"/>
                      </a:lnTo>
                      <a:lnTo>
                        <a:pt x="312" y="26"/>
                      </a:lnTo>
                      <a:lnTo>
                        <a:pt x="310" y="20"/>
                      </a:lnTo>
                      <a:lnTo>
                        <a:pt x="309" y="17"/>
                      </a:lnTo>
                      <a:lnTo>
                        <a:pt x="309" y="19"/>
                      </a:lnTo>
                      <a:lnTo>
                        <a:pt x="308" y="23"/>
                      </a:lnTo>
                      <a:lnTo>
                        <a:pt x="308" y="27"/>
                      </a:lnTo>
                      <a:lnTo>
                        <a:pt x="307" y="30"/>
                      </a:lnTo>
                      <a:lnTo>
                        <a:pt x="305" y="29"/>
                      </a:lnTo>
                      <a:lnTo>
                        <a:pt x="300" y="26"/>
                      </a:lnTo>
                      <a:lnTo>
                        <a:pt x="296" y="22"/>
                      </a:lnTo>
                      <a:lnTo>
                        <a:pt x="294" y="15"/>
                      </a:lnTo>
                      <a:lnTo>
                        <a:pt x="290" y="9"/>
                      </a:lnTo>
                      <a:lnTo>
                        <a:pt x="285" y="5"/>
                      </a:lnTo>
                      <a:lnTo>
                        <a:pt x="277" y="2"/>
                      </a:lnTo>
                      <a:lnTo>
                        <a:pt x="269" y="0"/>
                      </a:lnTo>
                      <a:lnTo>
                        <a:pt x="268" y="0"/>
                      </a:lnTo>
                      <a:lnTo>
                        <a:pt x="275" y="3"/>
                      </a:lnTo>
                      <a:lnTo>
                        <a:pt x="282" y="8"/>
                      </a:lnTo>
                      <a:lnTo>
                        <a:pt x="287" y="13"/>
                      </a:lnTo>
                      <a:lnTo>
                        <a:pt x="289" y="17"/>
                      </a:lnTo>
                      <a:lnTo>
                        <a:pt x="292" y="22"/>
                      </a:lnTo>
                      <a:lnTo>
                        <a:pt x="295" y="27"/>
                      </a:lnTo>
                      <a:lnTo>
                        <a:pt x="298" y="31"/>
                      </a:lnTo>
                      <a:lnTo>
                        <a:pt x="301" y="33"/>
                      </a:lnTo>
                      <a:lnTo>
                        <a:pt x="304" y="34"/>
                      </a:lnTo>
                      <a:lnTo>
                        <a:pt x="306" y="35"/>
                      </a:lnTo>
                      <a:lnTo>
                        <a:pt x="306" y="37"/>
                      </a:lnTo>
                      <a:lnTo>
                        <a:pt x="306" y="42"/>
                      </a:lnTo>
                      <a:lnTo>
                        <a:pt x="306" y="49"/>
                      </a:lnTo>
                      <a:lnTo>
                        <a:pt x="306" y="55"/>
                      </a:lnTo>
                      <a:lnTo>
                        <a:pt x="307" y="62"/>
                      </a:lnTo>
                      <a:lnTo>
                        <a:pt x="310" y="66"/>
                      </a:lnTo>
                      <a:lnTo>
                        <a:pt x="315" y="69"/>
                      </a:lnTo>
                      <a:lnTo>
                        <a:pt x="318" y="73"/>
                      </a:lnTo>
                      <a:lnTo>
                        <a:pt x="318" y="78"/>
                      </a:lnTo>
                      <a:lnTo>
                        <a:pt x="316" y="80"/>
                      </a:lnTo>
                      <a:lnTo>
                        <a:pt x="314" y="81"/>
                      </a:lnTo>
                      <a:lnTo>
                        <a:pt x="312" y="83"/>
                      </a:lnTo>
                      <a:lnTo>
                        <a:pt x="311" y="85"/>
                      </a:lnTo>
                      <a:lnTo>
                        <a:pt x="307" y="91"/>
                      </a:lnTo>
                      <a:lnTo>
                        <a:pt x="302" y="97"/>
                      </a:lnTo>
                      <a:lnTo>
                        <a:pt x="296" y="103"/>
                      </a:lnTo>
                      <a:lnTo>
                        <a:pt x="289" y="107"/>
                      </a:lnTo>
                      <a:lnTo>
                        <a:pt x="285" y="110"/>
                      </a:lnTo>
                      <a:lnTo>
                        <a:pt x="278" y="113"/>
                      </a:lnTo>
                      <a:lnTo>
                        <a:pt x="272" y="116"/>
                      </a:lnTo>
                      <a:lnTo>
                        <a:pt x="266" y="119"/>
                      </a:lnTo>
                      <a:lnTo>
                        <a:pt x="260" y="120"/>
                      </a:lnTo>
                      <a:lnTo>
                        <a:pt x="255" y="120"/>
                      </a:lnTo>
                      <a:lnTo>
                        <a:pt x="250" y="120"/>
                      </a:lnTo>
                      <a:lnTo>
                        <a:pt x="245" y="122"/>
                      </a:lnTo>
                      <a:lnTo>
                        <a:pt x="239" y="123"/>
                      </a:lnTo>
                      <a:lnTo>
                        <a:pt x="232" y="125"/>
                      </a:lnTo>
                      <a:lnTo>
                        <a:pt x="227" y="128"/>
                      </a:lnTo>
                      <a:lnTo>
                        <a:pt x="220" y="131"/>
                      </a:lnTo>
                      <a:lnTo>
                        <a:pt x="215" y="133"/>
                      </a:lnTo>
                      <a:lnTo>
                        <a:pt x="210" y="136"/>
                      </a:lnTo>
                      <a:lnTo>
                        <a:pt x="208" y="137"/>
                      </a:lnTo>
                      <a:lnTo>
                        <a:pt x="207" y="138"/>
                      </a:lnTo>
                      <a:lnTo>
                        <a:pt x="193" y="149"/>
                      </a:lnTo>
                      <a:lnTo>
                        <a:pt x="197" y="142"/>
                      </a:lnTo>
                      <a:lnTo>
                        <a:pt x="201" y="136"/>
                      </a:lnTo>
                      <a:lnTo>
                        <a:pt x="205" y="130"/>
                      </a:lnTo>
                      <a:lnTo>
                        <a:pt x="209" y="125"/>
                      </a:lnTo>
                      <a:lnTo>
                        <a:pt x="213" y="117"/>
                      </a:lnTo>
                      <a:lnTo>
                        <a:pt x="219" y="110"/>
                      </a:lnTo>
                      <a:lnTo>
                        <a:pt x="225" y="102"/>
                      </a:lnTo>
                      <a:lnTo>
                        <a:pt x="231" y="96"/>
                      </a:lnTo>
                      <a:lnTo>
                        <a:pt x="237" y="93"/>
                      </a:lnTo>
                      <a:lnTo>
                        <a:pt x="243" y="88"/>
                      </a:lnTo>
                      <a:lnTo>
                        <a:pt x="250" y="83"/>
                      </a:lnTo>
                      <a:lnTo>
                        <a:pt x="258" y="78"/>
                      </a:lnTo>
                      <a:lnTo>
                        <a:pt x="266" y="73"/>
                      </a:lnTo>
                      <a:lnTo>
                        <a:pt x="271" y="69"/>
                      </a:lnTo>
                      <a:lnTo>
                        <a:pt x="276" y="66"/>
                      </a:lnTo>
                      <a:lnTo>
                        <a:pt x="277" y="65"/>
                      </a:lnTo>
                      <a:lnTo>
                        <a:pt x="276" y="66"/>
                      </a:lnTo>
                      <a:lnTo>
                        <a:pt x="272" y="68"/>
                      </a:lnTo>
                      <a:lnTo>
                        <a:pt x="267" y="71"/>
                      </a:lnTo>
                      <a:lnTo>
                        <a:pt x="260" y="74"/>
                      </a:lnTo>
                      <a:lnTo>
                        <a:pt x="253" y="78"/>
                      </a:lnTo>
                      <a:lnTo>
                        <a:pt x="247" y="82"/>
                      </a:lnTo>
                      <a:lnTo>
                        <a:pt x="240" y="85"/>
                      </a:lnTo>
                      <a:lnTo>
                        <a:pt x="236" y="87"/>
                      </a:lnTo>
                      <a:lnTo>
                        <a:pt x="229" y="87"/>
                      </a:lnTo>
                      <a:lnTo>
                        <a:pt x="227" y="83"/>
                      </a:lnTo>
                      <a:lnTo>
                        <a:pt x="228" y="77"/>
                      </a:lnTo>
                      <a:lnTo>
                        <a:pt x="231" y="71"/>
                      </a:lnTo>
                      <a:lnTo>
                        <a:pt x="233" y="64"/>
                      </a:lnTo>
                      <a:lnTo>
                        <a:pt x="235" y="55"/>
                      </a:lnTo>
                      <a:lnTo>
                        <a:pt x="233" y="49"/>
                      </a:lnTo>
                      <a:lnTo>
                        <a:pt x="233" y="47"/>
                      </a:lnTo>
                      <a:lnTo>
                        <a:pt x="232" y="50"/>
                      </a:lnTo>
                      <a:lnTo>
                        <a:pt x="231" y="56"/>
                      </a:lnTo>
                      <a:lnTo>
                        <a:pt x="229" y="63"/>
                      </a:lnTo>
                      <a:lnTo>
                        <a:pt x="227" y="66"/>
                      </a:lnTo>
                      <a:lnTo>
                        <a:pt x="221" y="64"/>
                      </a:lnTo>
                      <a:lnTo>
                        <a:pt x="213" y="56"/>
                      </a:lnTo>
                      <a:lnTo>
                        <a:pt x="208" y="46"/>
                      </a:lnTo>
                      <a:lnTo>
                        <a:pt x="209" y="33"/>
                      </a:lnTo>
                      <a:lnTo>
                        <a:pt x="209" y="27"/>
                      </a:lnTo>
                      <a:lnTo>
                        <a:pt x="205" y="34"/>
                      </a:lnTo>
                      <a:lnTo>
                        <a:pt x="202" y="47"/>
                      </a:lnTo>
                      <a:lnTo>
                        <a:pt x="211" y="61"/>
                      </a:lnTo>
                      <a:lnTo>
                        <a:pt x="222" y="69"/>
                      </a:lnTo>
                      <a:lnTo>
                        <a:pt x="226" y="72"/>
                      </a:lnTo>
                      <a:lnTo>
                        <a:pt x="223" y="72"/>
                      </a:lnTo>
                      <a:lnTo>
                        <a:pt x="222" y="72"/>
                      </a:lnTo>
                      <a:lnTo>
                        <a:pt x="222" y="74"/>
                      </a:lnTo>
                      <a:lnTo>
                        <a:pt x="221" y="78"/>
                      </a:lnTo>
                      <a:lnTo>
                        <a:pt x="220" y="83"/>
                      </a:lnTo>
                      <a:lnTo>
                        <a:pt x="221" y="87"/>
                      </a:lnTo>
                      <a:lnTo>
                        <a:pt x="221" y="92"/>
                      </a:lnTo>
                      <a:lnTo>
                        <a:pt x="218" y="98"/>
                      </a:lnTo>
                      <a:lnTo>
                        <a:pt x="215" y="104"/>
                      </a:lnTo>
                      <a:lnTo>
                        <a:pt x="212" y="106"/>
                      </a:lnTo>
                      <a:lnTo>
                        <a:pt x="211" y="105"/>
                      </a:lnTo>
                      <a:lnTo>
                        <a:pt x="207" y="103"/>
                      </a:lnTo>
                      <a:lnTo>
                        <a:pt x="201" y="99"/>
                      </a:lnTo>
                      <a:lnTo>
                        <a:pt x="195" y="95"/>
                      </a:lnTo>
                      <a:lnTo>
                        <a:pt x="188" y="89"/>
                      </a:lnTo>
                      <a:lnTo>
                        <a:pt x="181" y="85"/>
                      </a:lnTo>
                      <a:lnTo>
                        <a:pt x="175" y="81"/>
                      </a:lnTo>
                      <a:lnTo>
                        <a:pt x="170" y="78"/>
                      </a:lnTo>
                      <a:lnTo>
                        <a:pt x="163" y="72"/>
                      </a:lnTo>
                      <a:lnTo>
                        <a:pt x="159" y="65"/>
                      </a:lnTo>
                      <a:lnTo>
                        <a:pt x="157" y="58"/>
                      </a:lnTo>
                      <a:lnTo>
                        <a:pt x="158" y="53"/>
                      </a:lnTo>
                      <a:lnTo>
                        <a:pt x="160" y="49"/>
                      </a:lnTo>
                      <a:lnTo>
                        <a:pt x="161" y="45"/>
                      </a:lnTo>
                      <a:lnTo>
                        <a:pt x="160" y="42"/>
                      </a:lnTo>
                      <a:lnTo>
                        <a:pt x="160" y="41"/>
                      </a:lnTo>
                      <a:lnTo>
                        <a:pt x="159" y="46"/>
                      </a:lnTo>
                      <a:lnTo>
                        <a:pt x="156" y="55"/>
                      </a:lnTo>
                      <a:lnTo>
                        <a:pt x="152" y="64"/>
                      </a:lnTo>
                      <a:lnTo>
                        <a:pt x="150" y="63"/>
                      </a:lnTo>
                      <a:lnTo>
                        <a:pt x="146" y="68"/>
                      </a:lnTo>
                      <a:lnTo>
                        <a:pt x="136" y="66"/>
                      </a:lnTo>
                      <a:lnTo>
                        <a:pt x="128" y="58"/>
                      </a:lnTo>
                      <a:lnTo>
                        <a:pt x="128" y="45"/>
                      </a:lnTo>
                      <a:lnTo>
                        <a:pt x="128" y="39"/>
                      </a:lnTo>
                      <a:lnTo>
                        <a:pt x="126" y="35"/>
                      </a:lnTo>
                      <a:lnTo>
                        <a:pt x="122" y="33"/>
                      </a:lnTo>
                      <a:lnTo>
                        <a:pt x="120" y="32"/>
                      </a:lnTo>
                      <a:lnTo>
                        <a:pt x="124" y="41"/>
                      </a:lnTo>
                      <a:lnTo>
                        <a:pt x="124" y="43"/>
                      </a:lnTo>
                      <a:lnTo>
                        <a:pt x="123" y="48"/>
                      </a:lnTo>
                      <a:lnTo>
                        <a:pt x="122" y="53"/>
                      </a:lnTo>
                      <a:lnTo>
                        <a:pt x="122" y="57"/>
                      </a:lnTo>
                      <a:lnTo>
                        <a:pt x="127" y="64"/>
                      </a:lnTo>
                      <a:lnTo>
                        <a:pt x="131" y="68"/>
                      </a:lnTo>
                      <a:lnTo>
                        <a:pt x="137" y="70"/>
                      </a:lnTo>
                      <a:lnTo>
                        <a:pt x="141" y="71"/>
                      </a:lnTo>
                      <a:lnTo>
                        <a:pt x="144" y="70"/>
                      </a:lnTo>
                      <a:lnTo>
                        <a:pt x="146" y="70"/>
                      </a:lnTo>
                      <a:lnTo>
                        <a:pt x="150" y="73"/>
                      </a:lnTo>
                      <a:lnTo>
                        <a:pt x="161" y="82"/>
                      </a:lnTo>
                      <a:lnTo>
                        <a:pt x="169" y="87"/>
                      </a:lnTo>
                      <a:lnTo>
                        <a:pt x="175" y="92"/>
                      </a:lnTo>
                      <a:lnTo>
                        <a:pt x="179" y="94"/>
                      </a:lnTo>
                      <a:lnTo>
                        <a:pt x="181" y="95"/>
                      </a:lnTo>
                      <a:lnTo>
                        <a:pt x="177" y="96"/>
                      </a:lnTo>
                      <a:lnTo>
                        <a:pt x="171" y="97"/>
                      </a:lnTo>
                      <a:lnTo>
                        <a:pt x="163" y="99"/>
                      </a:lnTo>
                      <a:lnTo>
                        <a:pt x="154" y="100"/>
                      </a:lnTo>
                      <a:lnTo>
                        <a:pt x="146" y="100"/>
                      </a:lnTo>
                      <a:lnTo>
                        <a:pt x="137" y="100"/>
                      </a:lnTo>
                      <a:lnTo>
                        <a:pt x="129" y="98"/>
                      </a:lnTo>
                      <a:lnTo>
                        <a:pt x="122" y="95"/>
                      </a:lnTo>
                      <a:lnTo>
                        <a:pt x="113" y="85"/>
                      </a:lnTo>
                      <a:lnTo>
                        <a:pt x="110" y="78"/>
                      </a:lnTo>
                      <a:lnTo>
                        <a:pt x="110" y="72"/>
                      </a:lnTo>
                      <a:lnTo>
                        <a:pt x="110" y="70"/>
                      </a:lnTo>
                      <a:lnTo>
                        <a:pt x="109" y="72"/>
                      </a:lnTo>
                      <a:lnTo>
                        <a:pt x="108" y="75"/>
                      </a:lnTo>
                      <a:lnTo>
                        <a:pt x="107" y="79"/>
                      </a:lnTo>
                      <a:lnTo>
                        <a:pt x="107" y="81"/>
                      </a:lnTo>
                      <a:lnTo>
                        <a:pt x="109" y="84"/>
                      </a:lnTo>
                      <a:lnTo>
                        <a:pt x="112" y="91"/>
                      </a:lnTo>
                      <a:lnTo>
                        <a:pt x="118" y="98"/>
                      </a:lnTo>
                      <a:lnTo>
                        <a:pt x="127" y="103"/>
                      </a:lnTo>
                      <a:lnTo>
                        <a:pt x="133" y="104"/>
                      </a:lnTo>
                      <a:lnTo>
                        <a:pt x="141" y="104"/>
                      </a:lnTo>
                      <a:lnTo>
                        <a:pt x="151" y="104"/>
                      </a:lnTo>
                      <a:lnTo>
                        <a:pt x="160" y="103"/>
                      </a:lnTo>
                      <a:lnTo>
                        <a:pt x="169" y="102"/>
                      </a:lnTo>
                      <a:lnTo>
                        <a:pt x="176" y="101"/>
                      </a:lnTo>
                      <a:lnTo>
                        <a:pt x="180" y="100"/>
                      </a:lnTo>
                      <a:lnTo>
                        <a:pt x="182" y="100"/>
                      </a:lnTo>
                      <a:lnTo>
                        <a:pt x="186" y="100"/>
                      </a:lnTo>
                      <a:lnTo>
                        <a:pt x="192" y="102"/>
                      </a:lnTo>
                      <a:lnTo>
                        <a:pt x="199" y="106"/>
                      </a:lnTo>
                      <a:lnTo>
                        <a:pt x="202" y="112"/>
                      </a:lnTo>
                      <a:lnTo>
                        <a:pt x="199" y="120"/>
                      </a:lnTo>
                      <a:lnTo>
                        <a:pt x="192" y="131"/>
                      </a:lnTo>
                      <a:lnTo>
                        <a:pt x="185" y="139"/>
                      </a:lnTo>
                      <a:lnTo>
                        <a:pt x="178" y="144"/>
                      </a:lnTo>
                      <a:lnTo>
                        <a:pt x="176" y="146"/>
                      </a:lnTo>
                      <a:lnTo>
                        <a:pt x="172" y="149"/>
                      </a:lnTo>
                      <a:lnTo>
                        <a:pt x="169" y="154"/>
                      </a:lnTo>
                      <a:lnTo>
                        <a:pt x="165" y="157"/>
                      </a:lnTo>
                      <a:lnTo>
                        <a:pt x="160" y="162"/>
                      </a:lnTo>
                      <a:lnTo>
                        <a:pt x="154" y="166"/>
                      </a:lnTo>
                      <a:lnTo>
                        <a:pt x="149" y="169"/>
                      </a:lnTo>
                      <a:lnTo>
                        <a:pt x="142" y="173"/>
                      </a:lnTo>
                      <a:lnTo>
                        <a:pt x="136" y="177"/>
                      </a:lnTo>
                      <a:lnTo>
                        <a:pt x="128" y="184"/>
                      </a:lnTo>
                      <a:lnTo>
                        <a:pt x="120" y="191"/>
                      </a:lnTo>
                      <a:lnTo>
                        <a:pt x="111" y="196"/>
                      </a:lnTo>
                      <a:lnTo>
                        <a:pt x="106" y="196"/>
                      </a:lnTo>
                      <a:lnTo>
                        <a:pt x="97" y="196"/>
                      </a:lnTo>
                      <a:lnTo>
                        <a:pt x="87" y="196"/>
                      </a:lnTo>
                      <a:lnTo>
                        <a:pt x="81" y="196"/>
                      </a:lnTo>
                      <a:lnTo>
                        <a:pt x="77" y="198"/>
                      </a:lnTo>
                      <a:lnTo>
                        <a:pt x="72" y="202"/>
                      </a:lnTo>
                      <a:lnTo>
                        <a:pt x="68" y="207"/>
                      </a:lnTo>
                      <a:lnTo>
                        <a:pt x="62" y="211"/>
                      </a:lnTo>
                      <a:lnTo>
                        <a:pt x="61" y="210"/>
                      </a:lnTo>
                      <a:lnTo>
                        <a:pt x="59" y="209"/>
                      </a:lnTo>
                      <a:lnTo>
                        <a:pt x="57" y="210"/>
                      </a:lnTo>
                      <a:lnTo>
                        <a:pt x="53" y="212"/>
                      </a:lnTo>
                      <a:lnTo>
                        <a:pt x="51" y="215"/>
                      </a:lnTo>
                      <a:lnTo>
                        <a:pt x="49" y="216"/>
                      </a:lnTo>
                      <a:lnTo>
                        <a:pt x="46" y="218"/>
                      </a:lnTo>
                      <a:lnTo>
                        <a:pt x="43" y="220"/>
                      </a:lnTo>
                      <a:lnTo>
                        <a:pt x="37" y="226"/>
                      </a:lnTo>
                      <a:lnTo>
                        <a:pt x="30" y="231"/>
                      </a:lnTo>
                      <a:lnTo>
                        <a:pt x="24" y="235"/>
                      </a:lnTo>
                      <a:lnTo>
                        <a:pt x="20" y="238"/>
                      </a:lnTo>
                      <a:lnTo>
                        <a:pt x="17" y="247"/>
                      </a:lnTo>
                      <a:lnTo>
                        <a:pt x="10" y="257"/>
                      </a:lnTo>
                      <a:lnTo>
                        <a:pt x="3" y="267"/>
                      </a:lnTo>
                      <a:lnTo>
                        <a:pt x="0" y="275"/>
                      </a:lnTo>
                      <a:lnTo>
                        <a:pt x="3" y="273"/>
                      </a:lnTo>
                      <a:lnTo>
                        <a:pt x="9" y="268"/>
                      </a:lnTo>
                      <a:lnTo>
                        <a:pt x="17" y="262"/>
                      </a:lnTo>
                      <a:lnTo>
                        <a:pt x="24" y="256"/>
                      </a:lnTo>
                      <a:lnTo>
                        <a:pt x="32" y="250"/>
                      </a:lnTo>
                      <a:lnTo>
                        <a:pt x="39" y="243"/>
                      </a:lnTo>
                      <a:lnTo>
                        <a:pt x="43" y="239"/>
                      </a:lnTo>
                      <a:lnTo>
                        <a:pt x="46" y="238"/>
                      </a:lnTo>
                      <a:lnTo>
                        <a:pt x="82" y="222"/>
                      </a:lnTo>
                      <a:lnTo>
                        <a:pt x="86" y="222"/>
                      </a:lnTo>
                      <a:lnTo>
                        <a:pt x="90" y="222"/>
                      </a:lnTo>
                      <a:lnTo>
                        <a:pt x="97" y="222"/>
                      </a:lnTo>
                      <a:lnTo>
                        <a:pt x="104" y="221"/>
                      </a:lnTo>
                      <a:lnTo>
                        <a:pt x="111" y="220"/>
                      </a:lnTo>
                      <a:lnTo>
                        <a:pt x="117" y="219"/>
                      </a:lnTo>
                      <a:lnTo>
                        <a:pt x="120" y="218"/>
                      </a:lnTo>
                      <a:lnTo>
                        <a:pt x="121" y="217"/>
                      </a:lnTo>
                      <a:lnTo>
                        <a:pt x="157" y="182"/>
                      </a:lnTo>
                      <a:lnTo>
                        <a:pt x="159" y="180"/>
                      </a:lnTo>
                      <a:lnTo>
                        <a:pt x="167" y="176"/>
                      </a:lnTo>
                      <a:lnTo>
                        <a:pt x="175" y="171"/>
                      </a:lnTo>
                      <a:lnTo>
                        <a:pt x="182" y="164"/>
                      </a:lnTo>
                      <a:lnTo>
                        <a:pt x="183" y="164"/>
                      </a:lnTo>
                      <a:lnTo>
                        <a:pt x="185" y="164"/>
                      </a:lnTo>
                      <a:lnTo>
                        <a:pt x="186" y="164"/>
                      </a:lnTo>
                      <a:lnTo>
                        <a:pt x="187" y="163"/>
                      </a:lnTo>
                      <a:lnTo>
                        <a:pt x="193" y="163"/>
                      </a:lnTo>
                      <a:lnTo>
                        <a:pt x="199" y="164"/>
                      </a:lnTo>
                      <a:lnTo>
                        <a:pt x="205" y="166"/>
                      </a:lnTo>
                      <a:lnTo>
                        <a:pt x="210" y="169"/>
                      </a:lnTo>
                      <a:lnTo>
                        <a:pt x="215" y="172"/>
                      </a:lnTo>
                      <a:lnTo>
                        <a:pt x="219" y="176"/>
                      </a:lnTo>
                      <a:lnTo>
                        <a:pt x="221" y="179"/>
                      </a:lnTo>
                      <a:lnTo>
                        <a:pt x="223" y="182"/>
                      </a:lnTo>
                      <a:lnTo>
                        <a:pt x="226" y="188"/>
                      </a:lnTo>
                      <a:lnTo>
                        <a:pt x="229" y="194"/>
                      </a:lnTo>
                      <a:lnTo>
                        <a:pt x="231" y="200"/>
                      </a:lnTo>
                      <a:lnTo>
                        <a:pt x="231" y="204"/>
                      </a:lnTo>
                      <a:lnTo>
                        <a:pt x="235" y="208"/>
                      </a:lnTo>
                      <a:lnTo>
                        <a:pt x="245" y="213"/>
                      </a:lnTo>
                      <a:lnTo>
                        <a:pt x="256" y="219"/>
                      </a:lnTo>
                      <a:lnTo>
                        <a:pt x="260" y="221"/>
                      </a:lnTo>
                      <a:lnTo>
                        <a:pt x="266" y="235"/>
                      </a:lnTo>
                      <a:lnTo>
                        <a:pt x="268" y="236"/>
                      </a:lnTo>
                      <a:lnTo>
                        <a:pt x="272" y="238"/>
                      </a:lnTo>
                      <a:lnTo>
                        <a:pt x="278" y="241"/>
                      </a:lnTo>
                      <a:lnTo>
                        <a:pt x="280" y="244"/>
                      </a:lnTo>
                      <a:lnTo>
                        <a:pt x="282" y="248"/>
                      </a:lnTo>
                      <a:lnTo>
                        <a:pt x="288" y="251"/>
                      </a:lnTo>
                      <a:lnTo>
                        <a:pt x="295" y="253"/>
                      </a:lnTo>
                      <a:lnTo>
                        <a:pt x="305" y="255"/>
                      </a:lnTo>
                      <a:lnTo>
                        <a:pt x="309" y="255"/>
                      </a:lnTo>
                      <a:lnTo>
                        <a:pt x="317" y="254"/>
                      </a:lnTo>
                      <a:lnTo>
                        <a:pt x="325" y="252"/>
                      </a:lnTo>
                      <a:lnTo>
                        <a:pt x="334" y="249"/>
                      </a:lnTo>
                      <a:lnTo>
                        <a:pt x="341" y="246"/>
                      </a:lnTo>
                      <a:lnTo>
                        <a:pt x="348" y="242"/>
                      </a:lnTo>
                      <a:lnTo>
                        <a:pt x="354" y="239"/>
                      </a:lnTo>
                      <a:lnTo>
                        <a:pt x="356" y="237"/>
                      </a:lnTo>
                      <a:lnTo>
                        <a:pt x="355" y="236"/>
                      </a:lnTo>
                      <a:lnTo>
                        <a:pt x="348" y="237"/>
                      </a:lnTo>
                      <a:lnTo>
                        <a:pt x="340" y="240"/>
                      </a:lnTo>
                      <a:lnTo>
                        <a:pt x="332" y="243"/>
                      </a:lnTo>
                      <a:lnTo>
                        <a:pt x="324" y="247"/>
                      </a:lnTo>
                      <a:lnTo>
                        <a:pt x="315" y="248"/>
                      </a:lnTo>
                      <a:lnTo>
                        <a:pt x="306" y="248"/>
                      </a:lnTo>
                      <a:lnTo>
                        <a:pt x="299" y="248"/>
                      </a:lnTo>
                      <a:lnTo>
                        <a:pt x="292" y="246"/>
                      </a:lnTo>
                      <a:lnTo>
                        <a:pt x="288" y="244"/>
                      </a:lnTo>
                      <a:lnTo>
                        <a:pt x="284" y="242"/>
                      </a:lnTo>
                      <a:lnTo>
                        <a:pt x="281" y="240"/>
                      </a:lnTo>
                      <a:lnTo>
                        <a:pt x="285" y="239"/>
                      </a:lnTo>
                      <a:lnTo>
                        <a:pt x="287" y="237"/>
                      </a:lnTo>
                      <a:lnTo>
                        <a:pt x="287" y="234"/>
                      </a:lnTo>
                      <a:lnTo>
                        <a:pt x="285" y="233"/>
                      </a:lnTo>
                      <a:lnTo>
                        <a:pt x="269" y="230"/>
                      </a:lnTo>
                      <a:lnTo>
                        <a:pt x="267" y="227"/>
                      </a:lnTo>
                      <a:lnTo>
                        <a:pt x="269" y="223"/>
                      </a:lnTo>
                      <a:lnTo>
                        <a:pt x="271" y="222"/>
                      </a:lnTo>
                      <a:lnTo>
                        <a:pt x="273" y="221"/>
                      </a:lnTo>
                      <a:lnTo>
                        <a:pt x="277" y="219"/>
                      </a:lnTo>
                      <a:lnTo>
                        <a:pt x="278" y="217"/>
                      </a:lnTo>
                      <a:lnTo>
                        <a:pt x="275" y="218"/>
                      </a:lnTo>
                      <a:lnTo>
                        <a:pt x="270" y="218"/>
                      </a:lnTo>
                      <a:lnTo>
                        <a:pt x="263" y="217"/>
                      </a:lnTo>
                      <a:lnTo>
                        <a:pt x="257" y="216"/>
                      </a:lnTo>
                      <a:lnTo>
                        <a:pt x="251" y="212"/>
                      </a:lnTo>
                      <a:lnTo>
                        <a:pt x="246" y="209"/>
                      </a:lnTo>
                      <a:lnTo>
                        <a:pt x="241" y="206"/>
                      </a:lnTo>
                      <a:lnTo>
                        <a:pt x="240" y="203"/>
                      </a:lnTo>
                      <a:lnTo>
                        <a:pt x="241" y="200"/>
                      </a:lnTo>
                      <a:lnTo>
                        <a:pt x="239" y="194"/>
                      </a:lnTo>
                      <a:lnTo>
                        <a:pt x="232" y="184"/>
                      </a:lnTo>
                      <a:lnTo>
                        <a:pt x="226" y="172"/>
                      </a:lnTo>
                      <a:lnTo>
                        <a:pt x="220" y="165"/>
                      </a:lnTo>
                      <a:lnTo>
                        <a:pt x="215" y="160"/>
                      </a:lnTo>
                      <a:lnTo>
                        <a:pt x="209" y="156"/>
                      </a:lnTo>
                      <a:lnTo>
                        <a:pt x="205" y="155"/>
                      </a:lnTo>
                      <a:lnTo>
                        <a:pt x="201" y="154"/>
                      </a:lnTo>
                      <a:lnTo>
                        <a:pt x="207" y="150"/>
                      </a:lnTo>
                      <a:lnTo>
                        <a:pt x="212" y="146"/>
                      </a:lnTo>
                      <a:lnTo>
                        <a:pt x="217" y="143"/>
                      </a:lnTo>
                      <a:lnTo>
                        <a:pt x="222" y="140"/>
                      </a:lnTo>
                      <a:lnTo>
                        <a:pt x="227" y="137"/>
                      </a:lnTo>
                      <a:lnTo>
                        <a:pt x="230" y="135"/>
                      </a:lnTo>
                      <a:lnTo>
                        <a:pt x="233" y="133"/>
                      </a:lnTo>
                      <a:lnTo>
                        <a:pt x="237" y="132"/>
                      </a:lnTo>
                      <a:lnTo>
                        <a:pt x="241" y="131"/>
                      </a:lnTo>
                      <a:lnTo>
                        <a:pt x="249" y="129"/>
                      </a:lnTo>
                      <a:lnTo>
                        <a:pt x="258" y="128"/>
                      </a:lnTo>
                      <a:lnTo>
                        <a:pt x="269" y="127"/>
                      </a:lnTo>
                      <a:lnTo>
                        <a:pt x="279" y="126"/>
                      </a:lnTo>
                      <a:lnTo>
                        <a:pt x="289" y="125"/>
                      </a:lnTo>
                      <a:lnTo>
                        <a:pt x="298" y="125"/>
                      </a:lnTo>
                      <a:lnTo>
                        <a:pt x="304" y="126"/>
                      </a:lnTo>
                      <a:lnTo>
                        <a:pt x="310" y="130"/>
                      </a:lnTo>
                      <a:lnTo>
                        <a:pt x="314" y="136"/>
                      </a:lnTo>
                      <a:lnTo>
                        <a:pt x="312" y="141"/>
                      </a:lnTo>
                      <a:lnTo>
                        <a:pt x="312" y="144"/>
                      </a:lnTo>
                      <a:lnTo>
                        <a:pt x="309" y="149"/>
                      </a:lnTo>
                      <a:lnTo>
                        <a:pt x="302" y="161"/>
                      </a:lnTo>
                      <a:lnTo>
                        <a:pt x="295" y="175"/>
                      </a:lnTo>
                      <a:lnTo>
                        <a:pt x="292" y="188"/>
                      </a:lnTo>
                      <a:lnTo>
                        <a:pt x="296" y="196"/>
                      </a:lnTo>
                      <a:lnTo>
                        <a:pt x="302" y="202"/>
                      </a:lnTo>
                      <a:lnTo>
                        <a:pt x="308" y="206"/>
                      </a:lnTo>
                      <a:lnTo>
                        <a:pt x="311" y="208"/>
                      </a:lnTo>
                      <a:lnTo>
                        <a:pt x="315" y="209"/>
                      </a:lnTo>
                      <a:lnTo>
                        <a:pt x="319" y="209"/>
                      </a:lnTo>
                      <a:lnTo>
                        <a:pt x="325" y="209"/>
                      </a:lnTo>
                      <a:lnTo>
                        <a:pt x="327" y="209"/>
                      </a:lnTo>
                      <a:lnTo>
                        <a:pt x="324" y="209"/>
                      </a:lnTo>
                      <a:lnTo>
                        <a:pt x="317" y="207"/>
                      </a:lnTo>
                      <a:lnTo>
                        <a:pt x="309" y="202"/>
                      </a:lnTo>
                      <a:lnTo>
                        <a:pt x="301" y="193"/>
                      </a:lnTo>
                      <a:lnTo>
                        <a:pt x="299" y="179"/>
                      </a:lnTo>
                      <a:lnTo>
                        <a:pt x="305" y="166"/>
                      </a:lnTo>
                      <a:lnTo>
                        <a:pt x="311" y="155"/>
                      </a:lnTo>
                      <a:lnTo>
                        <a:pt x="318" y="147"/>
                      </a:lnTo>
                      <a:lnTo>
                        <a:pt x="318" y="149"/>
                      </a:lnTo>
                      <a:lnTo>
                        <a:pt x="320" y="154"/>
                      </a:lnTo>
                      <a:lnTo>
                        <a:pt x="324" y="159"/>
                      </a:lnTo>
                      <a:lnTo>
                        <a:pt x="328" y="166"/>
                      </a:lnTo>
                      <a:lnTo>
                        <a:pt x="339" y="178"/>
                      </a:lnTo>
                      <a:lnTo>
                        <a:pt x="349" y="182"/>
                      </a:lnTo>
                      <a:lnTo>
                        <a:pt x="356" y="184"/>
                      </a:lnTo>
                      <a:lnTo>
                        <a:pt x="357" y="186"/>
                      </a:lnTo>
                      <a:lnTo>
                        <a:pt x="352" y="190"/>
                      </a:lnTo>
                      <a:lnTo>
                        <a:pt x="346" y="195"/>
                      </a:lnTo>
                      <a:lnTo>
                        <a:pt x="342" y="200"/>
                      </a:lnTo>
                      <a:lnTo>
                        <a:pt x="345" y="204"/>
                      </a:lnTo>
                      <a:lnTo>
                        <a:pt x="349" y="205"/>
                      </a:lnTo>
                      <a:lnTo>
                        <a:pt x="356" y="207"/>
                      </a:lnTo>
                      <a:lnTo>
                        <a:pt x="362" y="208"/>
                      </a:lnTo>
                      <a:lnTo>
                        <a:pt x="365" y="208"/>
                      </a:lnTo>
                      <a:lnTo>
                        <a:pt x="375" y="215"/>
                      </a:lnTo>
                      <a:lnTo>
                        <a:pt x="375" y="212"/>
                      </a:lnTo>
                      <a:lnTo>
                        <a:pt x="372" y="209"/>
                      </a:lnTo>
                      <a:lnTo>
                        <a:pt x="368" y="206"/>
                      </a:lnTo>
                      <a:lnTo>
                        <a:pt x="361" y="204"/>
                      </a:lnTo>
                      <a:lnTo>
                        <a:pt x="351" y="203"/>
                      </a:lnTo>
                      <a:lnTo>
                        <a:pt x="348" y="200"/>
                      </a:lnTo>
                      <a:lnTo>
                        <a:pt x="350" y="196"/>
                      </a:lnTo>
                      <a:lnTo>
                        <a:pt x="356" y="191"/>
                      </a:lnTo>
                      <a:lnTo>
                        <a:pt x="362" y="187"/>
                      </a:lnTo>
                      <a:lnTo>
                        <a:pt x="369" y="184"/>
                      </a:lnTo>
                      <a:lnTo>
                        <a:pt x="371" y="181"/>
                      </a:lnTo>
                      <a:lnTo>
                        <a:pt x="370" y="182"/>
                      </a:lnTo>
                      <a:lnTo>
                        <a:pt x="377" y="180"/>
                      </a:lnTo>
                      <a:lnTo>
                        <a:pt x="386" y="177"/>
                      </a:lnTo>
                      <a:lnTo>
                        <a:pt x="397" y="175"/>
                      </a:lnTo>
                      <a:lnTo>
                        <a:pt x="408" y="174"/>
                      </a:lnTo>
                      <a:lnTo>
                        <a:pt x="418" y="173"/>
                      </a:lnTo>
                      <a:lnTo>
                        <a:pt x="427" y="172"/>
                      </a:lnTo>
                      <a:lnTo>
                        <a:pt x="434" y="171"/>
                      </a:lnTo>
                      <a:lnTo>
                        <a:pt x="436" y="171"/>
                      </a:lnTo>
                      <a:lnTo>
                        <a:pt x="433" y="171"/>
                      </a:lnTo>
                      <a:lnTo>
                        <a:pt x="426" y="172"/>
                      </a:lnTo>
                      <a:lnTo>
                        <a:pt x="415" y="172"/>
                      </a:lnTo>
                      <a:lnTo>
                        <a:pt x="401" y="173"/>
                      </a:lnTo>
                      <a:lnTo>
                        <a:pt x="388" y="174"/>
                      </a:lnTo>
                      <a:lnTo>
                        <a:pt x="376" y="175"/>
                      </a:lnTo>
                      <a:lnTo>
                        <a:pt x="367" y="176"/>
                      </a:lnTo>
                      <a:lnTo>
                        <a:pt x="361" y="177"/>
                      </a:lnTo>
                      <a:lnTo>
                        <a:pt x="355" y="177"/>
                      </a:lnTo>
                      <a:lnTo>
                        <a:pt x="347" y="174"/>
                      </a:lnTo>
                      <a:lnTo>
                        <a:pt x="340" y="168"/>
                      </a:lnTo>
                      <a:lnTo>
                        <a:pt x="335" y="161"/>
                      </a:lnTo>
                      <a:lnTo>
                        <a:pt x="330" y="150"/>
                      </a:lnTo>
                      <a:lnTo>
                        <a:pt x="324" y="136"/>
                      </a:lnTo>
                      <a:lnTo>
                        <a:pt x="317" y="125"/>
                      </a:lnTo>
                      <a:lnTo>
                        <a:pt x="315" y="119"/>
                      </a:lnTo>
                      <a:lnTo>
                        <a:pt x="358" y="123"/>
                      </a:lnTo>
                      <a:lnTo>
                        <a:pt x="360" y="125"/>
                      </a:lnTo>
                      <a:lnTo>
                        <a:pt x="364" y="129"/>
                      </a:lnTo>
                      <a:lnTo>
                        <a:pt x="367" y="134"/>
                      </a:lnTo>
                      <a:lnTo>
                        <a:pt x="368" y="135"/>
                      </a:lnTo>
                      <a:lnTo>
                        <a:pt x="374" y="141"/>
                      </a:lnTo>
                      <a:lnTo>
                        <a:pt x="381" y="145"/>
                      </a:lnTo>
                      <a:lnTo>
                        <a:pt x="390" y="147"/>
                      </a:lnTo>
                      <a:lnTo>
                        <a:pt x="398" y="148"/>
                      </a:lnTo>
                      <a:lnTo>
                        <a:pt x="404" y="147"/>
                      </a:lnTo>
                      <a:lnTo>
                        <a:pt x="407" y="146"/>
                      </a:lnTo>
                      <a:lnTo>
                        <a:pt x="406" y="145"/>
                      </a:lnTo>
                      <a:lnTo>
                        <a:pt x="400" y="144"/>
                      </a:lnTo>
                      <a:lnTo>
                        <a:pt x="391" y="143"/>
                      </a:lnTo>
                      <a:lnTo>
                        <a:pt x="384" y="141"/>
                      </a:lnTo>
                      <a:lnTo>
                        <a:pt x="378" y="138"/>
                      </a:lnTo>
                      <a:lnTo>
                        <a:pt x="374" y="134"/>
                      </a:lnTo>
                      <a:lnTo>
                        <a:pt x="370" y="131"/>
                      </a:lnTo>
                      <a:lnTo>
                        <a:pt x="368" y="127"/>
                      </a:lnTo>
                      <a:lnTo>
                        <a:pt x="367" y="124"/>
                      </a:lnTo>
                      <a:lnTo>
                        <a:pt x="367" y="122"/>
                      </a:lnTo>
                      <a:lnTo>
                        <a:pt x="367" y="120"/>
                      </a:lnTo>
                      <a:lnTo>
                        <a:pt x="368" y="119"/>
                      </a:lnTo>
                      <a:lnTo>
                        <a:pt x="368" y="118"/>
                      </a:lnTo>
                      <a:lnTo>
                        <a:pt x="369" y="117"/>
                      </a:lnTo>
                      <a:lnTo>
                        <a:pt x="369" y="116"/>
                      </a:lnTo>
                      <a:lnTo>
                        <a:pt x="371" y="113"/>
                      </a:lnTo>
                      <a:lnTo>
                        <a:pt x="377" y="108"/>
                      </a:lnTo>
                      <a:lnTo>
                        <a:pt x="382" y="103"/>
                      </a:lnTo>
                      <a:lnTo>
                        <a:pt x="388" y="99"/>
                      </a:lnTo>
                      <a:lnTo>
                        <a:pt x="392" y="96"/>
                      </a:lnTo>
                      <a:lnTo>
                        <a:pt x="397" y="94"/>
                      </a:lnTo>
                      <a:lnTo>
                        <a:pt x="401" y="93"/>
                      </a:lnTo>
                      <a:lnTo>
                        <a:pt x="403" y="93"/>
                      </a:lnTo>
                      <a:lnTo>
                        <a:pt x="404" y="93"/>
                      </a:lnTo>
                      <a:lnTo>
                        <a:pt x="407" y="93"/>
                      </a:lnTo>
                      <a:lnTo>
                        <a:pt x="410" y="93"/>
                      </a:lnTo>
                      <a:lnTo>
                        <a:pt x="413" y="93"/>
                      </a:lnTo>
                      <a:lnTo>
                        <a:pt x="415" y="94"/>
                      </a:lnTo>
                      <a:lnTo>
                        <a:pt x="419" y="97"/>
                      </a:lnTo>
                      <a:lnTo>
                        <a:pt x="423" y="99"/>
                      </a:lnTo>
                      <a:lnTo>
                        <a:pt x="425" y="101"/>
                      </a:lnTo>
                      <a:lnTo>
                        <a:pt x="428" y="102"/>
                      </a:lnTo>
                      <a:lnTo>
                        <a:pt x="435" y="102"/>
                      </a:lnTo>
                      <a:lnTo>
                        <a:pt x="443" y="103"/>
                      </a:lnTo>
                      <a:lnTo>
                        <a:pt x="446" y="103"/>
                      </a:lnTo>
                      <a:lnTo>
                        <a:pt x="448" y="104"/>
                      </a:lnTo>
                      <a:lnTo>
                        <a:pt x="451" y="106"/>
                      </a:lnTo>
                      <a:lnTo>
                        <a:pt x="454" y="109"/>
                      </a:lnTo>
                      <a:lnTo>
                        <a:pt x="457" y="112"/>
                      </a:lnTo>
                      <a:lnTo>
                        <a:pt x="461" y="115"/>
                      </a:lnTo>
                      <a:lnTo>
                        <a:pt x="467" y="117"/>
                      </a:lnTo>
                      <a:lnTo>
                        <a:pt x="471" y="119"/>
                      </a:lnTo>
                      <a:lnTo>
                        <a:pt x="477" y="122"/>
                      </a:lnTo>
                      <a:lnTo>
                        <a:pt x="481" y="124"/>
                      </a:lnTo>
                      <a:lnTo>
                        <a:pt x="485" y="126"/>
                      </a:lnTo>
                      <a:lnTo>
                        <a:pt x="486" y="127"/>
                      </a:lnTo>
                      <a:lnTo>
                        <a:pt x="487" y="127"/>
                      </a:lnTo>
                      <a:lnTo>
                        <a:pt x="487" y="126"/>
                      </a:lnTo>
                      <a:lnTo>
                        <a:pt x="487" y="125"/>
                      </a:lnTo>
                      <a:lnTo>
                        <a:pt x="485" y="123"/>
                      </a:lnTo>
                      <a:lnTo>
                        <a:pt x="479" y="120"/>
                      </a:lnTo>
                      <a:close/>
                    </a:path>
                  </a:pathLst>
                </a:custGeom>
                <a:solidFill>
                  <a:srgbClr val="1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grpSp>
          <p:grpSp>
            <p:nvGrpSpPr>
              <p:cNvPr id="3091" name="Group 68"/>
              <p:cNvGrpSpPr>
                <a:grpSpLocks/>
              </p:cNvGrpSpPr>
              <p:nvPr/>
            </p:nvGrpSpPr>
            <p:grpSpPr bwMode="auto">
              <a:xfrm>
                <a:off x="4785" y="2016"/>
                <a:ext cx="639" cy="1260"/>
                <a:chOff x="4608" y="2016"/>
                <a:chExt cx="639" cy="1260"/>
              </a:xfrm>
            </p:grpSpPr>
            <p:sp>
              <p:nvSpPr>
                <p:cNvPr id="3092" name="Freeform 69"/>
                <p:cNvSpPr>
                  <a:spLocks/>
                </p:cNvSpPr>
                <p:nvPr/>
              </p:nvSpPr>
              <p:spPr bwMode="auto">
                <a:xfrm>
                  <a:off x="4785" y="2463"/>
                  <a:ext cx="128" cy="89"/>
                </a:xfrm>
                <a:custGeom>
                  <a:avLst/>
                  <a:gdLst>
                    <a:gd name="T0" fmla="*/ 2 w 256"/>
                    <a:gd name="T1" fmla="*/ 0 h 179"/>
                    <a:gd name="T2" fmla="*/ 2 w 256"/>
                    <a:gd name="T3" fmla="*/ 0 h 179"/>
                    <a:gd name="T4" fmla="*/ 1 w 256"/>
                    <a:gd name="T5" fmla="*/ 0 h 179"/>
                    <a:gd name="T6" fmla="*/ 1 w 256"/>
                    <a:gd name="T7" fmla="*/ 0 h 179"/>
                    <a:gd name="T8" fmla="*/ 1 w 256"/>
                    <a:gd name="T9" fmla="*/ 0 h 179"/>
                    <a:gd name="T10" fmla="*/ 1 w 256"/>
                    <a:gd name="T11" fmla="*/ 1 h 179"/>
                    <a:gd name="T12" fmla="*/ 1 w 256"/>
                    <a:gd name="T13" fmla="*/ 1 h 179"/>
                    <a:gd name="T14" fmla="*/ 1 w 256"/>
                    <a:gd name="T15" fmla="*/ 1 h 179"/>
                    <a:gd name="T16" fmla="*/ 1 w 256"/>
                    <a:gd name="T17" fmla="*/ 1 h 179"/>
                    <a:gd name="T18" fmla="*/ 1 w 256"/>
                    <a:gd name="T19" fmla="*/ 1 h 179"/>
                    <a:gd name="T20" fmla="*/ 1 w 256"/>
                    <a:gd name="T21" fmla="*/ 1 h 179"/>
                    <a:gd name="T22" fmla="*/ 1 w 256"/>
                    <a:gd name="T23" fmla="*/ 1 h 179"/>
                    <a:gd name="T24" fmla="*/ 1 w 256"/>
                    <a:gd name="T25" fmla="*/ 1 h 179"/>
                    <a:gd name="T26" fmla="*/ 1 w 256"/>
                    <a:gd name="T27" fmla="*/ 1 h 179"/>
                    <a:gd name="T28" fmla="*/ 0 w 256"/>
                    <a:gd name="T29" fmla="*/ 1 h 179"/>
                    <a:gd name="T30" fmla="*/ 0 w 256"/>
                    <a:gd name="T31" fmla="*/ 1 h 179"/>
                    <a:gd name="T32" fmla="*/ 1 w 256"/>
                    <a:gd name="T33" fmla="*/ 1 h 179"/>
                    <a:gd name="T34" fmla="*/ 1 w 256"/>
                    <a:gd name="T35" fmla="*/ 1 h 179"/>
                    <a:gd name="T36" fmla="*/ 1 w 256"/>
                    <a:gd name="T37" fmla="*/ 1 h 179"/>
                    <a:gd name="T38" fmla="*/ 1 w 256"/>
                    <a:gd name="T39" fmla="*/ 1 h 179"/>
                    <a:gd name="T40" fmla="*/ 1 w 256"/>
                    <a:gd name="T41" fmla="*/ 1 h 179"/>
                    <a:gd name="T42" fmla="*/ 1 w 256"/>
                    <a:gd name="T43" fmla="*/ 1 h 179"/>
                    <a:gd name="T44" fmla="*/ 1 w 256"/>
                    <a:gd name="T45" fmla="*/ 1 h 179"/>
                    <a:gd name="T46" fmla="*/ 1 w 256"/>
                    <a:gd name="T47" fmla="*/ 0 h 179"/>
                    <a:gd name="T48" fmla="*/ 1 w 256"/>
                    <a:gd name="T49" fmla="*/ 0 h 179"/>
                    <a:gd name="T50" fmla="*/ 1 w 256"/>
                    <a:gd name="T51" fmla="*/ 0 h 179"/>
                    <a:gd name="T52" fmla="*/ 2 w 256"/>
                    <a:gd name="T53" fmla="*/ 0 h 179"/>
                    <a:gd name="T54" fmla="*/ 2 w 256"/>
                    <a:gd name="T55" fmla="*/ 0 h 179"/>
                    <a:gd name="T56" fmla="*/ 2 w 256"/>
                    <a:gd name="T57" fmla="*/ 0 h 179"/>
                    <a:gd name="T58" fmla="*/ 2 w 256"/>
                    <a:gd name="T59" fmla="*/ 0 h 179"/>
                    <a:gd name="T60" fmla="*/ 2 w 256"/>
                    <a:gd name="T61" fmla="*/ 0 h 179"/>
                    <a:gd name="T62" fmla="*/ 2 w 256"/>
                    <a:gd name="T63" fmla="*/ 0 h 179"/>
                    <a:gd name="T64" fmla="*/ 2 w 256"/>
                    <a:gd name="T65" fmla="*/ 0 h 179"/>
                    <a:gd name="T66" fmla="*/ 2 w 256"/>
                    <a:gd name="T67" fmla="*/ 0 h 179"/>
                    <a:gd name="T68" fmla="*/ 2 w 256"/>
                    <a:gd name="T69" fmla="*/ 0 h 179"/>
                    <a:gd name="T70" fmla="*/ 2 w 256"/>
                    <a:gd name="T71" fmla="*/ 0 h 179"/>
                    <a:gd name="T72" fmla="*/ 2 w 256"/>
                    <a:gd name="T73" fmla="*/ 0 h 1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6"/>
                    <a:gd name="T112" fmla="*/ 0 h 179"/>
                    <a:gd name="T113" fmla="*/ 256 w 256"/>
                    <a:gd name="T114" fmla="*/ 179 h 1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6" h="179">
                      <a:moveTo>
                        <a:pt x="246" y="7"/>
                      </a:moveTo>
                      <a:lnTo>
                        <a:pt x="218" y="39"/>
                      </a:lnTo>
                      <a:lnTo>
                        <a:pt x="190" y="67"/>
                      </a:lnTo>
                      <a:lnTo>
                        <a:pt x="164" y="90"/>
                      </a:lnTo>
                      <a:lnTo>
                        <a:pt x="141" y="110"/>
                      </a:lnTo>
                      <a:lnTo>
                        <a:pt x="117" y="128"/>
                      </a:lnTo>
                      <a:lnTo>
                        <a:pt x="97" y="142"/>
                      </a:lnTo>
                      <a:lnTo>
                        <a:pt x="76" y="153"/>
                      </a:lnTo>
                      <a:lnTo>
                        <a:pt x="59" y="161"/>
                      </a:lnTo>
                      <a:lnTo>
                        <a:pt x="44" y="166"/>
                      </a:lnTo>
                      <a:lnTo>
                        <a:pt x="30" y="172"/>
                      </a:lnTo>
                      <a:lnTo>
                        <a:pt x="19" y="175"/>
                      </a:lnTo>
                      <a:lnTo>
                        <a:pt x="11" y="177"/>
                      </a:lnTo>
                      <a:lnTo>
                        <a:pt x="5" y="177"/>
                      </a:lnTo>
                      <a:lnTo>
                        <a:pt x="0" y="179"/>
                      </a:lnTo>
                      <a:lnTo>
                        <a:pt x="2" y="179"/>
                      </a:lnTo>
                      <a:lnTo>
                        <a:pt x="19" y="177"/>
                      </a:lnTo>
                      <a:lnTo>
                        <a:pt x="40" y="173"/>
                      </a:lnTo>
                      <a:lnTo>
                        <a:pt x="59" y="166"/>
                      </a:lnTo>
                      <a:lnTo>
                        <a:pt x="81" y="157"/>
                      </a:lnTo>
                      <a:lnTo>
                        <a:pt x="101" y="144"/>
                      </a:lnTo>
                      <a:lnTo>
                        <a:pt x="122" y="130"/>
                      </a:lnTo>
                      <a:lnTo>
                        <a:pt x="144" y="115"/>
                      </a:lnTo>
                      <a:lnTo>
                        <a:pt x="163" y="100"/>
                      </a:lnTo>
                      <a:lnTo>
                        <a:pt x="182" y="85"/>
                      </a:lnTo>
                      <a:lnTo>
                        <a:pt x="199" y="70"/>
                      </a:lnTo>
                      <a:lnTo>
                        <a:pt x="215" y="54"/>
                      </a:lnTo>
                      <a:lnTo>
                        <a:pt x="228" y="42"/>
                      </a:lnTo>
                      <a:lnTo>
                        <a:pt x="239" y="31"/>
                      </a:lnTo>
                      <a:lnTo>
                        <a:pt x="247" y="23"/>
                      </a:lnTo>
                      <a:lnTo>
                        <a:pt x="253" y="17"/>
                      </a:lnTo>
                      <a:lnTo>
                        <a:pt x="255" y="16"/>
                      </a:lnTo>
                      <a:lnTo>
                        <a:pt x="256" y="12"/>
                      </a:lnTo>
                      <a:lnTo>
                        <a:pt x="256" y="5"/>
                      </a:lnTo>
                      <a:lnTo>
                        <a:pt x="255" y="0"/>
                      </a:lnTo>
                      <a:lnTo>
                        <a:pt x="246" y="7"/>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093" name="Freeform 70"/>
                <p:cNvSpPr>
                  <a:spLocks/>
                </p:cNvSpPr>
                <p:nvPr/>
              </p:nvSpPr>
              <p:spPr bwMode="auto">
                <a:xfrm>
                  <a:off x="4720" y="2628"/>
                  <a:ext cx="21" cy="3"/>
                </a:xfrm>
                <a:custGeom>
                  <a:avLst/>
                  <a:gdLst>
                    <a:gd name="T0" fmla="*/ 0 w 43"/>
                    <a:gd name="T1" fmla="*/ 0 h 7"/>
                    <a:gd name="T2" fmla="*/ 0 w 43"/>
                    <a:gd name="T3" fmla="*/ 0 h 7"/>
                    <a:gd name="T4" fmla="*/ 0 w 43"/>
                    <a:gd name="T5" fmla="*/ 0 h 7"/>
                    <a:gd name="T6" fmla="*/ 0 w 43"/>
                    <a:gd name="T7" fmla="*/ 0 h 7"/>
                    <a:gd name="T8" fmla="*/ 0 w 43"/>
                    <a:gd name="T9" fmla="*/ 0 h 7"/>
                    <a:gd name="T10" fmla="*/ 0 w 43"/>
                    <a:gd name="T11" fmla="*/ 0 h 7"/>
                    <a:gd name="T12" fmla="*/ 0 w 43"/>
                    <a:gd name="T13" fmla="*/ 0 h 7"/>
                    <a:gd name="T14" fmla="*/ 0 w 43"/>
                    <a:gd name="T15" fmla="*/ 0 h 7"/>
                    <a:gd name="T16" fmla="*/ 0 w 4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7"/>
                    <a:gd name="T29" fmla="*/ 43 w 4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7">
                      <a:moveTo>
                        <a:pt x="43" y="0"/>
                      </a:moveTo>
                      <a:lnTo>
                        <a:pt x="32" y="3"/>
                      </a:lnTo>
                      <a:lnTo>
                        <a:pt x="22" y="6"/>
                      </a:lnTo>
                      <a:lnTo>
                        <a:pt x="10" y="7"/>
                      </a:lnTo>
                      <a:lnTo>
                        <a:pt x="0" y="7"/>
                      </a:lnTo>
                      <a:lnTo>
                        <a:pt x="9" y="6"/>
                      </a:lnTo>
                      <a:lnTo>
                        <a:pt x="19" y="4"/>
                      </a:lnTo>
                      <a:lnTo>
                        <a:pt x="29" y="3"/>
                      </a:lnTo>
                      <a:lnTo>
                        <a:pt x="43" y="0"/>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094" name="Freeform 71"/>
                <p:cNvSpPr>
                  <a:spLocks/>
                </p:cNvSpPr>
                <p:nvPr/>
              </p:nvSpPr>
              <p:spPr bwMode="auto">
                <a:xfrm>
                  <a:off x="4689" y="2264"/>
                  <a:ext cx="221" cy="225"/>
                </a:xfrm>
                <a:custGeom>
                  <a:avLst/>
                  <a:gdLst>
                    <a:gd name="T0" fmla="*/ 1 w 443"/>
                    <a:gd name="T1" fmla="*/ 4 h 449"/>
                    <a:gd name="T2" fmla="*/ 2 w 443"/>
                    <a:gd name="T3" fmla="*/ 3 h 449"/>
                    <a:gd name="T4" fmla="*/ 3 w 443"/>
                    <a:gd name="T5" fmla="*/ 3 h 449"/>
                    <a:gd name="T6" fmla="*/ 2 w 443"/>
                    <a:gd name="T7" fmla="*/ 3 h 449"/>
                    <a:gd name="T8" fmla="*/ 1 w 443"/>
                    <a:gd name="T9" fmla="*/ 3 h 449"/>
                    <a:gd name="T10" fmla="*/ 1 w 443"/>
                    <a:gd name="T11" fmla="*/ 3 h 449"/>
                    <a:gd name="T12" fmla="*/ 1 w 443"/>
                    <a:gd name="T13" fmla="*/ 3 h 449"/>
                    <a:gd name="T14" fmla="*/ 1 w 443"/>
                    <a:gd name="T15" fmla="*/ 3 h 449"/>
                    <a:gd name="T16" fmla="*/ 1 w 443"/>
                    <a:gd name="T17" fmla="*/ 3 h 449"/>
                    <a:gd name="T18" fmla="*/ 2 w 443"/>
                    <a:gd name="T19" fmla="*/ 3 h 449"/>
                    <a:gd name="T20" fmla="*/ 2 w 443"/>
                    <a:gd name="T21" fmla="*/ 3 h 449"/>
                    <a:gd name="T22" fmla="*/ 2 w 443"/>
                    <a:gd name="T23" fmla="*/ 3 h 449"/>
                    <a:gd name="T24" fmla="*/ 2 w 443"/>
                    <a:gd name="T25" fmla="*/ 3 h 449"/>
                    <a:gd name="T26" fmla="*/ 2 w 443"/>
                    <a:gd name="T27" fmla="*/ 3 h 449"/>
                    <a:gd name="T28" fmla="*/ 3 w 443"/>
                    <a:gd name="T29" fmla="*/ 2 h 449"/>
                    <a:gd name="T30" fmla="*/ 3 w 443"/>
                    <a:gd name="T31" fmla="*/ 2 h 449"/>
                    <a:gd name="T32" fmla="*/ 2 w 443"/>
                    <a:gd name="T33" fmla="*/ 2 h 449"/>
                    <a:gd name="T34" fmla="*/ 1 w 443"/>
                    <a:gd name="T35" fmla="*/ 3 h 449"/>
                    <a:gd name="T36" fmla="*/ 1 w 443"/>
                    <a:gd name="T37" fmla="*/ 2 h 449"/>
                    <a:gd name="T38" fmla="*/ 2 w 443"/>
                    <a:gd name="T39" fmla="*/ 2 h 449"/>
                    <a:gd name="T40" fmla="*/ 2 w 443"/>
                    <a:gd name="T41" fmla="*/ 1 h 449"/>
                    <a:gd name="T42" fmla="*/ 3 w 443"/>
                    <a:gd name="T43" fmla="*/ 1 h 449"/>
                    <a:gd name="T44" fmla="*/ 3 w 443"/>
                    <a:gd name="T45" fmla="*/ 1 h 449"/>
                    <a:gd name="T46" fmla="*/ 3 w 443"/>
                    <a:gd name="T47" fmla="*/ 1 h 449"/>
                    <a:gd name="T48" fmla="*/ 3 w 443"/>
                    <a:gd name="T49" fmla="*/ 1 h 449"/>
                    <a:gd name="T50" fmla="*/ 2 w 443"/>
                    <a:gd name="T51" fmla="*/ 1 h 449"/>
                    <a:gd name="T52" fmla="*/ 2 w 443"/>
                    <a:gd name="T53" fmla="*/ 1 h 449"/>
                    <a:gd name="T54" fmla="*/ 2 w 443"/>
                    <a:gd name="T55" fmla="*/ 1 h 449"/>
                    <a:gd name="T56" fmla="*/ 2 w 443"/>
                    <a:gd name="T57" fmla="*/ 2 h 449"/>
                    <a:gd name="T58" fmla="*/ 1 w 443"/>
                    <a:gd name="T59" fmla="*/ 2 h 449"/>
                    <a:gd name="T60" fmla="*/ 1 w 443"/>
                    <a:gd name="T61" fmla="*/ 2 h 449"/>
                    <a:gd name="T62" fmla="*/ 1 w 443"/>
                    <a:gd name="T63" fmla="*/ 2 h 449"/>
                    <a:gd name="T64" fmla="*/ 1 w 443"/>
                    <a:gd name="T65" fmla="*/ 2 h 449"/>
                    <a:gd name="T66" fmla="*/ 0 w 443"/>
                    <a:gd name="T67" fmla="*/ 2 h 449"/>
                    <a:gd name="T68" fmla="*/ 0 w 443"/>
                    <a:gd name="T69" fmla="*/ 2 h 449"/>
                    <a:gd name="T70" fmla="*/ 2 w 443"/>
                    <a:gd name="T71" fmla="*/ 2 h 449"/>
                    <a:gd name="T72" fmla="*/ 2 w 443"/>
                    <a:gd name="T73" fmla="*/ 2 h 449"/>
                    <a:gd name="T74" fmla="*/ 1 w 443"/>
                    <a:gd name="T75" fmla="*/ 2 h 449"/>
                    <a:gd name="T76" fmla="*/ 1 w 443"/>
                    <a:gd name="T77" fmla="*/ 2 h 449"/>
                    <a:gd name="T78" fmla="*/ 1 w 443"/>
                    <a:gd name="T79" fmla="*/ 3 h 449"/>
                    <a:gd name="T80" fmla="*/ 1 w 443"/>
                    <a:gd name="T81" fmla="*/ 3 h 449"/>
                    <a:gd name="T82" fmla="*/ 1 w 443"/>
                    <a:gd name="T83" fmla="*/ 3 h 449"/>
                    <a:gd name="T84" fmla="*/ 1 w 443"/>
                    <a:gd name="T85" fmla="*/ 3 h 449"/>
                    <a:gd name="T86" fmla="*/ 1 w 443"/>
                    <a:gd name="T87" fmla="*/ 3 h 449"/>
                    <a:gd name="T88" fmla="*/ 0 w 443"/>
                    <a:gd name="T89" fmla="*/ 3 h 449"/>
                    <a:gd name="T90" fmla="*/ 1 w 443"/>
                    <a:gd name="T91" fmla="*/ 3 h 449"/>
                    <a:gd name="T92" fmla="*/ 1 w 443"/>
                    <a:gd name="T93" fmla="*/ 3 h 449"/>
                    <a:gd name="T94" fmla="*/ 1 w 443"/>
                    <a:gd name="T95" fmla="*/ 4 h 449"/>
                    <a:gd name="T96" fmla="*/ 1 w 443"/>
                    <a:gd name="T97" fmla="*/ 3 h 449"/>
                    <a:gd name="T98" fmla="*/ 1 w 443"/>
                    <a:gd name="T99" fmla="*/ 4 h 449"/>
                    <a:gd name="T100" fmla="*/ 1 w 443"/>
                    <a:gd name="T101" fmla="*/ 4 h 449"/>
                    <a:gd name="T102" fmla="*/ 0 w 443"/>
                    <a:gd name="T103" fmla="*/ 4 h 449"/>
                    <a:gd name="T104" fmla="*/ 0 w 443"/>
                    <a:gd name="T105" fmla="*/ 3 h 449"/>
                    <a:gd name="T106" fmla="*/ 0 w 443"/>
                    <a:gd name="T107" fmla="*/ 4 h 449"/>
                    <a:gd name="T108" fmla="*/ 0 w 443"/>
                    <a:gd name="T109" fmla="*/ 4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3"/>
                    <a:gd name="T166" fmla="*/ 0 h 449"/>
                    <a:gd name="T167" fmla="*/ 443 w 443"/>
                    <a:gd name="T168" fmla="*/ 449 h 4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3" h="449">
                      <a:moveTo>
                        <a:pt x="3" y="446"/>
                      </a:moveTo>
                      <a:lnTo>
                        <a:pt x="31" y="449"/>
                      </a:lnTo>
                      <a:lnTo>
                        <a:pt x="63" y="446"/>
                      </a:lnTo>
                      <a:lnTo>
                        <a:pt x="97" y="441"/>
                      </a:lnTo>
                      <a:lnTo>
                        <a:pt x="132" y="431"/>
                      </a:lnTo>
                      <a:lnTo>
                        <a:pt x="167" y="420"/>
                      </a:lnTo>
                      <a:lnTo>
                        <a:pt x="204" y="405"/>
                      </a:lnTo>
                      <a:lnTo>
                        <a:pt x="239" y="390"/>
                      </a:lnTo>
                      <a:lnTo>
                        <a:pt x="274" y="372"/>
                      </a:lnTo>
                      <a:lnTo>
                        <a:pt x="306" y="355"/>
                      </a:lnTo>
                      <a:lnTo>
                        <a:pt x="337" y="338"/>
                      </a:lnTo>
                      <a:lnTo>
                        <a:pt x="364" y="322"/>
                      </a:lnTo>
                      <a:lnTo>
                        <a:pt x="389" y="308"/>
                      </a:lnTo>
                      <a:lnTo>
                        <a:pt x="408" y="296"/>
                      </a:lnTo>
                      <a:lnTo>
                        <a:pt x="423" y="286"/>
                      </a:lnTo>
                      <a:lnTo>
                        <a:pt x="433" y="280"/>
                      </a:lnTo>
                      <a:lnTo>
                        <a:pt x="436" y="278"/>
                      </a:lnTo>
                      <a:lnTo>
                        <a:pt x="438" y="272"/>
                      </a:lnTo>
                      <a:lnTo>
                        <a:pt x="440" y="262"/>
                      </a:lnTo>
                      <a:lnTo>
                        <a:pt x="438" y="258"/>
                      </a:lnTo>
                      <a:lnTo>
                        <a:pt x="426" y="265"/>
                      </a:lnTo>
                      <a:lnTo>
                        <a:pt x="401" y="283"/>
                      </a:lnTo>
                      <a:lnTo>
                        <a:pt x="376" y="301"/>
                      </a:lnTo>
                      <a:lnTo>
                        <a:pt x="351" y="316"/>
                      </a:lnTo>
                      <a:lnTo>
                        <a:pt x="328" y="331"/>
                      </a:lnTo>
                      <a:lnTo>
                        <a:pt x="306" y="344"/>
                      </a:lnTo>
                      <a:lnTo>
                        <a:pt x="284" y="356"/>
                      </a:lnTo>
                      <a:lnTo>
                        <a:pt x="262" y="369"/>
                      </a:lnTo>
                      <a:lnTo>
                        <a:pt x="242" y="379"/>
                      </a:lnTo>
                      <a:lnTo>
                        <a:pt x="231" y="380"/>
                      </a:lnTo>
                      <a:lnTo>
                        <a:pt x="221" y="380"/>
                      </a:lnTo>
                      <a:lnTo>
                        <a:pt x="211" y="380"/>
                      </a:lnTo>
                      <a:lnTo>
                        <a:pt x="201" y="377"/>
                      </a:lnTo>
                      <a:lnTo>
                        <a:pt x="190" y="374"/>
                      </a:lnTo>
                      <a:lnTo>
                        <a:pt x="180" y="369"/>
                      </a:lnTo>
                      <a:lnTo>
                        <a:pt x="170" y="362"/>
                      </a:lnTo>
                      <a:lnTo>
                        <a:pt x="161" y="354"/>
                      </a:lnTo>
                      <a:lnTo>
                        <a:pt x="166" y="345"/>
                      </a:lnTo>
                      <a:lnTo>
                        <a:pt x="171" y="338"/>
                      </a:lnTo>
                      <a:lnTo>
                        <a:pt x="177" y="331"/>
                      </a:lnTo>
                      <a:lnTo>
                        <a:pt x="183" y="326"/>
                      </a:lnTo>
                      <a:lnTo>
                        <a:pt x="189" y="320"/>
                      </a:lnTo>
                      <a:lnTo>
                        <a:pt x="195" y="316"/>
                      </a:lnTo>
                      <a:lnTo>
                        <a:pt x="201" y="312"/>
                      </a:lnTo>
                      <a:lnTo>
                        <a:pt x="207" y="308"/>
                      </a:lnTo>
                      <a:lnTo>
                        <a:pt x="214" y="305"/>
                      </a:lnTo>
                      <a:lnTo>
                        <a:pt x="221" y="302"/>
                      </a:lnTo>
                      <a:lnTo>
                        <a:pt x="227" y="300"/>
                      </a:lnTo>
                      <a:lnTo>
                        <a:pt x="234" y="297"/>
                      </a:lnTo>
                      <a:lnTo>
                        <a:pt x="236" y="296"/>
                      </a:lnTo>
                      <a:lnTo>
                        <a:pt x="239" y="296"/>
                      </a:lnTo>
                      <a:lnTo>
                        <a:pt x="240" y="294"/>
                      </a:lnTo>
                      <a:lnTo>
                        <a:pt x="242" y="294"/>
                      </a:lnTo>
                      <a:lnTo>
                        <a:pt x="246" y="291"/>
                      </a:lnTo>
                      <a:lnTo>
                        <a:pt x="252" y="289"/>
                      </a:lnTo>
                      <a:lnTo>
                        <a:pt x="256" y="287"/>
                      </a:lnTo>
                      <a:lnTo>
                        <a:pt x="262" y="284"/>
                      </a:lnTo>
                      <a:lnTo>
                        <a:pt x="269" y="283"/>
                      </a:lnTo>
                      <a:lnTo>
                        <a:pt x="275" y="280"/>
                      </a:lnTo>
                      <a:lnTo>
                        <a:pt x="283" y="276"/>
                      </a:lnTo>
                      <a:lnTo>
                        <a:pt x="290" y="272"/>
                      </a:lnTo>
                      <a:lnTo>
                        <a:pt x="291" y="271"/>
                      </a:lnTo>
                      <a:lnTo>
                        <a:pt x="293" y="269"/>
                      </a:lnTo>
                      <a:lnTo>
                        <a:pt x="294" y="268"/>
                      </a:lnTo>
                      <a:lnTo>
                        <a:pt x="296" y="267"/>
                      </a:lnTo>
                      <a:lnTo>
                        <a:pt x="296" y="268"/>
                      </a:lnTo>
                      <a:lnTo>
                        <a:pt x="294" y="268"/>
                      </a:lnTo>
                      <a:lnTo>
                        <a:pt x="296" y="267"/>
                      </a:lnTo>
                      <a:lnTo>
                        <a:pt x="297" y="267"/>
                      </a:lnTo>
                      <a:lnTo>
                        <a:pt x="297" y="265"/>
                      </a:lnTo>
                      <a:lnTo>
                        <a:pt x="297" y="267"/>
                      </a:lnTo>
                      <a:lnTo>
                        <a:pt x="296" y="267"/>
                      </a:lnTo>
                      <a:lnTo>
                        <a:pt x="304" y="262"/>
                      </a:lnTo>
                      <a:lnTo>
                        <a:pt x="310" y="260"/>
                      </a:lnTo>
                      <a:lnTo>
                        <a:pt x="315" y="258"/>
                      </a:lnTo>
                      <a:lnTo>
                        <a:pt x="316" y="257"/>
                      </a:lnTo>
                      <a:lnTo>
                        <a:pt x="315" y="257"/>
                      </a:lnTo>
                      <a:lnTo>
                        <a:pt x="313" y="257"/>
                      </a:lnTo>
                      <a:lnTo>
                        <a:pt x="312" y="257"/>
                      </a:lnTo>
                      <a:lnTo>
                        <a:pt x="337" y="243"/>
                      </a:lnTo>
                      <a:lnTo>
                        <a:pt x="360" y="229"/>
                      </a:lnTo>
                      <a:lnTo>
                        <a:pt x="381" y="217"/>
                      </a:lnTo>
                      <a:lnTo>
                        <a:pt x="398" y="206"/>
                      </a:lnTo>
                      <a:lnTo>
                        <a:pt x="413" y="196"/>
                      </a:lnTo>
                      <a:lnTo>
                        <a:pt x="424" y="189"/>
                      </a:lnTo>
                      <a:lnTo>
                        <a:pt x="430" y="184"/>
                      </a:lnTo>
                      <a:lnTo>
                        <a:pt x="433" y="182"/>
                      </a:lnTo>
                      <a:lnTo>
                        <a:pt x="435" y="178"/>
                      </a:lnTo>
                      <a:lnTo>
                        <a:pt x="436" y="168"/>
                      </a:lnTo>
                      <a:lnTo>
                        <a:pt x="433" y="164"/>
                      </a:lnTo>
                      <a:lnTo>
                        <a:pt x="423" y="171"/>
                      </a:lnTo>
                      <a:lnTo>
                        <a:pt x="401" y="189"/>
                      </a:lnTo>
                      <a:lnTo>
                        <a:pt x="379" y="204"/>
                      </a:lnTo>
                      <a:lnTo>
                        <a:pt x="359" y="219"/>
                      </a:lnTo>
                      <a:lnTo>
                        <a:pt x="338" y="233"/>
                      </a:lnTo>
                      <a:lnTo>
                        <a:pt x="318" y="246"/>
                      </a:lnTo>
                      <a:lnTo>
                        <a:pt x="299" y="257"/>
                      </a:lnTo>
                      <a:lnTo>
                        <a:pt x="280" y="267"/>
                      </a:lnTo>
                      <a:lnTo>
                        <a:pt x="262" y="276"/>
                      </a:lnTo>
                      <a:lnTo>
                        <a:pt x="255" y="278"/>
                      </a:lnTo>
                      <a:lnTo>
                        <a:pt x="246" y="278"/>
                      </a:lnTo>
                      <a:lnTo>
                        <a:pt x="239" y="276"/>
                      </a:lnTo>
                      <a:lnTo>
                        <a:pt x="230" y="275"/>
                      </a:lnTo>
                      <a:lnTo>
                        <a:pt x="223" y="273"/>
                      </a:lnTo>
                      <a:lnTo>
                        <a:pt x="214" y="269"/>
                      </a:lnTo>
                      <a:lnTo>
                        <a:pt x="207" y="265"/>
                      </a:lnTo>
                      <a:lnTo>
                        <a:pt x="199" y="260"/>
                      </a:lnTo>
                      <a:lnTo>
                        <a:pt x="217" y="253"/>
                      </a:lnTo>
                      <a:lnTo>
                        <a:pt x="234" y="244"/>
                      </a:lnTo>
                      <a:lnTo>
                        <a:pt x="253" y="233"/>
                      </a:lnTo>
                      <a:lnTo>
                        <a:pt x="271" y="221"/>
                      </a:lnTo>
                      <a:lnTo>
                        <a:pt x="287" y="207"/>
                      </a:lnTo>
                      <a:lnTo>
                        <a:pt x="303" y="192"/>
                      </a:lnTo>
                      <a:lnTo>
                        <a:pt x="316" y="174"/>
                      </a:lnTo>
                      <a:lnTo>
                        <a:pt x="326" y="153"/>
                      </a:lnTo>
                      <a:lnTo>
                        <a:pt x="340" y="145"/>
                      </a:lnTo>
                      <a:lnTo>
                        <a:pt x="351" y="138"/>
                      </a:lnTo>
                      <a:lnTo>
                        <a:pt x="360" y="130"/>
                      </a:lnTo>
                      <a:lnTo>
                        <a:pt x="367" y="123"/>
                      </a:lnTo>
                      <a:lnTo>
                        <a:pt x="376" y="113"/>
                      </a:lnTo>
                      <a:lnTo>
                        <a:pt x="385" y="103"/>
                      </a:lnTo>
                      <a:lnTo>
                        <a:pt x="395" y="92"/>
                      </a:lnTo>
                      <a:lnTo>
                        <a:pt x="405" y="80"/>
                      </a:lnTo>
                      <a:lnTo>
                        <a:pt x="416" y="66"/>
                      </a:lnTo>
                      <a:lnTo>
                        <a:pt x="424" y="52"/>
                      </a:lnTo>
                      <a:lnTo>
                        <a:pt x="432" y="38"/>
                      </a:lnTo>
                      <a:lnTo>
                        <a:pt x="438" y="25"/>
                      </a:lnTo>
                      <a:lnTo>
                        <a:pt x="442" y="5"/>
                      </a:lnTo>
                      <a:lnTo>
                        <a:pt x="443" y="0"/>
                      </a:lnTo>
                      <a:lnTo>
                        <a:pt x="442" y="2"/>
                      </a:lnTo>
                      <a:lnTo>
                        <a:pt x="440" y="4"/>
                      </a:lnTo>
                      <a:lnTo>
                        <a:pt x="439" y="5"/>
                      </a:lnTo>
                      <a:lnTo>
                        <a:pt x="438" y="8"/>
                      </a:lnTo>
                      <a:lnTo>
                        <a:pt x="436" y="12"/>
                      </a:lnTo>
                      <a:lnTo>
                        <a:pt x="436" y="11"/>
                      </a:lnTo>
                      <a:lnTo>
                        <a:pt x="438" y="11"/>
                      </a:lnTo>
                      <a:lnTo>
                        <a:pt x="438" y="5"/>
                      </a:lnTo>
                      <a:lnTo>
                        <a:pt x="433" y="7"/>
                      </a:lnTo>
                      <a:lnTo>
                        <a:pt x="429" y="12"/>
                      </a:lnTo>
                      <a:lnTo>
                        <a:pt x="426" y="15"/>
                      </a:lnTo>
                      <a:lnTo>
                        <a:pt x="424" y="19"/>
                      </a:lnTo>
                      <a:lnTo>
                        <a:pt x="419" y="29"/>
                      </a:lnTo>
                      <a:lnTo>
                        <a:pt x="408" y="44"/>
                      </a:lnTo>
                      <a:lnTo>
                        <a:pt x="394" y="60"/>
                      </a:lnTo>
                      <a:lnTo>
                        <a:pt x="370" y="78"/>
                      </a:lnTo>
                      <a:lnTo>
                        <a:pt x="341" y="96"/>
                      </a:lnTo>
                      <a:lnTo>
                        <a:pt x="303" y="112"/>
                      </a:lnTo>
                      <a:lnTo>
                        <a:pt x="256" y="121"/>
                      </a:lnTo>
                      <a:lnTo>
                        <a:pt x="252" y="123"/>
                      </a:lnTo>
                      <a:lnTo>
                        <a:pt x="258" y="123"/>
                      </a:lnTo>
                      <a:lnTo>
                        <a:pt x="274" y="121"/>
                      </a:lnTo>
                      <a:lnTo>
                        <a:pt x="296" y="119"/>
                      </a:lnTo>
                      <a:lnTo>
                        <a:pt x="322" y="110"/>
                      </a:lnTo>
                      <a:lnTo>
                        <a:pt x="351" y="99"/>
                      </a:lnTo>
                      <a:lnTo>
                        <a:pt x="381" y="81"/>
                      </a:lnTo>
                      <a:lnTo>
                        <a:pt x="407" y="58"/>
                      </a:lnTo>
                      <a:lnTo>
                        <a:pt x="400" y="69"/>
                      </a:lnTo>
                      <a:lnTo>
                        <a:pt x="391" y="81"/>
                      </a:lnTo>
                      <a:lnTo>
                        <a:pt x="382" y="92"/>
                      </a:lnTo>
                      <a:lnTo>
                        <a:pt x="373" y="103"/>
                      </a:lnTo>
                      <a:lnTo>
                        <a:pt x="366" y="113"/>
                      </a:lnTo>
                      <a:lnTo>
                        <a:pt x="357" y="121"/>
                      </a:lnTo>
                      <a:lnTo>
                        <a:pt x="350" y="128"/>
                      </a:lnTo>
                      <a:lnTo>
                        <a:pt x="342" y="132"/>
                      </a:lnTo>
                      <a:lnTo>
                        <a:pt x="337" y="135"/>
                      </a:lnTo>
                      <a:lnTo>
                        <a:pt x="328" y="141"/>
                      </a:lnTo>
                      <a:lnTo>
                        <a:pt x="316" y="148"/>
                      </a:lnTo>
                      <a:lnTo>
                        <a:pt x="303" y="155"/>
                      </a:lnTo>
                      <a:lnTo>
                        <a:pt x="287" y="163"/>
                      </a:lnTo>
                      <a:lnTo>
                        <a:pt x="269" y="172"/>
                      </a:lnTo>
                      <a:lnTo>
                        <a:pt x="250" y="181"/>
                      </a:lnTo>
                      <a:lnTo>
                        <a:pt x="230" y="190"/>
                      </a:lnTo>
                      <a:lnTo>
                        <a:pt x="218" y="190"/>
                      </a:lnTo>
                      <a:lnTo>
                        <a:pt x="205" y="190"/>
                      </a:lnTo>
                      <a:lnTo>
                        <a:pt x="192" y="188"/>
                      </a:lnTo>
                      <a:lnTo>
                        <a:pt x="180" y="185"/>
                      </a:lnTo>
                      <a:lnTo>
                        <a:pt x="168" y="179"/>
                      </a:lnTo>
                      <a:lnTo>
                        <a:pt x="160" y="171"/>
                      </a:lnTo>
                      <a:lnTo>
                        <a:pt x="152" y="161"/>
                      </a:lnTo>
                      <a:lnTo>
                        <a:pt x="147" y="148"/>
                      </a:lnTo>
                      <a:lnTo>
                        <a:pt x="144" y="137"/>
                      </a:lnTo>
                      <a:lnTo>
                        <a:pt x="144" y="138"/>
                      </a:lnTo>
                      <a:lnTo>
                        <a:pt x="145" y="145"/>
                      </a:lnTo>
                      <a:lnTo>
                        <a:pt x="149" y="157"/>
                      </a:lnTo>
                      <a:lnTo>
                        <a:pt x="157" y="172"/>
                      </a:lnTo>
                      <a:lnTo>
                        <a:pt x="168" y="186"/>
                      </a:lnTo>
                      <a:lnTo>
                        <a:pt x="185" y="196"/>
                      </a:lnTo>
                      <a:lnTo>
                        <a:pt x="205" y="200"/>
                      </a:lnTo>
                      <a:lnTo>
                        <a:pt x="189" y="206"/>
                      </a:lnTo>
                      <a:lnTo>
                        <a:pt x="171" y="211"/>
                      </a:lnTo>
                      <a:lnTo>
                        <a:pt x="155" y="215"/>
                      </a:lnTo>
                      <a:lnTo>
                        <a:pt x="138" y="219"/>
                      </a:lnTo>
                      <a:lnTo>
                        <a:pt x="122" y="221"/>
                      </a:lnTo>
                      <a:lnTo>
                        <a:pt x="107" y="222"/>
                      </a:lnTo>
                      <a:lnTo>
                        <a:pt x="92" y="222"/>
                      </a:lnTo>
                      <a:lnTo>
                        <a:pt x="79" y="219"/>
                      </a:lnTo>
                      <a:lnTo>
                        <a:pt x="62" y="217"/>
                      </a:lnTo>
                      <a:lnTo>
                        <a:pt x="59" y="217"/>
                      </a:lnTo>
                      <a:lnTo>
                        <a:pt x="68" y="221"/>
                      </a:lnTo>
                      <a:lnTo>
                        <a:pt x="85" y="225"/>
                      </a:lnTo>
                      <a:lnTo>
                        <a:pt x="110" y="228"/>
                      </a:lnTo>
                      <a:lnTo>
                        <a:pt x="142" y="226"/>
                      </a:lnTo>
                      <a:lnTo>
                        <a:pt x="179" y="221"/>
                      </a:lnTo>
                      <a:lnTo>
                        <a:pt x="217" y="208"/>
                      </a:lnTo>
                      <a:lnTo>
                        <a:pt x="233" y="202"/>
                      </a:lnTo>
                      <a:lnTo>
                        <a:pt x="247" y="193"/>
                      </a:lnTo>
                      <a:lnTo>
                        <a:pt x="262" y="188"/>
                      </a:lnTo>
                      <a:lnTo>
                        <a:pt x="275" y="181"/>
                      </a:lnTo>
                      <a:lnTo>
                        <a:pt x="285" y="175"/>
                      </a:lnTo>
                      <a:lnTo>
                        <a:pt x="297" y="170"/>
                      </a:lnTo>
                      <a:lnTo>
                        <a:pt x="306" y="164"/>
                      </a:lnTo>
                      <a:lnTo>
                        <a:pt x="315" y="160"/>
                      </a:lnTo>
                      <a:lnTo>
                        <a:pt x="312" y="166"/>
                      </a:lnTo>
                      <a:lnTo>
                        <a:pt x="307" y="174"/>
                      </a:lnTo>
                      <a:lnTo>
                        <a:pt x="299" y="185"/>
                      </a:lnTo>
                      <a:lnTo>
                        <a:pt x="287" y="199"/>
                      </a:lnTo>
                      <a:lnTo>
                        <a:pt x="271" y="213"/>
                      </a:lnTo>
                      <a:lnTo>
                        <a:pt x="250" y="228"/>
                      </a:lnTo>
                      <a:lnTo>
                        <a:pt x="226" y="243"/>
                      </a:lnTo>
                      <a:lnTo>
                        <a:pt x="195" y="257"/>
                      </a:lnTo>
                      <a:lnTo>
                        <a:pt x="193" y="254"/>
                      </a:lnTo>
                      <a:lnTo>
                        <a:pt x="192" y="253"/>
                      </a:lnTo>
                      <a:lnTo>
                        <a:pt x="190" y="250"/>
                      </a:lnTo>
                      <a:lnTo>
                        <a:pt x="189" y="249"/>
                      </a:lnTo>
                      <a:lnTo>
                        <a:pt x="179" y="235"/>
                      </a:lnTo>
                      <a:lnTo>
                        <a:pt x="177" y="235"/>
                      </a:lnTo>
                      <a:lnTo>
                        <a:pt x="183" y="243"/>
                      </a:lnTo>
                      <a:lnTo>
                        <a:pt x="193" y="257"/>
                      </a:lnTo>
                      <a:lnTo>
                        <a:pt x="187" y="260"/>
                      </a:lnTo>
                      <a:lnTo>
                        <a:pt x="182" y="262"/>
                      </a:lnTo>
                      <a:lnTo>
                        <a:pt x="176" y="264"/>
                      </a:lnTo>
                      <a:lnTo>
                        <a:pt x="170" y="267"/>
                      </a:lnTo>
                      <a:lnTo>
                        <a:pt x="163" y="268"/>
                      </a:lnTo>
                      <a:lnTo>
                        <a:pt x="157" y="271"/>
                      </a:lnTo>
                      <a:lnTo>
                        <a:pt x="149" y="272"/>
                      </a:lnTo>
                      <a:lnTo>
                        <a:pt x="142" y="273"/>
                      </a:lnTo>
                      <a:lnTo>
                        <a:pt x="138" y="275"/>
                      </a:lnTo>
                      <a:lnTo>
                        <a:pt x="141" y="275"/>
                      </a:lnTo>
                      <a:lnTo>
                        <a:pt x="148" y="275"/>
                      </a:lnTo>
                      <a:lnTo>
                        <a:pt x="157" y="272"/>
                      </a:lnTo>
                      <a:lnTo>
                        <a:pt x="168" y="269"/>
                      </a:lnTo>
                      <a:lnTo>
                        <a:pt x="182" y="267"/>
                      </a:lnTo>
                      <a:lnTo>
                        <a:pt x="196" y="261"/>
                      </a:lnTo>
                      <a:lnTo>
                        <a:pt x="201" y="265"/>
                      </a:lnTo>
                      <a:lnTo>
                        <a:pt x="207" y="269"/>
                      </a:lnTo>
                      <a:lnTo>
                        <a:pt x="212" y="273"/>
                      </a:lnTo>
                      <a:lnTo>
                        <a:pt x="218" y="276"/>
                      </a:lnTo>
                      <a:lnTo>
                        <a:pt x="224" y="279"/>
                      </a:lnTo>
                      <a:lnTo>
                        <a:pt x="231" y="282"/>
                      </a:lnTo>
                      <a:lnTo>
                        <a:pt x="237" y="283"/>
                      </a:lnTo>
                      <a:lnTo>
                        <a:pt x="245" y="284"/>
                      </a:lnTo>
                      <a:lnTo>
                        <a:pt x="202" y="302"/>
                      </a:lnTo>
                      <a:lnTo>
                        <a:pt x="167" y="315"/>
                      </a:lnTo>
                      <a:lnTo>
                        <a:pt x="136" y="323"/>
                      </a:lnTo>
                      <a:lnTo>
                        <a:pt x="111" y="327"/>
                      </a:lnTo>
                      <a:lnTo>
                        <a:pt x="92" y="329"/>
                      </a:lnTo>
                      <a:lnTo>
                        <a:pt x="82" y="329"/>
                      </a:lnTo>
                      <a:lnTo>
                        <a:pt x="78" y="329"/>
                      </a:lnTo>
                      <a:lnTo>
                        <a:pt x="81" y="330"/>
                      </a:lnTo>
                      <a:lnTo>
                        <a:pt x="92" y="331"/>
                      </a:lnTo>
                      <a:lnTo>
                        <a:pt x="104" y="331"/>
                      </a:lnTo>
                      <a:lnTo>
                        <a:pt x="116" y="331"/>
                      </a:lnTo>
                      <a:lnTo>
                        <a:pt x="129" y="330"/>
                      </a:lnTo>
                      <a:lnTo>
                        <a:pt x="142" y="327"/>
                      </a:lnTo>
                      <a:lnTo>
                        <a:pt x="157" y="325"/>
                      </a:lnTo>
                      <a:lnTo>
                        <a:pt x="170" y="320"/>
                      </a:lnTo>
                      <a:lnTo>
                        <a:pt x="185" y="316"/>
                      </a:lnTo>
                      <a:lnTo>
                        <a:pt x="177" y="325"/>
                      </a:lnTo>
                      <a:lnTo>
                        <a:pt x="170" y="333"/>
                      </a:lnTo>
                      <a:lnTo>
                        <a:pt x="164" y="341"/>
                      </a:lnTo>
                      <a:lnTo>
                        <a:pt x="160" y="351"/>
                      </a:lnTo>
                      <a:lnTo>
                        <a:pt x="149" y="338"/>
                      </a:lnTo>
                      <a:lnTo>
                        <a:pt x="147" y="337"/>
                      </a:lnTo>
                      <a:lnTo>
                        <a:pt x="149" y="343"/>
                      </a:lnTo>
                      <a:lnTo>
                        <a:pt x="158" y="354"/>
                      </a:lnTo>
                      <a:lnTo>
                        <a:pt x="147" y="383"/>
                      </a:lnTo>
                      <a:lnTo>
                        <a:pt x="142" y="403"/>
                      </a:lnTo>
                      <a:lnTo>
                        <a:pt x="144" y="409"/>
                      </a:lnTo>
                      <a:lnTo>
                        <a:pt x="148" y="388"/>
                      </a:lnTo>
                      <a:lnTo>
                        <a:pt x="151" y="379"/>
                      </a:lnTo>
                      <a:lnTo>
                        <a:pt x="154" y="370"/>
                      </a:lnTo>
                      <a:lnTo>
                        <a:pt x="157" y="362"/>
                      </a:lnTo>
                      <a:lnTo>
                        <a:pt x="161" y="355"/>
                      </a:lnTo>
                      <a:lnTo>
                        <a:pt x="167" y="361"/>
                      </a:lnTo>
                      <a:lnTo>
                        <a:pt x="173" y="366"/>
                      </a:lnTo>
                      <a:lnTo>
                        <a:pt x="179" y="372"/>
                      </a:lnTo>
                      <a:lnTo>
                        <a:pt x="186" y="377"/>
                      </a:lnTo>
                      <a:lnTo>
                        <a:pt x="195" y="381"/>
                      </a:lnTo>
                      <a:lnTo>
                        <a:pt x="204" y="384"/>
                      </a:lnTo>
                      <a:lnTo>
                        <a:pt x="212" y="387"/>
                      </a:lnTo>
                      <a:lnTo>
                        <a:pt x="223" y="388"/>
                      </a:lnTo>
                      <a:lnTo>
                        <a:pt x="208" y="395"/>
                      </a:lnTo>
                      <a:lnTo>
                        <a:pt x="193" y="401"/>
                      </a:lnTo>
                      <a:lnTo>
                        <a:pt x="179" y="406"/>
                      </a:lnTo>
                      <a:lnTo>
                        <a:pt x="166" y="412"/>
                      </a:lnTo>
                      <a:lnTo>
                        <a:pt x="152" y="416"/>
                      </a:lnTo>
                      <a:lnTo>
                        <a:pt x="139" y="420"/>
                      </a:lnTo>
                      <a:lnTo>
                        <a:pt x="128" y="424"/>
                      </a:lnTo>
                      <a:lnTo>
                        <a:pt x="116" y="428"/>
                      </a:lnTo>
                      <a:lnTo>
                        <a:pt x="106" y="428"/>
                      </a:lnTo>
                      <a:lnTo>
                        <a:pt x="94" y="428"/>
                      </a:lnTo>
                      <a:lnTo>
                        <a:pt x="84" y="426"/>
                      </a:lnTo>
                      <a:lnTo>
                        <a:pt x="72" y="423"/>
                      </a:lnTo>
                      <a:lnTo>
                        <a:pt x="62" y="419"/>
                      </a:lnTo>
                      <a:lnTo>
                        <a:pt x="52" y="413"/>
                      </a:lnTo>
                      <a:lnTo>
                        <a:pt x="41" y="406"/>
                      </a:lnTo>
                      <a:lnTo>
                        <a:pt x="33" y="396"/>
                      </a:lnTo>
                      <a:lnTo>
                        <a:pt x="21" y="384"/>
                      </a:lnTo>
                      <a:lnTo>
                        <a:pt x="16" y="380"/>
                      </a:lnTo>
                      <a:lnTo>
                        <a:pt x="18" y="384"/>
                      </a:lnTo>
                      <a:lnTo>
                        <a:pt x="25" y="392"/>
                      </a:lnTo>
                      <a:lnTo>
                        <a:pt x="37" y="405"/>
                      </a:lnTo>
                      <a:lnTo>
                        <a:pt x="52" y="416"/>
                      </a:lnTo>
                      <a:lnTo>
                        <a:pt x="71" y="427"/>
                      </a:lnTo>
                      <a:lnTo>
                        <a:pt x="91" y="434"/>
                      </a:lnTo>
                      <a:lnTo>
                        <a:pt x="66" y="439"/>
                      </a:lnTo>
                      <a:lnTo>
                        <a:pt x="46" y="442"/>
                      </a:lnTo>
                      <a:lnTo>
                        <a:pt x="28" y="445"/>
                      </a:lnTo>
                      <a:lnTo>
                        <a:pt x="15" y="445"/>
                      </a:lnTo>
                      <a:lnTo>
                        <a:pt x="6" y="445"/>
                      </a:lnTo>
                      <a:lnTo>
                        <a:pt x="0" y="445"/>
                      </a:lnTo>
                      <a:lnTo>
                        <a:pt x="0" y="446"/>
                      </a:lnTo>
                      <a:lnTo>
                        <a:pt x="3" y="446"/>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095" name="Freeform 72"/>
                <p:cNvSpPr>
                  <a:spLocks/>
                </p:cNvSpPr>
                <p:nvPr/>
              </p:nvSpPr>
              <p:spPr bwMode="auto">
                <a:xfrm>
                  <a:off x="4760" y="2164"/>
                  <a:ext cx="150" cy="163"/>
                </a:xfrm>
                <a:custGeom>
                  <a:avLst/>
                  <a:gdLst>
                    <a:gd name="T0" fmla="*/ 0 w 301"/>
                    <a:gd name="T1" fmla="*/ 3 h 325"/>
                    <a:gd name="T2" fmla="*/ 0 w 301"/>
                    <a:gd name="T3" fmla="*/ 3 h 325"/>
                    <a:gd name="T4" fmla="*/ 0 w 301"/>
                    <a:gd name="T5" fmla="*/ 3 h 325"/>
                    <a:gd name="T6" fmla="*/ 1 w 301"/>
                    <a:gd name="T7" fmla="*/ 3 h 325"/>
                    <a:gd name="T8" fmla="*/ 1 w 301"/>
                    <a:gd name="T9" fmla="*/ 2 h 325"/>
                    <a:gd name="T10" fmla="*/ 1 w 301"/>
                    <a:gd name="T11" fmla="*/ 2 h 325"/>
                    <a:gd name="T12" fmla="*/ 2 w 301"/>
                    <a:gd name="T13" fmla="*/ 2 h 325"/>
                    <a:gd name="T14" fmla="*/ 2 w 301"/>
                    <a:gd name="T15" fmla="*/ 2 h 325"/>
                    <a:gd name="T16" fmla="*/ 1 w 301"/>
                    <a:gd name="T17" fmla="*/ 2 h 325"/>
                    <a:gd name="T18" fmla="*/ 1 w 301"/>
                    <a:gd name="T19" fmla="*/ 2 h 325"/>
                    <a:gd name="T20" fmla="*/ 1 w 301"/>
                    <a:gd name="T21" fmla="*/ 2 h 325"/>
                    <a:gd name="T22" fmla="*/ 1 w 301"/>
                    <a:gd name="T23" fmla="*/ 2 h 325"/>
                    <a:gd name="T24" fmla="*/ 1 w 301"/>
                    <a:gd name="T25" fmla="*/ 2 h 325"/>
                    <a:gd name="T26" fmla="*/ 1 w 301"/>
                    <a:gd name="T27" fmla="*/ 2 h 325"/>
                    <a:gd name="T28" fmla="*/ 1 w 301"/>
                    <a:gd name="T29" fmla="*/ 2 h 325"/>
                    <a:gd name="T30" fmla="*/ 1 w 301"/>
                    <a:gd name="T31" fmla="*/ 2 h 325"/>
                    <a:gd name="T32" fmla="*/ 1 w 301"/>
                    <a:gd name="T33" fmla="*/ 2 h 325"/>
                    <a:gd name="T34" fmla="*/ 1 w 301"/>
                    <a:gd name="T35" fmla="*/ 2 h 325"/>
                    <a:gd name="T36" fmla="*/ 2 w 301"/>
                    <a:gd name="T37" fmla="*/ 1 h 325"/>
                    <a:gd name="T38" fmla="*/ 2 w 301"/>
                    <a:gd name="T39" fmla="*/ 1 h 325"/>
                    <a:gd name="T40" fmla="*/ 2 w 301"/>
                    <a:gd name="T41" fmla="*/ 1 h 325"/>
                    <a:gd name="T42" fmla="*/ 1 w 301"/>
                    <a:gd name="T43" fmla="*/ 2 h 325"/>
                    <a:gd name="T44" fmla="*/ 1 w 301"/>
                    <a:gd name="T45" fmla="*/ 2 h 325"/>
                    <a:gd name="T46" fmla="*/ 1 w 301"/>
                    <a:gd name="T47" fmla="*/ 2 h 325"/>
                    <a:gd name="T48" fmla="*/ 0 w 301"/>
                    <a:gd name="T49" fmla="*/ 2 h 325"/>
                    <a:gd name="T50" fmla="*/ 1 w 301"/>
                    <a:gd name="T51" fmla="*/ 2 h 325"/>
                    <a:gd name="T52" fmla="*/ 1 w 301"/>
                    <a:gd name="T53" fmla="*/ 2 h 325"/>
                    <a:gd name="T54" fmla="*/ 0 w 301"/>
                    <a:gd name="T55" fmla="*/ 2 h 325"/>
                    <a:gd name="T56" fmla="*/ 0 w 301"/>
                    <a:gd name="T57" fmla="*/ 2 h 325"/>
                    <a:gd name="T58" fmla="*/ 0 w 301"/>
                    <a:gd name="T59" fmla="*/ 2 h 325"/>
                    <a:gd name="T60" fmla="*/ 1 w 301"/>
                    <a:gd name="T61" fmla="*/ 1 h 325"/>
                    <a:gd name="T62" fmla="*/ 1 w 301"/>
                    <a:gd name="T63" fmla="*/ 1 h 325"/>
                    <a:gd name="T64" fmla="*/ 1 w 301"/>
                    <a:gd name="T65" fmla="*/ 1 h 325"/>
                    <a:gd name="T66" fmla="*/ 1 w 301"/>
                    <a:gd name="T67" fmla="*/ 1 h 325"/>
                    <a:gd name="T68" fmla="*/ 2 w 301"/>
                    <a:gd name="T69" fmla="*/ 1 h 325"/>
                    <a:gd name="T70" fmla="*/ 2 w 301"/>
                    <a:gd name="T71" fmla="*/ 1 h 325"/>
                    <a:gd name="T72" fmla="*/ 1 w 301"/>
                    <a:gd name="T73" fmla="*/ 1 h 325"/>
                    <a:gd name="T74" fmla="*/ 1 w 301"/>
                    <a:gd name="T75" fmla="*/ 1 h 325"/>
                    <a:gd name="T76" fmla="*/ 0 w 301"/>
                    <a:gd name="T77" fmla="*/ 2 h 325"/>
                    <a:gd name="T78" fmla="*/ 0 w 301"/>
                    <a:gd name="T79" fmla="*/ 2 h 325"/>
                    <a:gd name="T80" fmla="*/ 0 w 301"/>
                    <a:gd name="T81" fmla="*/ 2 h 325"/>
                    <a:gd name="T82" fmla="*/ 0 w 301"/>
                    <a:gd name="T83" fmla="*/ 2 h 325"/>
                    <a:gd name="T84" fmla="*/ 0 w 301"/>
                    <a:gd name="T85" fmla="*/ 2 h 325"/>
                    <a:gd name="T86" fmla="*/ 0 w 301"/>
                    <a:gd name="T87" fmla="*/ 2 h 325"/>
                    <a:gd name="T88" fmla="*/ 0 w 301"/>
                    <a:gd name="T89" fmla="*/ 2 h 325"/>
                    <a:gd name="T90" fmla="*/ 0 w 301"/>
                    <a:gd name="T91" fmla="*/ 2 h 325"/>
                    <a:gd name="T92" fmla="*/ 0 w 301"/>
                    <a:gd name="T93" fmla="*/ 2 h 325"/>
                    <a:gd name="T94" fmla="*/ 0 w 301"/>
                    <a:gd name="T95" fmla="*/ 2 h 325"/>
                    <a:gd name="T96" fmla="*/ 0 w 301"/>
                    <a:gd name="T97" fmla="*/ 2 h 325"/>
                    <a:gd name="T98" fmla="*/ 0 w 301"/>
                    <a:gd name="T99" fmla="*/ 2 h 325"/>
                    <a:gd name="T100" fmla="*/ 0 w 301"/>
                    <a:gd name="T101" fmla="*/ 2 h 325"/>
                    <a:gd name="T102" fmla="*/ 1 w 301"/>
                    <a:gd name="T103" fmla="*/ 2 h 325"/>
                    <a:gd name="T104" fmla="*/ 0 w 301"/>
                    <a:gd name="T105" fmla="*/ 2 h 325"/>
                    <a:gd name="T106" fmla="*/ 0 w 301"/>
                    <a:gd name="T107" fmla="*/ 3 h 325"/>
                    <a:gd name="T108" fmla="*/ 0 w 301"/>
                    <a:gd name="T109" fmla="*/ 3 h 325"/>
                    <a:gd name="T110" fmla="*/ 0 w 301"/>
                    <a:gd name="T111" fmla="*/ 3 h 325"/>
                    <a:gd name="T112" fmla="*/ 1 w 301"/>
                    <a:gd name="T113" fmla="*/ 2 h 325"/>
                    <a:gd name="T114" fmla="*/ 1 w 301"/>
                    <a:gd name="T115" fmla="*/ 3 h 325"/>
                    <a:gd name="T116" fmla="*/ 0 w 301"/>
                    <a:gd name="T117" fmla="*/ 3 h 325"/>
                    <a:gd name="T118" fmla="*/ 0 w 301"/>
                    <a:gd name="T119" fmla="*/ 3 h 325"/>
                    <a:gd name="T120" fmla="*/ 0 w 301"/>
                    <a:gd name="T121" fmla="*/ 3 h 325"/>
                    <a:gd name="T122" fmla="*/ 0 w 301"/>
                    <a:gd name="T123" fmla="*/ 3 h 3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1"/>
                    <a:gd name="T187" fmla="*/ 0 h 325"/>
                    <a:gd name="T188" fmla="*/ 301 w 301"/>
                    <a:gd name="T189" fmla="*/ 325 h 3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1" h="325">
                      <a:moveTo>
                        <a:pt x="43" y="320"/>
                      </a:moveTo>
                      <a:lnTo>
                        <a:pt x="38" y="321"/>
                      </a:lnTo>
                      <a:lnTo>
                        <a:pt x="35" y="321"/>
                      </a:lnTo>
                      <a:lnTo>
                        <a:pt x="32" y="322"/>
                      </a:lnTo>
                      <a:lnTo>
                        <a:pt x="28" y="324"/>
                      </a:lnTo>
                      <a:lnTo>
                        <a:pt x="22" y="325"/>
                      </a:lnTo>
                      <a:lnTo>
                        <a:pt x="25" y="325"/>
                      </a:lnTo>
                      <a:lnTo>
                        <a:pt x="34" y="325"/>
                      </a:lnTo>
                      <a:lnTo>
                        <a:pt x="48" y="322"/>
                      </a:lnTo>
                      <a:lnTo>
                        <a:pt x="57" y="324"/>
                      </a:lnTo>
                      <a:lnTo>
                        <a:pt x="67" y="322"/>
                      </a:lnTo>
                      <a:lnTo>
                        <a:pt x="78" y="318"/>
                      </a:lnTo>
                      <a:lnTo>
                        <a:pt x="89" y="311"/>
                      </a:lnTo>
                      <a:lnTo>
                        <a:pt x="107" y="306"/>
                      </a:lnTo>
                      <a:lnTo>
                        <a:pt x="124" y="299"/>
                      </a:lnTo>
                      <a:lnTo>
                        <a:pt x="141" y="291"/>
                      </a:lnTo>
                      <a:lnTo>
                        <a:pt x="155" y="282"/>
                      </a:lnTo>
                      <a:lnTo>
                        <a:pt x="168" y="271"/>
                      </a:lnTo>
                      <a:lnTo>
                        <a:pt x="180" y="260"/>
                      </a:lnTo>
                      <a:lnTo>
                        <a:pt x="187" y="246"/>
                      </a:lnTo>
                      <a:lnTo>
                        <a:pt x="190" y="232"/>
                      </a:lnTo>
                      <a:lnTo>
                        <a:pt x="195" y="226"/>
                      </a:lnTo>
                      <a:lnTo>
                        <a:pt x="205" y="217"/>
                      </a:lnTo>
                      <a:lnTo>
                        <a:pt x="219" y="209"/>
                      </a:lnTo>
                      <a:lnTo>
                        <a:pt x="237" y="199"/>
                      </a:lnTo>
                      <a:lnTo>
                        <a:pt x="253" y="190"/>
                      </a:lnTo>
                      <a:lnTo>
                        <a:pt x="268" y="183"/>
                      </a:lnTo>
                      <a:lnTo>
                        <a:pt x="278" y="177"/>
                      </a:lnTo>
                      <a:lnTo>
                        <a:pt x="282" y="176"/>
                      </a:lnTo>
                      <a:lnTo>
                        <a:pt x="301" y="149"/>
                      </a:lnTo>
                      <a:lnTo>
                        <a:pt x="298" y="152"/>
                      </a:lnTo>
                      <a:lnTo>
                        <a:pt x="288" y="158"/>
                      </a:lnTo>
                      <a:lnTo>
                        <a:pt x="272" y="166"/>
                      </a:lnTo>
                      <a:lnTo>
                        <a:pt x="252" y="177"/>
                      </a:lnTo>
                      <a:lnTo>
                        <a:pt x="228" y="191"/>
                      </a:lnTo>
                      <a:lnTo>
                        <a:pt x="203" y="205"/>
                      </a:lnTo>
                      <a:lnTo>
                        <a:pt x="176" y="220"/>
                      </a:lnTo>
                      <a:lnTo>
                        <a:pt x="149" y="234"/>
                      </a:lnTo>
                      <a:lnTo>
                        <a:pt x="143" y="234"/>
                      </a:lnTo>
                      <a:lnTo>
                        <a:pt x="138" y="232"/>
                      </a:lnTo>
                      <a:lnTo>
                        <a:pt x="132" y="230"/>
                      </a:lnTo>
                      <a:lnTo>
                        <a:pt x="126" y="227"/>
                      </a:lnTo>
                      <a:lnTo>
                        <a:pt x="132" y="224"/>
                      </a:lnTo>
                      <a:lnTo>
                        <a:pt x="138" y="220"/>
                      </a:lnTo>
                      <a:lnTo>
                        <a:pt x="143" y="217"/>
                      </a:lnTo>
                      <a:lnTo>
                        <a:pt x="151" y="213"/>
                      </a:lnTo>
                      <a:lnTo>
                        <a:pt x="157" y="210"/>
                      </a:lnTo>
                      <a:lnTo>
                        <a:pt x="162" y="206"/>
                      </a:lnTo>
                      <a:lnTo>
                        <a:pt x="168" y="203"/>
                      </a:lnTo>
                      <a:lnTo>
                        <a:pt x="174" y="199"/>
                      </a:lnTo>
                      <a:lnTo>
                        <a:pt x="177" y="198"/>
                      </a:lnTo>
                      <a:lnTo>
                        <a:pt x="181" y="195"/>
                      </a:lnTo>
                      <a:lnTo>
                        <a:pt x="186" y="192"/>
                      </a:lnTo>
                      <a:lnTo>
                        <a:pt x="189" y="190"/>
                      </a:lnTo>
                      <a:lnTo>
                        <a:pt x="190" y="190"/>
                      </a:lnTo>
                      <a:lnTo>
                        <a:pt x="190" y="188"/>
                      </a:lnTo>
                      <a:lnTo>
                        <a:pt x="193" y="187"/>
                      </a:lnTo>
                      <a:lnTo>
                        <a:pt x="196" y="184"/>
                      </a:lnTo>
                      <a:lnTo>
                        <a:pt x="199" y="183"/>
                      </a:lnTo>
                      <a:lnTo>
                        <a:pt x="202" y="181"/>
                      </a:lnTo>
                      <a:lnTo>
                        <a:pt x="203" y="180"/>
                      </a:lnTo>
                      <a:lnTo>
                        <a:pt x="206" y="177"/>
                      </a:lnTo>
                      <a:lnTo>
                        <a:pt x="208" y="176"/>
                      </a:lnTo>
                      <a:lnTo>
                        <a:pt x="225" y="162"/>
                      </a:lnTo>
                      <a:lnTo>
                        <a:pt x="243" y="149"/>
                      </a:lnTo>
                      <a:lnTo>
                        <a:pt x="258" y="137"/>
                      </a:lnTo>
                      <a:lnTo>
                        <a:pt x="271" y="126"/>
                      </a:lnTo>
                      <a:lnTo>
                        <a:pt x="281" y="118"/>
                      </a:lnTo>
                      <a:lnTo>
                        <a:pt x="288" y="109"/>
                      </a:lnTo>
                      <a:lnTo>
                        <a:pt x="294" y="105"/>
                      </a:lnTo>
                      <a:lnTo>
                        <a:pt x="296" y="104"/>
                      </a:lnTo>
                      <a:lnTo>
                        <a:pt x="297" y="100"/>
                      </a:lnTo>
                      <a:lnTo>
                        <a:pt x="298" y="91"/>
                      </a:lnTo>
                      <a:lnTo>
                        <a:pt x="297" y="87"/>
                      </a:lnTo>
                      <a:lnTo>
                        <a:pt x="290" y="94"/>
                      </a:lnTo>
                      <a:lnTo>
                        <a:pt x="274" y="111"/>
                      </a:lnTo>
                      <a:lnTo>
                        <a:pt x="258" y="125"/>
                      </a:lnTo>
                      <a:lnTo>
                        <a:pt x="241" y="138"/>
                      </a:lnTo>
                      <a:lnTo>
                        <a:pt x="227" y="152"/>
                      </a:lnTo>
                      <a:lnTo>
                        <a:pt x="212" y="163"/>
                      </a:lnTo>
                      <a:lnTo>
                        <a:pt x="198" y="174"/>
                      </a:lnTo>
                      <a:lnTo>
                        <a:pt x="184" y="184"/>
                      </a:lnTo>
                      <a:lnTo>
                        <a:pt x="171" y="194"/>
                      </a:lnTo>
                      <a:lnTo>
                        <a:pt x="165" y="195"/>
                      </a:lnTo>
                      <a:lnTo>
                        <a:pt x="158" y="195"/>
                      </a:lnTo>
                      <a:lnTo>
                        <a:pt x="152" y="194"/>
                      </a:lnTo>
                      <a:lnTo>
                        <a:pt x="146" y="191"/>
                      </a:lnTo>
                      <a:lnTo>
                        <a:pt x="139" y="188"/>
                      </a:lnTo>
                      <a:lnTo>
                        <a:pt x="133" y="184"/>
                      </a:lnTo>
                      <a:lnTo>
                        <a:pt x="129" y="177"/>
                      </a:lnTo>
                      <a:lnTo>
                        <a:pt x="123" y="169"/>
                      </a:lnTo>
                      <a:lnTo>
                        <a:pt x="117" y="158"/>
                      </a:lnTo>
                      <a:lnTo>
                        <a:pt x="114" y="156"/>
                      </a:lnTo>
                      <a:lnTo>
                        <a:pt x="116" y="159"/>
                      </a:lnTo>
                      <a:lnTo>
                        <a:pt x="120" y="167"/>
                      </a:lnTo>
                      <a:lnTo>
                        <a:pt x="126" y="177"/>
                      </a:lnTo>
                      <a:lnTo>
                        <a:pt x="136" y="188"/>
                      </a:lnTo>
                      <a:lnTo>
                        <a:pt x="146" y="196"/>
                      </a:lnTo>
                      <a:lnTo>
                        <a:pt x="160" y="201"/>
                      </a:lnTo>
                      <a:lnTo>
                        <a:pt x="149" y="208"/>
                      </a:lnTo>
                      <a:lnTo>
                        <a:pt x="141" y="213"/>
                      </a:lnTo>
                      <a:lnTo>
                        <a:pt x="130" y="219"/>
                      </a:lnTo>
                      <a:lnTo>
                        <a:pt x="120" y="223"/>
                      </a:lnTo>
                      <a:lnTo>
                        <a:pt x="114" y="216"/>
                      </a:lnTo>
                      <a:lnTo>
                        <a:pt x="108" y="208"/>
                      </a:lnTo>
                      <a:lnTo>
                        <a:pt x="104" y="195"/>
                      </a:lnTo>
                      <a:lnTo>
                        <a:pt x="101" y="181"/>
                      </a:lnTo>
                      <a:lnTo>
                        <a:pt x="100" y="180"/>
                      </a:lnTo>
                      <a:lnTo>
                        <a:pt x="100" y="179"/>
                      </a:lnTo>
                      <a:lnTo>
                        <a:pt x="108" y="161"/>
                      </a:lnTo>
                      <a:lnTo>
                        <a:pt x="119" y="145"/>
                      </a:lnTo>
                      <a:lnTo>
                        <a:pt x="130" y="134"/>
                      </a:lnTo>
                      <a:lnTo>
                        <a:pt x="141" y="126"/>
                      </a:lnTo>
                      <a:lnTo>
                        <a:pt x="143" y="125"/>
                      </a:lnTo>
                      <a:lnTo>
                        <a:pt x="148" y="122"/>
                      </a:lnTo>
                      <a:lnTo>
                        <a:pt x="151" y="120"/>
                      </a:lnTo>
                      <a:lnTo>
                        <a:pt x="154" y="119"/>
                      </a:lnTo>
                      <a:lnTo>
                        <a:pt x="160" y="118"/>
                      </a:lnTo>
                      <a:lnTo>
                        <a:pt x="162" y="115"/>
                      </a:lnTo>
                      <a:lnTo>
                        <a:pt x="165" y="114"/>
                      </a:lnTo>
                      <a:lnTo>
                        <a:pt x="164" y="114"/>
                      </a:lnTo>
                      <a:lnTo>
                        <a:pt x="162" y="114"/>
                      </a:lnTo>
                      <a:lnTo>
                        <a:pt x="187" y="98"/>
                      </a:lnTo>
                      <a:lnTo>
                        <a:pt x="212" y="82"/>
                      </a:lnTo>
                      <a:lnTo>
                        <a:pt x="234" y="65"/>
                      </a:lnTo>
                      <a:lnTo>
                        <a:pt x="255" y="50"/>
                      </a:lnTo>
                      <a:lnTo>
                        <a:pt x="272" y="36"/>
                      </a:lnTo>
                      <a:lnTo>
                        <a:pt x="284" y="25"/>
                      </a:lnTo>
                      <a:lnTo>
                        <a:pt x="293" y="18"/>
                      </a:lnTo>
                      <a:lnTo>
                        <a:pt x="296" y="15"/>
                      </a:lnTo>
                      <a:lnTo>
                        <a:pt x="297" y="11"/>
                      </a:lnTo>
                      <a:lnTo>
                        <a:pt x="297" y="4"/>
                      </a:lnTo>
                      <a:lnTo>
                        <a:pt x="296" y="0"/>
                      </a:lnTo>
                      <a:lnTo>
                        <a:pt x="290" y="6"/>
                      </a:lnTo>
                      <a:lnTo>
                        <a:pt x="260" y="35"/>
                      </a:lnTo>
                      <a:lnTo>
                        <a:pt x="233" y="58"/>
                      </a:lnTo>
                      <a:lnTo>
                        <a:pt x="206" y="79"/>
                      </a:lnTo>
                      <a:lnTo>
                        <a:pt x="181" y="97"/>
                      </a:lnTo>
                      <a:lnTo>
                        <a:pt x="160" y="111"/>
                      </a:lnTo>
                      <a:lnTo>
                        <a:pt x="138" y="122"/>
                      </a:lnTo>
                      <a:lnTo>
                        <a:pt x="120" y="130"/>
                      </a:lnTo>
                      <a:lnTo>
                        <a:pt x="103" y="136"/>
                      </a:lnTo>
                      <a:lnTo>
                        <a:pt x="88" y="140"/>
                      </a:lnTo>
                      <a:lnTo>
                        <a:pt x="76" y="143"/>
                      </a:lnTo>
                      <a:lnTo>
                        <a:pt x="66" y="145"/>
                      </a:lnTo>
                      <a:lnTo>
                        <a:pt x="57" y="145"/>
                      </a:lnTo>
                      <a:lnTo>
                        <a:pt x="53" y="145"/>
                      </a:lnTo>
                      <a:lnTo>
                        <a:pt x="48" y="145"/>
                      </a:lnTo>
                      <a:lnTo>
                        <a:pt x="48" y="147"/>
                      </a:lnTo>
                      <a:lnTo>
                        <a:pt x="50" y="147"/>
                      </a:lnTo>
                      <a:lnTo>
                        <a:pt x="57" y="148"/>
                      </a:lnTo>
                      <a:lnTo>
                        <a:pt x="66" y="148"/>
                      </a:lnTo>
                      <a:lnTo>
                        <a:pt x="75" y="148"/>
                      </a:lnTo>
                      <a:lnTo>
                        <a:pt x="85" y="147"/>
                      </a:lnTo>
                      <a:lnTo>
                        <a:pt x="94" y="144"/>
                      </a:lnTo>
                      <a:lnTo>
                        <a:pt x="104" y="141"/>
                      </a:lnTo>
                      <a:lnTo>
                        <a:pt x="114" y="138"/>
                      </a:lnTo>
                      <a:lnTo>
                        <a:pt x="124" y="134"/>
                      </a:lnTo>
                      <a:lnTo>
                        <a:pt x="117" y="143"/>
                      </a:lnTo>
                      <a:lnTo>
                        <a:pt x="110" y="152"/>
                      </a:lnTo>
                      <a:lnTo>
                        <a:pt x="104" y="163"/>
                      </a:lnTo>
                      <a:lnTo>
                        <a:pt x="100" y="174"/>
                      </a:lnTo>
                      <a:lnTo>
                        <a:pt x="98" y="163"/>
                      </a:lnTo>
                      <a:lnTo>
                        <a:pt x="98" y="162"/>
                      </a:lnTo>
                      <a:lnTo>
                        <a:pt x="98" y="167"/>
                      </a:lnTo>
                      <a:lnTo>
                        <a:pt x="98" y="179"/>
                      </a:lnTo>
                      <a:lnTo>
                        <a:pt x="91" y="201"/>
                      </a:lnTo>
                      <a:lnTo>
                        <a:pt x="89" y="214"/>
                      </a:lnTo>
                      <a:lnTo>
                        <a:pt x="89" y="216"/>
                      </a:lnTo>
                      <a:lnTo>
                        <a:pt x="94" y="198"/>
                      </a:lnTo>
                      <a:lnTo>
                        <a:pt x="95" y="194"/>
                      </a:lnTo>
                      <a:lnTo>
                        <a:pt x="97" y="190"/>
                      </a:lnTo>
                      <a:lnTo>
                        <a:pt x="98" y="185"/>
                      </a:lnTo>
                      <a:lnTo>
                        <a:pt x="100" y="181"/>
                      </a:lnTo>
                      <a:lnTo>
                        <a:pt x="101" y="192"/>
                      </a:lnTo>
                      <a:lnTo>
                        <a:pt x="105" y="203"/>
                      </a:lnTo>
                      <a:lnTo>
                        <a:pt x="110" y="216"/>
                      </a:lnTo>
                      <a:lnTo>
                        <a:pt x="116" y="226"/>
                      </a:lnTo>
                      <a:lnTo>
                        <a:pt x="91" y="237"/>
                      </a:lnTo>
                      <a:lnTo>
                        <a:pt x="69" y="243"/>
                      </a:lnTo>
                      <a:lnTo>
                        <a:pt x="51" y="249"/>
                      </a:lnTo>
                      <a:lnTo>
                        <a:pt x="37" y="250"/>
                      </a:lnTo>
                      <a:lnTo>
                        <a:pt x="26" y="252"/>
                      </a:lnTo>
                      <a:lnTo>
                        <a:pt x="21" y="252"/>
                      </a:lnTo>
                      <a:lnTo>
                        <a:pt x="18" y="252"/>
                      </a:lnTo>
                      <a:lnTo>
                        <a:pt x="21" y="253"/>
                      </a:lnTo>
                      <a:lnTo>
                        <a:pt x="31" y="255"/>
                      </a:lnTo>
                      <a:lnTo>
                        <a:pt x="43" y="255"/>
                      </a:lnTo>
                      <a:lnTo>
                        <a:pt x="54" y="255"/>
                      </a:lnTo>
                      <a:lnTo>
                        <a:pt x="66" y="252"/>
                      </a:lnTo>
                      <a:lnTo>
                        <a:pt x="79" y="248"/>
                      </a:lnTo>
                      <a:lnTo>
                        <a:pt x="92" y="243"/>
                      </a:lnTo>
                      <a:lnTo>
                        <a:pt x="107" y="238"/>
                      </a:lnTo>
                      <a:lnTo>
                        <a:pt x="120" y="231"/>
                      </a:lnTo>
                      <a:lnTo>
                        <a:pt x="124" y="235"/>
                      </a:lnTo>
                      <a:lnTo>
                        <a:pt x="129" y="237"/>
                      </a:lnTo>
                      <a:lnTo>
                        <a:pt x="135" y="238"/>
                      </a:lnTo>
                      <a:lnTo>
                        <a:pt x="141" y="238"/>
                      </a:lnTo>
                      <a:lnTo>
                        <a:pt x="124" y="246"/>
                      </a:lnTo>
                      <a:lnTo>
                        <a:pt x="110" y="253"/>
                      </a:lnTo>
                      <a:lnTo>
                        <a:pt x="95" y="260"/>
                      </a:lnTo>
                      <a:lnTo>
                        <a:pt x="84" y="266"/>
                      </a:lnTo>
                      <a:lnTo>
                        <a:pt x="72" y="271"/>
                      </a:lnTo>
                      <a:lnTo>
                        <a:pt x="62" y="275"/>
                      </a:lnTo>
                      <a:lnTo>
                        <a:pt x="53" y="277"/>
                      </a:lnTo>
                      <a:lnTo>
                        <a:pt x="47" y="278"/>
                      </a:lnTo>
                      <a:lnTo>
                        <a:pt x="37" y="278"/>
                      </a:lnTo>
                      <a:lnTo>
                        <a:pt x="31" y="281"/>
                      </a:lnTo>
                      <a:lnTo>
                        <a:pt x="31" y="282"/>
                      </a:lnTo>
                      <a:lnTo>
                        <a:pt x="37" y="284"/>
                      </a:lnTo>
                      <a:lnTo>
                        <a:pt x="50" y="282"/>
                      </a:lnTo>
                      <a:lnTo>
                        <a:pt x="69" y="277"/>
                      </a:lnTo>
                      <a:lnTo>
                        <a:pt x="98" y="267"/>
                      </a:lnTo>
                      <a:lnTo>
                        <a:pt x="135" y="252"/>
                      </a:lnTo>
                      <a:lnTo>
                        <a:pt x="157" y="243"/>
                      </a:lnTo>
                      <a:lnTo>
                        <a:pt x="170" y="243"/>
                      </a:lnTo>
                      <a:lnTo>
                        <a:pt x="173" y="248"/>
                      </a:lnTo>
                      <a:lnTo>
                        <a:pt x="168" y="259"/>
                      </a:lnTo>
                      <a:lnTo>
                        <a:pt x="154" y="271"/>
                      </a:lnTo>
                      <a:lnTo>
                        <a:pt x="130" y="286"/>
                      </a:lnTo>
                      <a:lnTo>
                        <a:pt x="100" y="302"/>
                      </a:lnTo>
                      <a:lnTo>
                        <a:pt x="60" y="315"/>
                      </a:lnTo>
                      <a:lnTo>
                        <a:pt x="53" y="315"/>
                      </a:lnTo>
                      <a:lnTo>
                        <a:pt x="45" y="315"/>
                      </a:lnTo>
                      <a:lnTo>
                        <a:pt x="40" y="313"/>
                      </a:lnTo>
                      <a:lnTo>
                        <a:pt x="32" y="310"/>
                      </a:lnTo>
                      <a:lnTo>
                        <a:pt x="26" y="306"/>
                      </a:lnTo>
                      <a:lnTo>
                        <a:pt x="19" y="302"/>
                      </a:lnTo>
                      <a:lnTo>
                        <a:pt x="15" y="295"/>
                      </a:lnTo>
                      <a:lnTo>
                        <a:pt x="9" y="286"/>
                      </a:lnTo>
                      <a:lnTo>
                        <a:pt x="3" y="274"/>
                      </a:lnTo>
                      <a:lnTo>
                        <a:pt x="0" y="271"/>
                      </a:lnTo>
                      <a:lnTo>
                        <a:pt x="0" y="274"/>
                      </a:lnTo>
                      <a:lnTo>
                        <a:pt x="5" y="281"/>
                      </a:lnTo>
                      <a:lnTo>
                        <a:pt x="10" y="292"/>
                      </a:lnTo>
                      <a:lnTo>
                        <a:pt x="18" y="303"/>
                      </a:lnTo>
                      <a:lnTo>
                        <a:pt x="29" y="313"/>
                      </a:lnTo>
                      <a:lnTo>
                        <a:pt x="43" y="320"/>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096" name="Freeform 73"/>
                <p:cNvSpPr>
                  <a:spLocks/>
                </p:cNvSpPr>
                <p:nvPr/>
              </p:nvSpPr>
              <p:spPr bwMode="auto">
                <a:xfrm>
                  <a:off x="4920" y="2559"/>
                  <a:ext cx="267" cy="115"/>
                </a:xfrm>
                <a:custGeom>
                  <a:avLst/>
                  <a:gdLst>
                    <a:gd name="T0" fmla="*/ 3 w 534"/>
                    <a:gd name="T1" fmla="*/ 2 h 229"/>
                    <a:gd name="T2" fmla="*/ 3 w 534"/>
                    <a:gd name="T3" fmla="*/ 1 h 229"/>
                    <a:gd name="T4" fmla="*/ 3 w 534"/>
                    <a:gd name="T5" fmla="*/ 1 h 229"/>
                    <a:gd name="T6" fmla="*/ 3 w 534"/>
                    <a:gd name="T7" fmla="*/ 1 h 229"/>
                    <a:gd name="T8" fmla="*/ 3 w 534"/>
                    <a:gd name="T9" fmla="*/ 1 h 229"/>
                    <a:gd name="T10" fmla="*/ 3 w 534"/>
                    <a:gd name="T11" fmla="*/ 2 h 229"/>
                    <a:gd name="T12" fmla="*/ 3 w 534"/>
                    <a:gd name="T13" fmla="*/ 2 h 229"/>
                    <a:gd name="T14" fmla="*/ 2 w 534"/>
                    <a:gd name="T15" fmla="*/ 2 h 229"/>
                    <a:gd name="T16" fmla="*/ 2 w 534"/>
                    <a:gd name="T17" fmla="*/ 2 h 229"/>
                    <a:gd name="T18" fmla="*/ 2 w 534"/>
                    <a:gd name="T19" fmla="*/ 2 h 229"/>
                    <a:gd name="T20" fmla="*/ 2 w 534"/>
                    <a:gd name="T21" fmla="*/ 1 h 229"/>
                    <a:gd name="T22" fmla="*/ 1 w 534"/>
                    <a:gd name="T23" fmla="*/ 1 h 229"/>
                    <a:gd name="T24" fmla="*/ 1 w 534"/>
                    <a:gd name="T25" fmla="*/ 1 h 229"/>
                    <a:gd name="T26" fmla="*/ 1 w 534"/>
                    <a:gd name="T27" fmla="*/ 1 h 229"/>
                    <a:gd name="T28" fmla="*/ 1 w 534"/>
                    <a:gd name="T29" fmla="*/ 1 h 229"/>
                    <a:gd name="T30" fmla="*/ 1 w 534"/>
                    <a:gd name="T31" fmla="*/ 1 h 229"/>
                    <a:gd name="T32" fmla="*/ 1 w 534"/>
                    <a:gd name="T33" fmla="*/ 1 h 229"/>
                    <a:gd name="T34" fmla="*/ 1 w 534"/>
                    <a:gd name="T35" fmla="*/ 1 h 229"/>
                    <a:gd name="T36" fmla="*/ 1 w 534"/>
                    <a:gd name="T37" fmla="*/ 1 h 229"/>
                    <a:gd name="T38" fmla="*/ 1 w 534"/>
                    <a:gd name="T39" fmla="*/ 1 h 229"/>
                    <a:gd name="T40" fmla="*/ 1 w 534"/>
                    <a:gd name="T41" fmla="*/ 1 h 229"/>
                    <a:gd name="T42" fmla="*/ 1 w 534"/>
                    <a:gd name="T43" fmla="*/ 1 h 229"/>
                    <a:gd name="T44" fmla="*/ 1 w 534"/>
                    <a:gd name="T45" fmla="*/ 1 h 229"/>
                    <a:gd name="T46" fmla="*/ 1 w 534"/>
                    <a:gd name="T47" fmla="*/ 1 h 229"/>
                    <a:gd name="T48" fmla="*/ 1 w 534"/>
                    <a:gd name="T49" fmla="*/ 2 h 229"/>
                    <a:gd name="T50" fmla="*/ 1 w 534"/>
                    <a:gd name="T51" fmla="*/ 2 h 229"/>
                    <a:gd name="T52" fmla="*/ 2 w 534"/>
                    <a:gd name="T53" fmla="*/ 2 h 229"/>
                    <a:gd name="T54" fmla="*/ 2 w 534"/>
                    <a:gd name="T55" fmla="*/ 2 h 229"/>
                    <a:gd name="T56" fmla="*/ 2 w 534"/>
                    <a:gd name="T57" fmla="*/ 2 h 229"/>
                    <a:gd name="T58" fmla="*/ 3 w 534"/>
                    <a:gd name="T59" fmla="*/ 2 h 229"/>
                    <a:gd name="T60" fmla="*/ 3 w 534"/>
                    <a:gd name="T61" fmla="*/ 2 h 229"/>
                    <a:gd name="T62" fmla="*/ 3 w 534"/>
                    <a:gd name="T63" fmla="*/ 2 h 229"/>
                    <a:gd name="T64" fmla="*/ 3 w 534"/>
                    <a:gd name="T65" fmla="*/ 2 h 229"/>
                    <a:gd name="T66" fmla="*/ 4 w 534"/>
                    <a:gd name="T67" fmla="*/ 2 h 229"/>
                    <a:gd name="T68" fmla="*/ 3 w 534"/>
                    <a:gd name="T69" fmla="*/ 2 h 229"/>
                    <a:gd name="T70" fmla="*/ 2 w 534"/>
                    <a:gd name="T71" fmla="*/ 2 h 229"/>
                    <a:gd name="T72" fmla="*/ 2 w 534"/>
                    <a:gd name="T73" fmla="*/ 2 h 229"/>
                    <a:gd name="T74" fmla="*/ 2 w 534"/>
                    <a:gd name="T75" fmla="*/ 2 h 229"/>
                    <a:gd name="T76" fmla="*/ 2 w 534"/>
                    <a:gd name="T77" fmla="*/ 2 h 229"/>
                    <a:gd name="T78" fmla="*/ 2 w 534"/>
                    <a:gd name="T79" fmla="*/ 2 h 229"/>
                    <a:gd name="T80" fmla="*/ 2 w 534"/>
                    <a:gd name="T81" fmla="*/ 2 h 229"/>
                    <a:gd name="T82" fmla="*/ 3 w 534"/>
                    <a:gd name="T83" fmla="*/ 2 h 229"/>
                    <a:gd name="T84" fmla="*/ 3 w 534"/>
                    <a:gd name="T85" fmla="*/ 2 h 229"/>
                    <a:gd name="T86" fmla="*/ 3 w 534"/>
                    <a:gd name="T87" fmla="*/ 2 h 229"/>
                    <a:gd name="T88" fmla="*/ 4 w 534"/>
                    <a:gd name="T89" fmla="*/ 2 h 229"/>
                    <a:gd name="T90" fmla="*/ 4 w 534"/>
                    <a:gd name="T91" fmla="*/ 2 h 229"/>
                    <a:gd name="T92" fmla="*/ 4 w 534"/>
                    <a:gd name="T93" fmla="*/ 2 h 229"/>
                    <a:gd name="T94" fmla="*/ 4 w 534"/>
                    <a:gd name="T95" fmla="*/ 2 h 229"/>
                    <a:gd name="T96" fmla="*/ 4 w 534"/>
                    <a:gd name="T97" fmla="*/ 2 h 229"/>
                    <a:gd name="T98" fmla="*/ 4 w 534"/>
                    <a:gd name="T99" fmla="*/ 2 h 229"/>
                    <a:gd name="T100" fmla="*/ 4 w 534"/>
                    <a:gd name="T101" fmla="*/ 2 h 229"/>
                    <a:gd name="T102" fmla="*/ 3 w 534"/>
                    <a:gd name="T103" fmla="*/ 2 h 229"/>
                    <a:gd name="T104" fmla="*/ 3 w 534"/>
                    <a:gd name="T105" fmla="*/ 2 h 229"/>
                    <a:gd name="T106" fmla="*/ 3 w 534"/>
                    <a:gd name="T107" fmla="*/ 2 h 2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229"/>
                    <a:gd name="T164" fmla="*/ 534 w 534"/>
                    <a:gd name="T165" fmla="*/ 229 h 2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229">
                      <a:moveTo>
                        <a:pt x="329" y="161"/>
                      </a:moveTo>
                      <a:lnTo>
                        <a:pt x="360" y="157"/>
                      </a:lnTo>
                      <a:lnTo>
                        <a:pt x="385" y="142"/>
                      </a:lnTo>
                      <a:lnTo>
                        <a:pt x="405" y="120"/>
                      </a:lnTo>
                      <a:lnTo>
                        <a:pt x="419" y="96"/>
                      </a:lnTo>
                      <a:lnTo>
                        <a:pt x="427" y="76"/>
                      </a:lnTo>
                      <a:lnTo>
                        <a:pt x="430" y="65"/>
                      </a:lnTo>
                      <a:lnTo>
                        <a:pt x="429" y="66"/>
                      </a:lnTo>
                      <a:lnTo>
                        <a:pt x="420" y="85"/>
                      </a:lnTo>
                      <a:lnTo>
                        <a:pt x="410" y="106"/>
                      </a:lnTo>
                      <a:lnTo>
                        <a:pt x="397" y="123"/>
                      </a:lnTo>
                      <a:lnTo>
                        <a:pt x="382" y="135"/>
                      </a:lnTo>
                      <a:lnTo>
                        <a:pt x="366" y="144"/>
                      </a:lnTo>
                      <a:lnTo>
                        <a:pt x="350" y="150"/>
                      </a:lnTo>
                      <a:lnTo>
                        <a:pt x="334" y="153"/>
                      </a:lnTo>
                      <a:lnTo>
                        <a:pt x="319" y="156"/>
                      </a:lnTo>
                      <a:lnTo>
                        <a:pt x="307" y="156"/>
                      </a:lnTo>
                      <a:lnTo>
                        <a:pt x="284" y="150"/>
                      </a:lnTo>
                      <a:lnTo>
                        <a:pt x="262" y="145"/>
                      </a:lnTo>
                      <a:lnTo>
                        <a:pt x="242" y="139"/>
                      </a:lnTo>
                      <a:lnTo>
                        <a:pt x="223" y="132"/>
                      </a:lnTo>
                      <a:lnTo>
                        <a:pt x="207" y="128"/>
                      </a:lnTo>
                      <a:lnTo>
                        <a:pt x="193" y="124"/>
                      </a:lnTo>
                      <a:lnTo>
                        <a:pt x="183" y="120"/>
                      </a:lnTo>
                      <a:lnTo>
                        <a:pt x="176" y="119"/>
                      </a:lnTo>
                      <a:lnTo>
                        <a:pt x="154" y="110"/>
                      </a:lnTo>
                      <a:lnTo>
                        <a:pt x="128" y="95"/>
                      </a:lnTo>
                      <a:lnTo>
                        <a:pt x="98" y="77"/>
                      </a:lnTo>
                      <a:lnTo>
                        <a:pt x="71" y="56"/>
                      </a:lnTo>
                      <a:lnTo>
                        <a:pt x="46" y="37"/>
                      </a:lnTo>
                      <a:lnTo>
                        <a:pt x="24" y="20"/>
                      </a:lnTo>
                      <a:lnTo>
                        <a:pt x="11" y="8"/>
                      </a:lnTo>
                      <a:lnTo>
                        <a:pt x="5" y="4"/>
                      </a:lnTo>
                      <a:lnTo>
                        <a:pt x="3" y="2"/>
                      </a:lnTo>
                      <a:lnTo>
                        <a:pt x="0" y="0"/>
                      </a:lnTo>
                      <a:lnTo>
                        <a:pt x="3" y="7"/>
                      </a:lnTo>
                      <a:lnTo>
                        <a:pt x="15" y="26"/>
                      </a:lnTo>
                      <a:lnTo>
                        <a:pt x="27" y="40"/>
                      </a:lnTo>
                      <a:lnTo>
                        <a:pt x="41" y="52"/>
                      </a:lnTo>
                      <a:lnTo>
                        <a:pt x="57" y="65"/>
                      </a:lnTo>
                      <a:lnTo>
                        <a:pt x="75" y="77"/>
                      </a:lnTo>
                      <a:lnTo>
                        <a:pt x="93" y="88"/>
                      </a:lnTo>
                      <a:lnTo>
                        <a:pt x="110" y="98"/>
                      </a:lnTo>
                      <a:lnTo>
                        <a:pt x="126" y="106"/>
                      </a:lnTo>
                      <a:lnTo>
                        <a:pt x="139" y="114"/>
                      </a:lnTo>
                      <a:lnTo>
                        <a:pt x="145" y="117"/>
                      </a:lnTo>
                      <a:lnTo>
                        <a:pt x="151" y="120"/>
                      </a:lnTo>
                      <a:lnTo>
                        <a:pt x="157" y="124"/>
                      </a:lnTo>
                      <a:lnTo>
                        <a:pt x="164" y="127"/>
                      </a:lnTo>
                      <a:lnTo>
                        <a:pt x="173" y="130"/>
                      </a:lnTo>
                      <a:lnTo>
                        <a:pt x="180" y="132"/>
                      </a:lnTo>
                      <a:lnTo>
                        <a:pt x="190" y="135"/>
                      </a:lnTo>
                      <a:lnTo>
                        <a:pt x="201" y="138"/>
                      </a:lnTo>
                      <a:lnTo>
                        <a:pt x="217" y="157"/>
                      </a:lnTo>
                      <a:lnTo>
                        <a:pt x="234" y="174"/>
                      </a:lnTo>
                      <a:lnTo>
                        <a:pt x="255" y="188"/>
                      </a:lnTo>
                      <a:lnTo>
                        <a:pt x="278" y="200"/>
                      </a:lnTo>
                      <a:lnTo>
                        <a:pt x="300" y="208"/>
                      </a:lnTo>
                      <a:lnTo>
                        <a:pt x="324" y="217"/>
                      </a:lnTo>
                      <a:lnTo>
                        <a:pt x="347" y="221"/>
                      </a:lnTo>
                      <a:lnTo>
                        <a:pt x="369" y="225"/>
                      </a:lnTo>
                      <a:lnTo>
                        <a:pt x="391" y="228"/>
                      </a:lnTo>
                      <a:lnTo>
                        <a:pt x="408" y="229"/>
                      </a:lnTo>
                      <a:lnTo>
                        <a:pt x="426" y="229"/>
                      </a:lnTo>
                      <a:lnTo>
                        <a:pt x="439" y="229"/>
                      </a:lnTo>
                      <a:lnTo>
                        <a:pt x="448" y="229"/>
                      </a:lnTo>
                      <a:lnTo>
                        <a:pt x="452" y="229"/>
                      </a:lnTo>
                      <a:lnTo>
                        <a:pt x="454" y="228"/>
                      </a:lnTo>
                      <a:lnTo>
                        <a:pt x="448" y="228"/>
                      </a:lnTo>
                      <a:lnTo>
                        <a:pt x="391" y="224"/>
                      </a:lnTo>
                      <a:lnTo>
                        <a:pt x="343" y="214"/>
                      </a:lnTo>
                      <a:lnTo>
                        <a:pt x="305" y="203"/>
                      </a:lnTo>
                      <a:lnTo>
                        <a:pt x="274" y="189"/>
                      </a:lnTo>
                      <a:lnTo>
                        <a:pt x="250" y="174"/>
                      </a:lnTo>
                      <a:lnTo>
                        <a:pt x="234" y="160"/>
                      </a:lnTo>
                      <a:lnTo>
                        <a:pt x="223" y="149"/>
                      </a:lnTo>
                      <a:lnTo>
                        <a:pt x="217" y="142"/>
                      </a:lnTo>
                      <a:lnTo>
                        <a:pt x="230" y="145"/>
                      </a:lnTo>
                      <a:lnTo>
                        <a:pt x="243" y="149"/>
                      </a:lnTo>
                      <a:lnTo>
                        <a:pt x="258" y="152"/>
                      </a:lnTo>
                      <a:lnTo>
                        <a:pt x="274" y="155"/>
                      </a:lnTo>
                      <a:lnTo>
                        <a:pt x="291" y="159"/>
                      </a:lnTo>
                      <a:lnTo>
                        <a:pt x="310" y="163"/>
                      </a:lnTo>
                      <a:lnTo>
                        <a:pt x="331" y="167"/>
                      </a:lnTo>
                      <a:lnTo>
                        <a:pt x="353" y="171"/>
                      </a:lnTo>
                      <a:lnTo>
                        <a:pt x="378" y="175"/>
                      </a:lnTo>
                      <a:lnTo>
                        <a:pt x="401" y="177"/>
                      </a:lnTo>
                      <a:lnTo>
                        <a:pt x="423" y="175"/>
                      </a:lnTo>
                      <a:lnTo>
                        <a:pt x="445" y="174"/>
                      </a:lnTo>
                      <a:lnTo>
                        <a:pt x="464" y="171"/>
                      </a:lnTo>
                      <a:lnTo>
                        <a:pt x="481" y="167"/>
                      </a:lnTo>
                      <a:lnTo>
                        <a:pt x="498" y="161"/>
                      </a:lnTo>
                      <a:lnTo>
                        <a:pt x="511" y="157"/>
                      </a:lnTo>
                      <a:lnTo>
                        <a:pt x="521" y="153"/>
                      </a:lnTo>
                      <a:lnTo>
                        <a:pt x="528" y="149"/>
                      </a:lnTo>
                      <a:lnTo>
                        <a:pt x="533" y="146"/>
                      </a:lnTo>
                      <a:lnTo>
                        <a:pt x="534" y="144"/>
                      </a:lnTo>
                      <a:lnTo>
                        <a:pt x="531" y="144"/>
                      </a:lnTo>
                      <a:lnTo>
                        <a:pt x="525" y="145"/>
                      </a:lnTo>
                      <a:lnTo>
                        <a:pt x="515" y="148"/>
                      </a:lnTo>
                      <a:lnTo>
                        <a:pt x="500" y="153"/>
                      </a:lnTo>
                      <a:lnTo>
                        <a:pt x="481" y="160"/>
                      </a:lnTo>
                      <a:lnTo>
                        <a:pt x="461" y="164"/>
                      </a:lnTo>
                      <a:lnTo>
                        <a:pt x="440" y="167"/>
                      </a:lnTo>
                      <a:lnTo>
                        <a:pt x="419" y="168"/>
                      </a:lnTo>
                      <a:lnTo>
                        <a:pt x="397" y="168"/>
                      </a:lnTo>
                      <a:lnTo>
                        <a:pt x="373" y="167"/>
                      </a:lnTo>
                      <a:lnTo>
                        <a:pt x="351" y="164"/>
                      </a:lnTo>
                      <a:lnTo>
                        <a:pt x="329" y="161"/>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097" name="Freeform 74"/>
                <p:cNvSpPr>
                  <a:spLocks/>
                </p:cNvSpPr>
                <p:nvPr/>
              </p:nvSpPr>
              <p:spPr bwMode="auto">
                <a:xfrm>
                  <a:off x="4904" y="2332"/>
                  <a:ext cx="212" cy="190"/>
                </a:xfrm>
                <a:custGeom>
                  <a:avLst/>
                  <a:gdLst>
                    <a:gd name="T0" fmla="*/ 1 w 426"/>
                    <a:gd name="T1" fmla="*/ 3 h 379"/>
                    <a:gd name="T2" fmla="*/ 0 w 426"/>
                    <a:gd name="T3" fmla="*/ 2 h 379"/>
                    <a:gd name="T4" fmla="*/ 0 w 426"/>
                    <a:gd name="T5" fmla="*/ 2 h 379"/>
                    <a:gd name="T6" fmla="*/ 0 w 426"/>
                    <a:gd name="T7" fmla="*/ 2 h 379"/>
                    <a:gd name="T8" fmla="*/ 0 w 426"/>
                    <a:gd name="T9" fmla="*/ 2 h 379"/>
                    <a:gd name="T10" fmla="*/ 1 w 426"/>
                    <a:gd name="T11" fmla="*/ 3 h 379"/>
                    <a:gd name="T12" fmla="*/ 1 w 426"/>
                    <a:gd name="T13" fmla="*/ 3 h 379"/>
                    <a:gd name="T14" fmla="*/ 2 w 426"/>
                    <a:gd name="T15" fmla="*/ 3 h 379"/>
                    <a:gd name="T16" fmla="*/ 2 w 426"/>
                    <a:gd name="T17" fmla="*/ 3 h 379"/>
                    <a:gd name="T18" fmla="*/ 3 w 426"/>
                    <a:gd name="T19" fmla="*/ 3 h 379"/>
                    <a:gd name="T20" fmla="*/ 2 w 426"/>
                    <a:gd name="T21" fmla="*/ 3 h 379"/>
                    <a:gd name="T22" fmla="*/ 1 w 426"/>
                    <a:gd name="T23" fmla="*/ 3 h 379"/>
                    <a:gd name="T24" fmla="*/ 1 w 426"/>
                    <a:gd name="T25" fmla="*/ 3 h 379"/>
                    <a:gd name="T26" fmla="*/ 1 w 426"/>
                    <a:gd name="T27" fmla="*/ 3 h 379"/>
                    <a:gd name="T28" fmla="*/ 2 w 426"/>
                    <a:gd name="T29" fmla="*/ 3 h 379"/>
                    <a:gd name="T30" fmla="*/ 3 w 426"/>
                    <a:gd name="T31" fmla="*/ 3 h 379"/>
                    <a:gd name="T32" fmla="*/ 2 w 426"/>
                    <a:gd name="T33" fmla="*/ 3 h 379"/>
                    <a:gd name="T34" fmla="*/ 2 w 426"/>
                    <a:gd name="T35" fmla="*/ 3 h 379"/>
                    <a:gd name="T36" fmla="*/ 1 w 426"/>
                    <a:gd name="T37" fmla="*/ 3 h 379"/>
                    <a:gd name="T38" fmla="*/ 2 w 426"/>
                    <a:gd name="T39" fmla="*/ 3 h 379"/>
                    <a:gd name="T40" fmla="*/ 2 w 426"/>
                    <a:gd name="T41" fmla="*/ 2 h 379"/>
                    <a:gd name="T42" fmla="*/ 3 w 426"/>
                    <a:gd name="T43" fmla="*/ 2 h 379"/>
                    <a:gd name="T44" fmla="*/ 3 w 426"/>
                    <a:gd name="T45" fmla="*/ 2 h 379"/>
                    <a:gd name="T46" fmla="*/ 2 w 426"/>
                    <a:gd name="T47" fmla="*/ 2 h 379"/>
                    <a:gd name="T48" fmla="*/ 2 w 426"/>
                    <a:gd name="T49" fmla="*/ 2 h 379"/>
                    <a:gd name="T50" fmla="*/ 2 w 426"/>
                    <a:gd name="T51" fmla="*/ 2 h 379"/>
                    <a:gd name="T52" fmla="*/ 2 w 426"/>
                    <a:gd name="T53" fmla="*/ 2 h 379"/>
                    <a:gd name="T54" fmla="*/ 2 w 426"/>
                    <a:gd name="T55" fmla="*/ 2 h 379"/>
                    <a:gd name="T56" fmla="*/ 2 w 426"/>
                    <a:gd name="T57" fmla="*/ 2 h 379"/>
                    <a:gd name="T58" fmla="*/ 2 w 426"/>
                    <a:gd name="T59" fmla="*/ 2 h 379"/>
                    <a:gd name="T60" fmla="*/ 2 w 426"/>
                    <a:gd name="T61" fmla="*/ 2 h 379"/>
                    <a:gd name="T62" fmla="*/ 2 w 426"/>
                    <a:gd name="T63" fmla="*/ 2 h 379"/>
                    <a:gd name="T64" fmla="*/ 2 w 426"/>
                    <a:gd name="T65" fmla="*/ 1 h 379"/>
                    <a:gd name="T66" fmla="*/ 2 w 426"/>
                    <a:gd name="T67" fmla="*/ 2 h 379"/>
                    <a:gd name="T68" fmla="*/ 2 w 426"/>
                    <a:gd name="T69" fmla="*/ 2 h 379"/>
                    <a:gd name="T70" fmla="*/ 1 w 426"/>
                    <a:gd name="T71" fmla="*/ 2 h 379"/>
                    <a:gd name="T72" fmla="*/ 1 w 426"/>
                    <a:gd name="T73" fmla="*/ 1 h 379"/>
                    <a:gd name="T74" fmla="*/ 1 w 426"/>
                    <a:gd name="T75" fmla="*/ 1 h 379"/>
                    <a:gd name="T76" fmla="*/ 1 w 426"/>
                    <a:gd name="T77" fmla="*/ 1 h 379"/>
                    <a:gd name="T78" fmla="*/ 1 w 426"/>
                    <a:gd name="T79" fmla="*/ 1 h 379"/>
                    <a:gd name="T80" fmla="*/ 1 w 426"/>
                    <a:gd name="T81" fmla="*/ 1 h 379"/>
                    <a:gd name="T82" fmla="*/ 0 w 426"/>
                    <a:gd name="T83" fmla="*/ 1 h 379"/>
                    <a:gd name="T84" fmla="*/ 0 w 426"/>
                    <a:gd name="T85" fmla="*/ 1 h 379"/>
                    <a:gd name="T86" fmla="*/ 0 w 426"/>
                    <a:gd name="T87" fmla="*/ 1 h 379"/>
                    <a:gd name="T88" fmla="*/ 0 w 426"/>
                    <a:gd name="T89" fmla="*/ 1 h 379"/>
                    <a:gd name="T90" fmla="*/ 0 w 426"/>
                    <a:gd name="T91" fmla="*/ 1 h 379"/>
                    <a:gd name="T92" fmla="*/ 0 w 426"/>
                    <a:gd name="T93" fmla="*/ 1 h 379"/>
                    <a:gd name="T94" fmla="*/ 1 w 426"/>
                    <a:gd name="T95" fmla="*/ 1 h 379"/>
                    <a:gd name="T96" fmla="*/ 1 w 426"/>
                    <a:gd name="T97" fmla="*/ 2 h 379"/>
                    <a:gd name="T98" fmla="*/ 2 w 426"/>
                    <a:gd name="T99" fmla="*/ 2 h 379"/>
                    <a:gd name="T100" fmla="*/ 1 w 426"/>
                    <a:gd name="T101" fmla="*/ 2 h 379"/>
                    <a:gd name="T102" fmla="*/ 1 w 426"/>
                    <a:gd name="T103" fmla="*/ 2 h 379"/>
                    <a:gd name="T104" fmla="*/ 0 w 426"/>
                    <a:gd name="T105" fmla="*/ 1 h 379"/>
                    <a:gd name="T106" fmla="*/ 0 w 426"/>
                    <a:gd name="T107" fmla="*/ 2 h 379"/>
                    <a:gd name="T108" fmla="*/ 0 w 426"/>
                    <a:gd name="T109" fmla="*/ 2 h 379"/>
                    <a:gd name="T110" fmla="*/ 1 w 426"/>
                    <a:gd name="T111" fmla="*/ 2 h 379"/>
                    <a:gd name="T112" fmla="*/ 1 w 426"/>
                    <a:gd name="T113" fmla="*/ 3 h 379"/>
                    <a:gd name="T114" fmla="*/ 1 w 426"/>
                    <a:gd name="T115" fmla="*/ 2 h 379"/>
                    <a:gd name="T116" fmla="*/ 1 w 426"/>
                    <a:gd name="T117" fmla="*/ 2 h 379"/>
                    <a:gd name="T118" fmla="*/ 2 w 426"/>
                    <a:gd name="T119" fmla="*/ 2 h 379"/>
                    <a:gd name="T120" fmla="*/ 2 w 426"/>
                    <a:gd name="T121" fmla="*/ 2 h 379"/>
                    <a:gd name="T122" fmla="*/ 2 w 426"/>
                    <a:gd name="T123" fmla="*/ 2 h 379"/>
                    <a:gd name="T124" fmla="*/ 2 w 426"/>
                    <a:gd name="T125" fmla="*/ 3 h 3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6"/>
                    <a:gd name="T190" fmla="*/ 0 h 379"/>
                    <a:gd name="T191" fmla="*/ 426 w 426"/>
                    <a:gd name="T192" fmla="*/ 379 h 37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6" h="379">
                      <a:moveTo>
                        <a:pt x="243" y="289"/>
                      </a:moveTo>
                      <a:lnTo>
                        <a:pt x="221" y="282"/>
                      </a:lnTo>
                      <a:lnTo>
                        <a:pt x="199" y="277"/>
                      </a:lnTo>
                      <a:lnTo>
                        <a:pt x="179" y="270"/>
                      </a:lnTo>
                      <a:lnTo>
                        <a:pt x="157" y="263"/>
                      </a:lnTo>
                      <a:lnTo>
                        <a:pt x="136" y="257"/>
                      </a:lnTo>
                      <a:lnTo>
                        <a:pt x="116" y="250"/>
                      </a:lnTo>
                      <a:lnTo>
                        <a:pt x="97" y="245"/>
                      </a:lnTo>
                      <a:lnTo>
                        <a:pt x="79" y="238"/>
                      </a:lnTo>
                      <a:lnTo>
                        <a:pt x="62" y="234"/>
                      </a:lnTo>
                      <a:lnTo>
                        <a:pt x="47" y="228"/>
                      </a:lnTo>
                      <a:lnTo>
                        <a:pt x="34" y="224"/>
                      </a:lnTo>
                      <a:lnTo>
                        <a:pt x="22" y="220"/>
                      </a:lnTo>
                      <a:lnTo>
                        <a:pt x="13" y="217"/>
                      </a:lnTo>
                      <a:lnTo>
                        <a:pt x="6" y="214"/>
                      </a:lnTo>
                      <a:lnTo>
                        <a:pt x="2" y="213"/>
                      </a:lnTo>
                      <a:lnTo>
                        <a:pt x="0" y="213"/>
                      </a:lnTo>
                      <a:lnTo>
                        <a:pt x="35" y="239"/>
                      </a:lnTo>
                      <a:lnTo>
                        <a:pt x="41" y="241"/>
                      </a:lnTo>
                      <a:lnTo>
                        <a:pt x="59" y="245"/>
                      </a:lnTo>
                      <a:lnTo>
                        <a:pt x="84" y="252"/>
                      </a:lnTo>
                      <a:lnTo>
                        <a:pt x="111" y="259"/>
                      </a:lnTo>
                      <a:lnTo>
                        <a:pt x="139" y="268"/>
                      </a:lnTo>
                      <a:lnTo>
                        <a:pt x="164" y="277"/>
                      </a:lnTo>
                      <a:lnTo>
                        <a:pt x="182" y="285"/>
                      </a:lnTo>
                      <a:lnTo>
                        <a:pt x="187" y="292"/>
                      </a:lnTo>
                      <a:lnTo>
                        <a:pt x="190" y="307"/>
                      </a:lnTo>
                      <a:lnTo>
                        <a:pt x="201" y="321"/>
                      </a:lnTo>
                      <a:lnTo>
                        <a:pt x="214" y="333"/>
                      </a:lnTo>
                      <a:lnTo>
                        <a:pt x="230" y="344"/>
                      </a:lnTo>
                      <a:lnTo>
                        <a:pt x="250" y="353"/>
                      </a:lnTo>
                      <a:lnTo>
                        <a:pt x="272" y="360"/>
                      </a:lnTo>
                      <a:lnTo>
                        <a:pt x="296" y="367"/>
                      </a:lnTo>
                      <a:lnTo>
                        <a:pt x="318" y="371"/>
                      </a:lnTo>
                      <a:lnTo>
                        <a:pt x="339" y="373"/>
                      </a:lnTo>
                      <a:lnTo>
                        <a:pt x="361" y="376"/>
                      </a:lnTo>
                      <a:lnTo>
                        <a:pt x="379" y="378"/>
                      </a:lnTo>
                      <a:lnTo>
                        <a:pt x="394" y="379"/>
                      </a:lnTo>
                      <a:lnTo>
                        <a:pt x="404" y="379"/>
                      </a:lnTo>
                      <a:lnTo>
                        <a:pt x="410" y="379"/>
                      </a:lnTo>
                      <a:lnTo>
                        <a:pt x="402" y="378"/>
                      </a:lnTo>
                      <a:lnTo>
                        <a:pt x="364" y="373"/>
                      </a:lnTo>
                      <a:lnTo>
                        <a:pt x="332" y="368"/>
                      </a:lnTo>
                      <a:lnTo>
                        <a:pt x="301" y="361"/>
                      </a:lnTo>
                      <a:lnTo>
                        <a:pt x="277" y="354"/>
                      </a:lnTo>
                      <a:lnTo>
                        <a:pt x="255" y="347"/>
                      </a:lnTo>
                      <a:lnTo>
                        <a:pt x="237" y="339"/>
                      </a:lnTo>
                      <a:lnTo>
                        <a:pt x="224" y="331"/>
                      </a:lnTo>
                      <a:lnTo>
                        <a:pt x="214" y="322"/>
                      </a:lnTo>
                      <a:lnTo>
                        <a:pt x="208" y="315"/>
                      </a:lnTo>
                      <a:lnTo>
                        <a:pt x="206" y="310"/>
                      </a:lnTo>
                      <a:lnTo>
                        <a:pt x="208" y="304"/>
                      </a:lnTo>
                      <a:lnTo>
                        <a:pt x="212" y="302"/>
                      </a:lnTo>
                      <a:lnTo>
                        <a:pt x="222" y="299"/>
                      </a:lnTo>
                      <a:lnTo>
                        <a:pt x="236" y="299"/>
                      </a:lnTo>
                      <a:lnTo>
                        <a:pt x="252" y="302"/>
                      </a:lnTo>
                      <a:lnTo>
                        <a:pt x="272" y="306"/>
                      </a:lnTo>
                      <a:lnTo>
                        <a:pt x="326" y="320"/>
                      </a:lnTo>
                      <a:lnTo>
                        <a:pt x="367" y="326"/>
                      </a:lnTo>
                      <a:lnTo>
                        <a:pt x="398" y="329"/>
                      </a:lnTo>
                      <a:lnTo>
                        <a:pt x="417" y="329"/>
                      </a:lnTo>
                      <a:lnTo>
                        <a:pt x="426" y="328"/>
                      </a:lnTo>
                      <a:lnTo>
                        <a:pt x="426" y="326"/>
                      </a:lnTo>
                      <a:lnTo>
                        <a:pt x="418" y="325"/>
                      </a:lnTo>
                      <a:lnTo>
                        <a:pt x="402" y="325"/>
                      </a:lnTo>
                      <a:lnTo>
                        <a:pt x="392" y="325"/>
                      </a:lnTo>
                      <a:lnTo>
                        <a:pt x="379" y="324"/>
                      </a:lnTo>
                      <a:lnTo>
                        <a:pt x="363" y="320"/>
                      </a:lnTo>
                      <a:lnTo>
                        <a:pt x="344" y="315"/>
                      </a:lnTo>
                      <a:lnTo>
                        <a:pt x="322" y="311"/>
                      </a:lnTo>
                      <a:lnTo>
                        <a:pt x="299" y="304"/>
                      </a:lnTo>
                      <a:lnTo>
                        <a:pt x="274" y="297"/>
                      </a:lnTo>
                      <a:lnTo>
                        <a:pt x="247" y="291"/>
                      </a:lnTo>
                      <a:lnTo>
                        <a:pt x="265" y="292"/>
                      </a:lnTo>
                      <a:lnTo>
                        <a:pt x="279" y="289"/>
                      </a:lnTo>
                      <a:lnTo>
                        <a:pt x="294" y="284"/>
                      </a:lnTo>
                      <a:lnTo>
                        <a:pt x="306" y="275"/>
                      </a:lnTo>
                      <a:lnTo>
                        <a:pt x="318" y="266"/>
                      </a:lnTo>
                      <a:lnTo>
                        <a:pt x="328" y="255"/>
                      </a:lnTo>
                      <a:lnTo>
                        <a:pt x="335" y="242"/>
                      </a:lnTo>
                      <a:lnTo>
                        <a:pt x="342" y="231"/>
                      </a:lnTo>
                      <a:lnTo>
                        <a:pt x="369" y="235"/>
                      </a:lnTo>
                      <a:lnTo>
                        <a:pt x="388" y="237"/>
                      </a:lnTo>
                      <a:lnTo>
                        <a:pt x="399" y="237"/>
                      </a:lnTo>
                      <a:lnTo>
                        <a:pt x="405" y="235"/>
                      </a:lnTo>
                      <a:lnTo>
                        <a:pt x="407" y="232"/>
                      </a:lnTo>
                      <a:lnTo>
                        <a:pt x="402" y="231"/>
                      </a:lnTo>
                      <a:lnTo>
                        <a:pt x="394" y="231"/>
                      </a:lnTo>
                      <a:lnTo>
                        <a:pt x="382" y="231"/>
                      </a:lnTo>
                      <a:lnTo>
                        <a:pt x="376" y="231"/>
                      </a:lnTo>
                      <a:lnTo>
                        <a:pt x="367" y="231"/>
                      </a:lnTo>
                      <a:lnTo>
                        <a:pt x="357" y="228"/>
                      </a:lnTo>
                      <a:lnTo>
                        <a:pt x="345" y="227"/>
                      </a:lnTo>
                      <a:lnTo>
                        <a:pt x="353" y="208"/>
                      </a:lnTo>
                      <a:lnTo>
                        <a:pt x="356" y="198"/>
                      </a:lnTo>
                      <a:lnTo>
                        <a:pt x="353" y="199"/>
                      </a:lnTo>
                      <a:lnTo>
                        <a:pt x="344" y="219"/>
                      </a:lnTo>
                      <a:lnTo>
                        <a:pt x="342" y="220"/>
                      </a:lnTo>
                      <a:lnTo>
                        <a:pt x="342" y="221"/>
                      </a:lnTo>
                      <a:lnTo>
                        <a:pt x="342" y="224"/>
                      </a:lnTo>
                      <a:lnTo>
                        <a:pt x="341" y="226"/>
                      </a:lnTo>
                      <a:lnTo>
                        <a:pt x="331" y="223"/>
                      </a:lnTo>
                      <a:lnTo>
                        <a:pt x="319" y="220"/>
                      </a:lnTo>
                      <a:lnTo>
                        <a:pt x="307" y="217"/>
                      </a:lnTo>
                      <a:lnTo>
                        <a:pt x="296" y="213"/>
                      </a:lnTo>
                      <a:lnTo>
                        <a:pt x="282" y="210"/>
                      </a:lnTo>
                      <a:lnTo>
                        <a:pt x="268" y="206"/>
                      </a:lnTo>
                      <a:lnTo>
                        <a:pt x="255" y="202"/>
                      </a:lnTo>
                      <a:lnTo>
                        <a:pt x="240" y="198"/>
                      </a:lnTo>
                      <a:lnTo>
                        <a:pt x="252" y="196"/>
                      </a:lnTo>
                      <a:lnTo>
                        <a:pt x="262" y="194"/>
                      </a:lnTo>
                      <a:lnTo>
                        <a:pt x="271" y="190"/>
                      </a:lnTo>
                      <a:lnTo>
                        <a:pt x="279" y="183"/>
                      </a:lnTo>
                      <a:lnTo>
                        <a:pt x="285" y="174"/>
                      </a:lnTo>
                      <a:lnTo>
                        <a:pt x="291" y="166"/>
                      </a:lnTo>
                      <a:lnTo>
                        <a:pt x="296" y="156"/>
                      </a:lnTo>
                      <a:lnTo>
                        <a:pt x="299" y="147"/>
                      </a:lnTo>
                      <a:lnTo>
                        <a:pt x="307" y="145"/>
                      </a:lnTo>
                      <a:lnTo>
                        <a:pt x="316" y="143"/>
                      </a:lnTo>
                      <a:lnTo>
                        <a:pt x="323" y="140"/>
                      </a:lnTo>
                      <a:lnTo>
                        <a:pt x="329" y="136"/>
                      </a:lnTo>
                      <a:lnTo>
                        <a:pt x="331" y="134"/>
                      </a:lnTo>
                      <a:lnTo>
                        <a:pt x="326" y="136"/>
                      </a:lnTo>
                      <a:lnTo>
                        <a:pt x="318" y="138"/>
                      </a:lnTo>
                      <a:lnTo>
                        <a:pt x="301" y="140"/>
                      </a:lnTo>
                      <a:lnTo>
                        <a:pt x="304" y="118"/>
                      </a:lnTo>
                      <a:lnTo>
                        <a:pt x="306" y="105"/>
                      </a:lnTo>
                      <a:lnTo>
                        <a:pt x="304" y="105"/>
                      </a:lnTo>
                      <a:lnTo>
                        <a:pt x="301" y="125"/>
                      </a:lnTo>
                      <a:lnTo>
                        <a:pt x="301" y="129"/>
                      </a:lnTo>
                      <a:lnTo>
                        <a:pt x="300" y="133"/>
                      </a:lnTo>
                      <a:lnTo>
                        <a:pt x="300" y="137"/>
                      </a:lnTo>
                      <a:lnTo>
                        <a:pt x="299" y="140"/>
                      </a:lnTo>
                      <a:lnTo>
                        <a:pt x="290" y="141"/>
                      </a:lnTo>
                      <a:lnTo>
                        <a:pt x="278" y="141"/>
                      </a:lnTo>
                      <a:lnTo>
                        <a:pt x="266" y="140"/>
                      </a:lnTo>
                      <a:lnTo>
                        <a:pt x="253" y="138"/>
                      </a:lnTo>
                      <a:lnTo>
                        <a:pt x="239" y="136"/>
                      </a:lnTo>
                      <a:lnTo>
                        <a:pt x="224" y="133"/>
                      </a:lnTo>
                      <a:lnTo>
                        <a:pt x="206" y="127"/>
                      </a:lnTo>
                      <a:lnTo>
                        <a:pt x="189" y="122"/>
                      </a:lnTo>
                      <a:lnTo>
                        <a:pt x="202" y="115"/>
                      </a:lnTo>
                      <a:lnTo>
                        <a:pt x="212" y="101"/>
                      </a:lnTo>
                      <a:lnTo>
                        <a:pt x="220" y="86"/>
                      </a:lnTo>
                      <a:lnTo>
                        <a:pt x="224" y="71"/>
                      </a:lnTo>
                      <a:lnTo>
                        <a:pt x="227" y="58"/>
                      </a:lnTo>
                      <a:lnTo>
                        <a:pt x="227" y="53"/>
                      </a:lnTo>
                      <a:lnTo>
                        <a:pt x="225" y="55"/>
                      </a:lnTo>
                      <a:lnTo>
                        <a:pt x="222" y="71"/>
                      </a:lnTo>
                      <a:lnTo>
                        <a:pt x="218" y="83"/>
                      </a:lnTo>
                      <a:lnTo>
                        <a:pt x="214" y="94"/>
                      </a:lnTo>
                      <a:lnTo>
                        <a:pt x="208" y="102"/>
                      </a:lnTo>
                      <a:lnTo>
                        <a:pt x="201" y="108"/>
                      </a:lnTo>
                      <a:lnTo>
                        <a:pt x="193" y="112"/>
                      </a:lnTo>
                      <a:lnTo>
                        <a:pt x="187" y="114"/>
                      </a:lnTo>
                      <a:lnTo>
                        <a:pt x="180" y="115"/>
                      </a:lnTo>
                      <a:lnTo>
                        <a:pt x="173" y="115"/>
                      </a:lnTo>
                      <a:lnTo>
                        <a:pt x="164" y="111"/>
                      </a:lnTo>
                      <a:lnTo>
                        <a:pt x="154" y="107"/>
                      </a:lnTo>
                      <a:lnTo>
                        <a:pt x="144" y="102"/>
                      </a:lnTo>
                      <a:lnTo>
                        <a:pt x="133" y="97"/>
                      </a:lnTo>
                      <a:lnTo>
                        <a:pt x="123" y="91"/>
                      </a:lnTo>
                      <a:lnTo>
                        <a:pt x="111" y="86"/>
                      </a:lnTo>
                      <a:lnTo>
                        <a:pt x="101" y="80"/>
                      </a:lnTo>
                      <a:lnTo>
                        <a:pt x="89" y="73"/>
                      </a:lnTo>
                      <a:lnTo>
                        <a:pt x="84" y="68"/>
                      </a:lnTo>
                      <a:lnTo>
                        <a:pt x="76" y="60"/>
                      </a:lnTo>
                      <a:lnTo>
                        <a:pt x="67" y="50"/>
                      </a:lnTo>
                      <a:lnTo>
                        <a:pt x="59" y="39"/>
                      </a:lnTo>
                      <a:lnTo>
                        <a:pt x="50" y="28"/>
                      </a:lnTo>
                      <a:lnTo>
                        <a:pt x="41" y="18"/>
                      </a:lnTo>
                      <a:lnTo>
                        <a:pt x="34" y="10"/>
                      </a:lnTo>
                      <a:lnTo>
                        <a:pt x="28" y="4"/>
                      </a:lnTo>
                      <a:lnTo>
                        <a:pt x="19" y="0"/>
                      </a:lnTo>
                      <a:lnTo>
                        <a:pt x="18" y="6"/>
                      </a:lnTo>
                      <a:lnTo>
                        <a:pt x="21" y="14"/>
                      </a:lnTo>
                      <a:lnTo>
                        <a:pt x="22" y="18"/>
                      </a:lnTo>
                      <a:lnTo>
                        <a:pt x="24" y="21"/>
                      </a:lnTo>
                      <a:lnTo>
                        <a:pt x="28" y="26"/>
                      </a:lnTo>
                      <a:lnTo>
                        <a:pt x="35" y="35"/>
                      </a:lnTo>
                      <a:lnTo>
                        <a:pt x="44" y="44"/>
                      </a:lnTo>
                      <a:lnTo>
                        <a:pt x="53" y="55"/>
                      </a:lnTo>
                      <a:lnTo>
                        <a:pt x="63" y="65"/>
                      </a:lnTo>
                      <a:lnTo>
                        <a:pt x="73" y="73"/>
                      </a:lnTo>
                      <a:lnTo>
                        <a:pt x="82" y="80"/>
                      </a:lnTo>
                      <a:lnTo>
                        <a:pt x="104" y="91"/>
                      </a:lnTo>
                      <a:lnTo>
                        <a:pt x="129" y="104"/>
                      </a:lnTo>
                      <a:lnTo>
                        <a:pt x="155" y="116"/>
                      </a:lnTo>
                      <a:lnTo>
                        <a:pt x="184" y="127"/>
                      </a:lnTo>
                      <a:lnTo>
                        <a:pt x="214" y="137"/>
                      </a:lnTo>
                      <a:lnTo>
                        <a:pt x="243" y="144"/>
                      </a:lnTo>
                      <a:lnTo>
                        <a:pt x="271" y="148"/>
                      </a:lnTo>
                      <a:lnTo>
                        <a:pt x="296" y="147"/>
                      </a:lnTo>
                      <a:lnTo>
                        <a:pt x="290" y="158"/>
                      </a:lnTo>
                      <a:lnTo>
                        <a:pt x="284" y="167"/>
                      </a:lnTo>
                      <a:lnTo>
                        <a:pt x="275" y="176"/>
                      </a:lnTo>
                      <a:lnTo>
                        <a:pt x="268" y="181"/>
                      </a:lnTo>
                      <a:lnTo>
                        <a:pt x="258" y="187"/>
                      </a:lnTo>
                      <a:lnTo>
                        <a:pt x="249" y="191"/>
                      </a:lnTo>
                      <a:lnTo>
                        <a:pt x="239" y="194"/>
                      </a:lnTo>
                      <a:lnTo>
                        <a:pt x="230" y="195"/>
                      </a:lnTo>
                      <a:lnTo>
                        <a:pt x="189" y="183"/>
                      </a:lnTo>
                      <a:lnTo>
                        <a:pt x="149" y="169"/>
                      </a:lnTo>
                      <a:lnTo>
                        <a:pt x="111" y="156"/>
                      </a:lnTo>
                      <a:lnTo>
                        <a:pt x="76" y="144"/>
                      </a:lnTo>
                      <a:lnTo>
                        <a:pt x="46" y="134"/>
                      </a:lnTo>
                      <a:lnTo>
                        <a:pt x="22" y="126"/>
                      </a:lnTo>
                      <a:lnTo>
                        <a:pt x="8" y="120"/>
                      </a:lnTo>
                      <a:lnTo>
                        <a:pt x="2" y="119"/>
                      </a:lnTo>
                      <a:lnTo>
                        <a:pt x="32" y="145"/>
                      </a:lnTo>
                      <a:lnTo>
                        <a:pt x="38" y="147"/>
                      </a:lnTo>
                      <a:lnTo>
                        <a:pt x="53" y="151"/>
                      </a:lnTo>
                      <a:lnTo>
                        <a:pt x="75" y="156"/>
                      </a:lnTo>
                      <a:lnTo>
                        <a:pt x="98" y="163"/>
                      </a:lnTo>
                      <a:lnTo>
                        <a:pt x="123" y="172"/>
                      </a:lnTo>
                      <a:lnTo>
                        <a:pt x="145" y="179"/>
                      </a:lnTo>
                      <a:lnTo>
                        <a:pt x="160" y="187"/>
                      </a:lnTo>
                      <a:lnTo>
                        <a:pt x="167" y="194"/>
                      </a:lnTo>
                      <a:lnTo>
                        <a:pt x="176" y="214"/>
                      </a:lnTo>
                      <a:lnTo>
                        <a:pt x="192" y="232"/>
                      </a:lnTo>
                      <a:lnTo>
                        <a:pt x="212" y="248"/>
                      </a:lnTo>
                      <a:lnTo>
                        <a:pt x="234" y="260"/>
                      </a:lnTo>
                      <a:lnTo>
                        <a:pt x="253" y="270"/>
                      </a:lnTo>
                      <a:lnTo>
                        <a:pt x="266" y="274"/>
                      </a:lnTo>
                      <a:lnTo>
                        <a:pt x="268" y="273"/>
                      </a:lnTo>
                      <a:lnTo>
                        <a:pt x="258" y="266"/>
                      </a:lnTo>
                      <a:lnTo>
                        <a:pt x="231" y="252"/>
                      </a:lnTo>
                      <a:lnTo>
                        <a:pt x="211" y="237"/>
                      </a:lnTo>
                      <a:lnTo>
                        <a:pt x="195" y="224"/>
                      </a:lnTo>
                      <a:lnTo>
                        <a:pt x="186" y="213"/>
                      </a:lnTo>
                      <a:lnTo>
                        <a:pt x="186" y="205"/>
                      </a:lnTo>
                      <a:lnTo>
                        <a:pt x="196" y="202"/>
                      </a:lnTo>
                      <a:lnTo>
                        <a:pt x="220" y="203"/>
                      </a:lnTo>
                      <a:lnTo>
                        <a:pt x="255" y="212"/>
                      </a:lnTo>
                      <a:lnTo>
                        <a:pt x="268" y="214"/>
                      </a:lnTo>
                      <a:lnTo>
                        <a:pt x="279" y="219"/>
                      </a:lnTo>
                      <a:lnTo>
                        <a:pt x="291" y="221"/>
                      </a:lnTo>
                      <a:lnTo>
                        <a:pt x="301" y="223"/>
                      </a:lnTo>
                      <a:lnTo>
                        <a:pt x="312" y="226"/>
                      </a:lnTo>
                      <a:lnTo>
                        <a:pt x="320" y="228"/>
                      </a:lnTo>
                      <a:lnTo>
                        <a:pt x="329" y="230"/>
                      </a:lnTo>
                      <a:lnTo>
                        <a:pt x="338" y="231"/>
                      </a:lnTo>
                      <a:lnTo>
                        <a:pt x="329" y="246"/>
                      </a:lnTo>
                      <a:lnTo>
                        <a:pt x="318" y="259"/>
                      </a:lnTo>
                      <a:lnTo>
                        <a:pt x="306" y="268"/>
                      </a:lnTo>
                      <a:lnTo>
                        <a:pt x="293" y="275"/>
                      </a:lnTo>
                      <a:lnTo>
                        <a:pt x="279" y="281"/>
                      </a:lnTo>
                      <a:lnTo>
                        <a:pt x="266" y="285"/>
                      </a:lnTo>
                      <a:lnTo>
                        <a:pt x="255" y="288"/>
                      </a:lnTo>
                      <a:lnTo>
                        <a:pt x="243" y="289"/>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098" name="Freeform 75"/>
                <p:cNvSpPr>
                  <a:spLocks/>
                </p:cNvSpPr>
                <p:nvPr/>
              </p:nvSpPr>
              <p:spPr bwMode="auto">
                <a:xfrm>
                  <a:off x="4905" y="2114"/>
                  <a:ext cx="111" cy="116"/>
                </a:xfrm>
                <a:custGeom>
                  <a:avLst/>
                  <a:gdLst>
                    <a:gd name="T0" fmla="*/ 1 w 222"/>
                    <a:gd name="T1" fmla="*/ 1 h 230"/>
                    <a:gd name="T2" fmla="*/ 1 w 222"/>
                    <a:gd name="T3" fmla="*/ 2 h 230"/>
                    <a:gd name="T4" fmla="*/ 1 w 222"/>
                    <a:gd name="T5" fmla="*/ 2 h 230"/>
                    <a:gd name="T6" fmla="*/ 2 w 222"/>
                    <a:gd name="T7" fmla="*/ 2 h 230"/>
                    <a:gd name="T8" fmla="*/ 2 w 222"/>
                    <a:gd name="T9" fmla="*/ 2 h 230"/>
                    <a:gd name="T10" fmla="*/ 2 w 222"/>
                    <a:gd name="T11" fmla="*/ 2 h 230"/>
                    <a:gd name="T12" fmla="*/ 1 w 222"/>
                    <a:gd name="T13" fmla="*/ 2 h 230"/>
                    <a:gd name="T14" fmla="*/ 1 w 222"/>
                    <a:gd name="T15" fmla="*/ 2 h 230"/>
                    <a:gd name="T16" fmla="*/ 2 w 222"/>
                    <a:gd name="T17" fmla="*/ 2 h 230"/>
                    <a:gd name="T18" fmla="*/ 2 w 222"/>
                    <a:gd name="T19" fmla="*/ 2 h 230"/>
                    <a:gd name="T20" fmla="*/ 2 w 222"/>
                    <a:gd name="T21" fmla="*/ 2 h 230"/>
                    <a:gd name="T22" fmla="*/ 2 w 222"/>
                    <a:gd name="T23" fmla="*/ 2 h 230"/>
                    <a:gd name="T24" fmla="*/ 2 w 222"/>
                    <a:gd name="T25" fmla="*/ 2 h 230"/>
                    <a:gd name="T26" fmla="*/ 2 w 222"/>
                    <a:gd name="T27" fmla="*/ 2 h 230"/>
                    <a:gd name="T28" fmla="*/ 2 w 222"/>
                    <a:gd name="T29" fmla="*/ 1 h 230"/>
                    <a:gd name="T30" fmla="*/ 2 w 222"/>
                    <a:gd name="T31" fmla="*/ 1 h 230"/>
                    <a:gd name="T32" fmla="*/ 2 w 222"/>
                    <a:gd name="T33" fmla="*/ 2 h 230"/>
                    <a:gd name="T34" fmla="*/ 2 w 222"/>
                    <a:gd name="T35" fmla="*/ 2 h 230"/>
                    <a:gd name="T36" fmla="*/ 2 w 222"/>
                    <a:gd name="T37" fmla="*/ 2 h 230"/>
                    <a:gd name="T38" fmla="*/ 2 w 222"/>
                    <a:gd name="T39" fmla="*/ 2 h 230"/>
                    <a:gd name="T40" fmla="*/ 1 w 222"/>
                    <a:gd name="T41" fmla="*/ 2 h 230"/>
                    <a:gd name="T42" fmla="*/ 1 w 222"/>
                    <a:gd name="T43" fmla="*/ 2 h 230"/>
                    <a:gd name="T44" fmla="*/ 1 w 222"/>
                    <a:gd name="T45" fmla="*/ 2 h 230"/>
                    <a:gd name="T46" fmla="*/ 1 w 222"/>
                    <a:gd name="T47" fmla="*/ 1 h 230"/>
                    <a:gd name="T48" fmla="*/ 2 w 222"/>
                    <a:gd name="T49" fmla="*/ 2 h 230"/>
                    <a:gd name="T50" fmla="*/ 2 w 222"/>
                    <a:gd name="T51" fmla="*/ 2 h 230"/>
                    <a:gd name="T52" fmla="*/ 2 w 222"/>
                    <a:gd name="T53" fmla="*/ 2 h 230"/>
                    <a:gd name="T54" fmla="*/ 2 w 222"/>
                    <a:gd name="T55" fmla="*/ 2 h 230"/>
                    <a:gd name="T56" fmla="*/ 1 w 222"/>
                    <a:gd name="T57" fmla="*/ 1 h 230"/>
                    <a:gd name="T58" fmla="*/ 1 w 222"/>
                    <a:gd name="T59" fmla="*/ 1 h 230"/>
                    <a:gd name="T60" fmla="*/ 1 w 222"/>
                    <a:gd name="T61" fmla="*/ 1 h 230"/>
                    <a:gd name="T62" fmla="*/ 2 w 222"/>
                    <a:gd name="T63" fmla="*/ 1 h 230"/>
                    <a:gd name="T64" fmla="*/ 2 w 222"/>
                    <a:gd name="T65" fmla="*/ 1 h 230"/>
                    <a:gd name="T66" fmla="*/ 1 w 222"/>
                    <a:gd name="T67" fmla="*/ 1 h 230"/>
                    <a:gd name="T68" fmla="*/ 1 w 222"/>
                    <a:gd name="T69" fmla="*/ 1 h 230"/>
                    <a:gd name="T70" fmla="*/ 1 w 222"/>
                    <a:gd name="T71" fmla="*/ 1 h 230"/>
                    <a:gd name="T72" fmla="*/ 1 w 222"/>
                    <a:gd name="T73" fmla="*/ 1 h 230"/>
                    <a:gd name="T74" fmla="*/ 1 w 222"/>
                    <a:gd name="T75" fmla="*/ 1 h 230"/>
                    <a:gd name="T76" fmla="*/ 1 w 222"/>
                    <a:gd name="T77" fmla="*/ 1 h 230"/>
                    <a:gd name="T78" fmla="*/ 1 w 222"/>
                    <a:gd name="T79" fmla="*/ 1 h 230"/>
                    <a:gd name="T80" fmla="*/ 1 w 222"/>
                    <a:gd name="T81" fmla="*/ 1 h 230"/>
                    <a:gd name="T82" fmla="*/ 1 w 222"/>
                    <a:gd name="T83" fmla="*/ 1 h 230"/>
                    <a:gd name="T84" fmla="*/ 1 w 222"/>
                    <a:gd name="T85" fmla="*/ 1 h 230"/>
                    <a:gd name="T86" fmla="*/ 1 w 222"/>
                    <a:gd name="T87" fmla="*/ 1 h 230"/>
                    <a:gd name="T88" fmla="*/ 1 w 222"/>
                    <a:gd name="T89" fmla="*/ 1 h 230"/>
                    <a:gd name="T90" fmla="*/ 1 w 222"/>
                    <a:gd name="T91" fmla="*/ 1 h 230"/>
                    <a:gd name="T92" fmla="*/ 1 w 222"/>
                    <a:gd name="T93" fmla="*/ 1 h 230"/>
                    <a:gd name="T94" fmla="*/ 1 w 222"/>
                    <a:gd name="T95" fmla="*/ 1 h 230"/>
                    <a:gd name="T96" fmla="*/ 1 w 222"/>
                    <a:gd name="T97" fmla="*/ 1 h 230"/>
                    <a:gd name="T98" fmla="*/ 1 w 222"/>
                    <a:gd name="T99" fmla="*/ 1 h 230"/>
                    <a:gd name="T100" fmla="*/ 1 w 222"/>
                    <a:gd name="T101" fmla="*/ 1 h 230"/>
                    <a:gd name="T102" fmla="*/ 1 w 222"/>
                    <a:gd name="T103" fmla="*/ 1 h 230"/>
                    <a:gd name="T104" fmla="*/ 1 w 222"/>
                    <a:gd name="T105" fmla="*/ 1 h 230"/>
                    <a:gd name="T106" fmla="*/ 1 w 222"/>
                    <a:gd name="T107" fmla="*/ 1 h 230"/>
                    <a:gd name="T108" fmla="*/ 1 w 222"/>
                    <a:gd name="T109" fmla="*/ 1 h 230"/>
                    <a:gd name="T110" fmla="*/ 1 w 222"/>
                    <a:gd name="T111" fmla="*/ 1 h 230"/>
                    <a:gd name="T112" fmla="*/ 1 w 222"/>
                    <a:gd name="T113" fmla="*/ 1 h 230"/>
                    <a:gd name="T114" fmla="*/ 1 w 222"/>
                    <a:gd name="T115" fmla="*/ 1 h 230"/>
                    <a:gd name="T116" fmla="*/ 1 w 222"/>
                    <a:gd name="T117" fmla="*/ 1 h 230"/>
                    <a:gd name="T118" fmla="*/ 1 w 222"/>
                    <a:gd name="T119" fmla="*/ 1 h 230"/>
                    <a:gd name="T120" fmla="*/ 1 w 222"/>
                    <a:gd name="T121" fmla="*/ 1 h 2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2"/>
                    <a:gd name="T184" fmla="*/ 0 h 230"/>
                    <a:gd name="T185" fmla="*/ 222 w 222"/>
                    <a:gd name="T186" fmla="*/ 230 h 23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2" h="230">
                      <a:moveTo>
                        <a:pt x="15" y="107"/>
                      </a:moveTo>
                      <a:lnTo>
                        <a:pt x="18" y="109"/>
                      </a:lnTo>
                      <a:lnTo>
                        <a:pt x="26" y="113"/>
                      </a:lnTo>
                      <a:lnTo>
                        <a:pt x="40" y="118"/>
                      </a:lnTo>
                      <a:lnTo>
                        <a:pt x="53" y="125"/>
                      </a:lnTo>
                      <a:lnTo>
                        <a:pt x="67" y="132"/>
                      </a:lnTo>
                      <a:lnTo>
                        <a:pt x="79" y="141"/>
                      </a:lnTo>
                      <a:lnTo>
                        <a:pt x="88" y="148"/>
                      </a:lnTo>
                      <a:lnTo>
                        <a:pt x="92" y="153"/>
                      </a:lnTo>
                      <a:lnTo>
                        <a:pt x="101" y="179"/>
                      </a:lnTo>
                      <a:lnTo>
                        <a:pt x="120" y="199"/>
                      </a:lnTo>
                      <a:lnTo>
                        <a:pt x="145" y="214"/>
                      </a:lnTo>
                      <a:lnTo>
                        <a:pt x="171" y="222"/>
                      </a:lnTo>
                      <a:lnTo>
                        <a:pt x="195" y="228"/>
                      </a:lnTo>
                      <a:lnTo>
                        <a:pt x="214" y="230"/>
                      </a:lnTo>
                      <a:lnTo>
                        <a:pt x="222" y="230"/>
                      </a:lnTo>
                      <a:lnTo>
                        <a:pt x="218" y="229"/>
                      </a:lnTo>
                      <a:lnTo>
                        <a:pt x="179" y="221"/>
                      </a:lnTo>
                      <a:lnTo>
                        <a:pt x="148" y="208"/>
                      </a:lnTo>
                      <a:lnTo>
                        <a:pt x="124" y="195"/>
                      </a:lnTo>
                      <a:lnTo>
                        <a:pt x="110" y="181"/>
                      </a:lnTo>
                      <a:lnTo>
                        <a:pt x="104" y="170"/>
                      </a:lnTo>
                      <a:lnTo>
                        <a:pt x="107" y="161"/>
                      </a:lnTo>
                      <a:lnTo>
                        <a:pt x="117" y="160"/>
                      </a:lnTo>
                      <a:lnTo>
                        <a:pt x="136" y="167"/>
                      </a:lnTo>
                      <a:lnTo>
                        <a:pt x="167" y="178"/>
                      </a:lnTo>
                      <a:lnTo>
                        <a:pt x="190" y="185"/>
                      </a:lnTo>
                      <a:lnTo>
                        <a:pt x="206" y="188"/>
                      </a:lnTo>
                      <a:lnTo>
                        <a:pt x="217" y="188"/>
                      </a:lnTo>
                      <a:lnTo>
                        <a:pt x="221" y="186"/>
                      </a:lnTo>
                      <a:lnTo>
                        <a:pt x="221" y="183"/>
                      </a:lnTo>
                      <a:lnTo>
                        <a:pt x="217" y="182"/>
                      </a:lnTo>
                      <a:lnTo>
                        <a:pt x="208" y="183"/>
                      </a:lnTo>
                      <a:lnTo>
                        <a:pt x="205" y="183"/>
                      </a:lnTo>
                      <a:lnTo>
                        <a:pt x="200" y="182"/>
                      </a:lnTo>
                      <a:lnTo>
                        <a:pt x="196" y="181"/>
                      </a:lnTo>
                      <a:lnTo>
                        <a:pt x="190" y="179"/>
                      </a:lnTo>
                      <a:lnTo>
                        <a:pt x="184" y="178"/>
                      </a:lnTo>
                      <a:lnTo>
                        <a:pt x="177" y="175"/>
                      </a:lnTo>
                      <a:lnTo>
                        <a:pt x="170" y="171"/>
                      </a:lnTo>
                      <a:lnTo>
                        <a:pt x="162" y="168"/>
                      </a:lnTo>
                      <a:lnTo>
                        <a:pt x="176" y="161"/>
                      </a:lnTo>
                      <a:lnTo>
                        <a:pt x="187" y="149"/>
                      </a:lnTo>
                      <a:lnTo>
                        <a:pt x="199" y="136"/>
                      </a:lnTo>
                      <a:lnTo>
                        <a:pt x="208" y="123"/>
                      </a:lnTo>
                      <a:lnTo>
                        <a:pt x="214" y="113"/>
                      </a:lnTo>
                      <a:lnTo>
                        <a:pt x="215" y="109"/>
                      </a:lnTo>
                      <a:lnTo>
                        <a:pt x="212" y="112"/>
                      </a:lnTo>
                      <a:lnTo>
                        <a:pt x="205" y="125"/>
                      </a:lnTo>
                      <a:lnTo>
                        <a:pt x="195" y="141"/>
                      </a:lnTo>
                      <a:lnTo>
                        <a:pt x="183" y="152"/>
                      </a:lnTo>
                      <a:lnTo>
                        <a:pt x="173" y="159"/>
                      </a:lnTo>
                      <a:lnTo>
                        <a:pt x="162" y="163"/>
                      </a:lnTo>
                      <a:lnTo>
                        <a:pt x="162" y="161"/>
                      </a:lnTo>
                      <a:lnTo>
                        <a:pt x="161" y="161"/>
                      </a:lnTo>
                      <a:lnTo>
                        <a:pt x="160" y="161"/>
                      </a:lnTo>
                      <a:lnTo>
                        <a:pt x="154" y="161"/>
                      </a:lnTo>
                      <a:lnTo>
                        <a:pt x="149" y="160"/>
                      </a:lnTo>
                      <a:lnTo>
                        <a:pt x="143" y="160"/>
                      </a:lnTo>
                      <a:lnTo>
                        <a:pt x="139" y="159"/>
                      </a:lnTo>
                      <a:lnTo>
                        <a:pt x="132" y="154"/>
                      </a:lnTo>
                      <a:lnTo>
                        <a:pt x="124" y="152"/>
                      </a:lnTo>
                      <a:lnTo>
                        <a:pt x="117" y="148"/>
                      </a:lnTo>
                      <a:lnTo>
                        <a:pt x="110" y="143"/>
                      </a:lnTo>
                      <a:lnTo>
                        <a:pt x="102" y="141"/>
                      </a:lnTo>
                      <a:lnTo>
                        <a:pt x="95" y="136"/>
                      </a:lnTo>
                      <a:lnTo>
                        <a:pt x="88" y="132"/>
                      </a:lnTo>
                      <a:lnTo>
                        <a:pt x="81" y="128"/>
                      </a:lnTo>
                      <a:lnTo>
                        <a:pt x="78" y="121"/>
                      </a:lnTo>
                      <a:lnTo>
                        <a:pt x="81" y="118"/>
                      </a:lnTo>
                      <a:lnTo>
                        <a:pt x="89" y="117"/>
                      </a:lnTo>
                      <a:lnTo>
                        <a:pt x="102" y="121"/>
                      </a:lnTo>
                      <a:lnTo>
                        <a:pt x="124" y="128"/>
                      </a:lnTo>
                      <a:lnTo>
                        <a:pt x="142" y="132"/>
                      </a:lnTo>
                      <a:lnTo>
                        <a:pt x="154" y="135"/>
                      </a:lnTo>
                      <a:lnTo>
                        <a:pt x="161" y="135"/>
                      </a:lnTo>
                      <a:lnTo>
                        <a:pt x="164" y="134"/>
                      </a:lnTo>
                      <a:lnTo>
                        <a:pt x="162" y="132"/>
                      </a:lnTo>
                      <a:lnTo>
                        <a:pt x="160" y="132"/>
                      </a:lnTo>
                      <a:lnTo>
                        <a:pt x="154" y="132"/>
                      </a:lnTo>
                      <a:lnTo>
                        <a:pt x="151" y="132"/>
                      </a:lnTo>
                      <a:lnTo>
                        <a:pt x="145" y="131"/>
                      </a:lnTo>
                      <a:lnTo>
                        <a:pt x="139" y="130"/>
                      </a:lnTo>
                      <a:lnTo>
                        <a:pt x="132" y="127"/>
                      </a:lnTo>
                      <a:lnTo>
                        <a:pt x="124" y="124"/>
                      </a:lnTo>
                      <a:lnTo>
                        <a:pt x="116" y="121"/>
                      </a:lnTo>
                      <a:lnTo>
                        <a:pt x="105" y="117"/>
                      </a:lnTo>
                      <a:lnTo>
                        <a:pt x="95" y="113"/>
                      </a:lnTo>
                      <a:lnTo>
                        <a:pt x="105" y="112"/>
                      </a:lnTo>
                      <a:lnTo>
                        <a:pt x="113" y="105"/>
                      </a:lnTo>
                      <a:lnTo>
                        <a:pt x="117" y="95"/>
                      </a:lnTo>
                      <a:lnTo>
                        <a:pt x="120" y="84"/>
                      </a:lnTo>
                      <a:lnTo>
                        <a:pt x="124" y="83"/>
                      </a:lnTo>
                      <a:lnTo>
                        <a:pt x="127" y="81"/>
                      </a:lnTo>
                      <a:lnTo>
                        <a:pt x="130" y="80"/>
                      </a:lnTo>
                      <a:lnTo>
                        <a:pt x="133" y="77"/>
                      </a:lnTo>
                      <a:lnTo>
                        <a:pt x="135" y="76"/>
                      </a:lnTo>
                      <a:lnTo>
                        <a:pt x="132" y="77"/>
                      </a:lnTo>
                      <a:lnTo>
                        <a:pt x="127" y="78"/>
                      </a:lnTo>
                      <a:lnTo>
                        <a:pt x="122" y="80"/>
                      </a:lnTo>
                      <a:lnTo>
                        <a:pt x="123" y="67"/>
                      </a:lnTo>
                      <a:lnTo>
                        <a:pt x="123" y="59"/>
                      </a:lnTo>
                      <a:lnTo>
                        <a:pt x="123" y="60"/>
                      </a:lnTo>
                      <a:lnTo>
                        <a:pt x="122" y="71"/>
                      </a:lnTo>
                      <a:lnTo>
                        <a:pt x="122" y="73"/>
                      </a:lnTo>
                      <a:lnTo>
                        <a:pt x="122" y="76"/>
                      </a:lnTo>
                      <a:lnTo>
                        <a:pt x="122" y="77"/>
                      </a:lnTo>
                      <a:lnTo>
                        <a:pt x="120" y="80"/>
                      </a:lnTo>
                      <a:lnTo>
                        <a:pt x="117" y="80"/>
                      </a:lnTo>
                      <a:lnTo>
                        <a:pt x="113" y="80"/>
                      </a:lnTo>
                      <a:lnTo>
                        <a:pt x="108" y="80"/>
                      </a:lnTo>
                      <a:lnTo>
                        <a:pt x="102" y="78"/>
                      </a:lnTo>
                      <a:lnTo>
                        <a:pt x="97" y="77"/>
                      </a:lnTo>
                      <a:lnTo>
                        <a:pt x="91" y="76"/>
                      </a:lnTo>
                      <a:lnTo>
                        <a:pt x="83" y="73"/>
                      </a:lnTo>
                      <a:lnTo>
                        <a:pt x="76" y="69"/>
                      </a:lnTo>
                      <a:lnTo>
                        <a:pt x="85" y="58"/>
                      </a:lnTo>
                      <a:lnTo>
                        <a:pt x="89" y="40"/>
                      </a:lnTo>
                      <a:lnTo>
                        <a:pt x="91" y="30"/>
                      </a:lnTo>
                      <a:lnTo>
                        <a:pt x="89" y="40"/>
                      </a:lnTo>
                      <a:lnTo>
                        <a:pt x="86" y="53"/>
                      </a:lnTo>
                      <a:lnTo>
                        <a:pt x="81" y="60"/>
                      </a:lnTo>
                      <a:lnTo>
                        <a:pt x="75" y="65"/>
                      </a:lnTo>
                      <a:lnTo>
                        <a:pt x="69" y="66"/>
                      </a:lnTo>
                      <a:lnTo>
                        <a:pt x="62" y="60"/>
                      </a:lnTo>
                      <a:lnTo>
                        <a:pt x="53" y="55"/>
                      </a:lnTo>
                      <a:lnTo>
                        <a:pt x="44" y="48"/>
                      </a:lnTo>
                      <a:lnTo>
                        <a:pt x="35" y="41"/>
                      </a:lnTo>
                      <a:lnTo>
                        <a:pt x="31" y="34"/>
                      </a:lnTo>
                      <a:lnTo>
                        <a:pt x="24" y="22"/>
                      </a:lnTo>
                      <a:lnTo>
                        <a:pt x="16" y="11"/>
                      </a:lnTo>
                      <a:lnTo>
                        <a:pt x="10" y="2"/>
                      </a:lnTo>
                      <a:lnTo>
                        <a:pt x="7" y="0"/>
                      </a:lnTo>
                      <a:lnTo>
                        <a:pt x="7" y="2"/>
                      </a:lnTo>
                      <a:lnTo>
                        <a:pt x="7" y="8"/>
                      </a:lnTo>
                      <a:lnTo>
                        <a:pt x="9" y="11"/>
                      </a:lnTo>
                      <a:lnTo>
                        <a:pt x="12" y="15"/>
                      </a:lnTo>
                      <a:lnTo>
                        <a:pt x="18" y="26"/>
                      </a:lnTo>
                      <a:lnTo>
                        <a:pt x="25" y="37"/>
                      </a:lnTo>
                      <a:lnTo>
                        <a:pt x="32" y="47"/>
                      </a:lnTo>
                      <a:lnTo>
                        <a:pt x="41" y="53"/>
                      </a:lnTo>
                      <a:lnTo>
                        <a:pt x="51" y="60"/>
                      </a:lnTo>
                      <a:lnTo>
                        <a:pt x="63" y="67"/>
                      </a:lnTo>
                      <a:lnTo>
                        <a:pt x="75" y="73"/>
                      </a:lnTo>
                      <a:lnTo>
                        <a:pt x="86" y="78"/>
                      </a:lnTo>
                      <a:lnTo>
                        <a:pt x="98" y="83"/>
                      </a:lnTo>
                      <a:lnTo>
                        <a:pt x="110" y="84"/>
                      </a:lnTo>
                      <a:lnTo>
                        <a:pt x="120" y="84"/>
                      </a:lnTo>
                      <a:lnTo>
                        <a:pt x="114" y="96"/>
                      </a:lnTo>
                      <a:lnTo>
                        <a:pt x="108" y="103"/>
                      </a:lnTo>
                      <a:lnTo>
                        <a:pt x="100" y="109"/>
                      </a:lnTo>
                      <a:lnTo>
                        <a:pt x="92" y="112"/>
                      </a:lnTo>
                      <a:lnTo>
                        <a:pt x="76" y="105"/>
                      </a:lnTo>
                      <a:lnTo>
                        <a:pt x="60" y="96"/>
                      </a:lnTo>
                      <a:lnTo>
                        <a:pt x="44" y="89"/>
                      </a:lnTo>
                      <a:lnTo>
                        <a:pt x="31" y="83"/>
                      </a:lnTo>
                      <a:lnTo>
                        <a:pt x="18" y="76"/>
                      </a:lnTo>
                      <a:lnTo>
                        <a:pt x="9" y="71"/>
                      </a:lnTo>
                      <a:lnTo>
                        <a:pt x="3" y="69"/>
                      </a:lnTo>
                      <a:lnTo>
                        <a:pt x="0" y="67"/>
                      </a:lnTo>
                      <a:lnTo>
                        <a:pt x="12" y="83"/>
                      </a:lnTo>
                      <a:lnTo>
                        <a:pt x="15" y="84"/>
                      </a:lnTo>
                      <a:lnTo>
                        <a:pt x="21" y="85"/>
                      </a:lnTo>
                      <a:lnTo>
                        <a:pt x="29" y="89"/>
                      </a:lnTo>
                      <a:lnTo>
                        <a:pt x="41" y="94"/>
                      </a:lnTo>
                      <a:lnTo>
                        <a:pt x="51" y="99"/>
                      </a:lnTo>
                      <a:lnTo>
                        <a:pt x="60" y="105"/>
                      </a:lnTo>
                      <a:lnTo>
                        <a:pt x="67" y="109"/>
                      </a:lnTo>
                      <a:lnTo>
                        <a:pt x="70" y="113"/>
                      </a:lnTo>
                      <a:lnTo>
                        <a:pt x="70" y="116"/>
                      </a:lnTo>
                      <a:lnTo>
                        <a:pt x="72" y="118"/>
                      </a:lnTo>
                      <a:lnTo>
                        <a:pt x="72" y="123"/>
                      </a:lnTo>
                      <a:lnTo>
                        <a:pt x="73" y="125"/>
                      </a:lnTo>
                      <a:lnTo>
                        <a:pt x="59" y="117"/>
                      </a:lnTo>
                      <a:lnTo>
                        <a:pt x="45" y="110"/>
                      </a:lnTo>
                      <a:lnTo>
                        <a:pt x="32" y="102"/>
                      </a:lnTo>
                      <a:lnTo>
                        <a:pt x="22" y="96"/>
                      </a:lnTo>
                      <a:lnTo>
                        <a:pt x="13" y="91"/>
                      </a:lnTo>
                      <a:lnTo>
                        <a:pt x="6" y="87"/>
                      </a:lnTo>
                      <a:lnTo>
                        <a:pt x="2" y="85"/>
                      </a:lnTo>
                      <a:lnTo>
                        <a:pt x="0" y="84"/>
                      </a:lnTo>
                      <a:lnTo>
                        <a:pt x="15" y="107"/>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099" name="Freeform 76"/>
                <p:cNvSpPr>
                  <a:spLocks/>
                </p:cNvSpPr>
                <p:nvPr/>
              </p:nvSpPr>
              <p:spPr bwMode="auto">
                <a:xfrm>
                  <a:off x="4978" y="2195"/>
                  <a:ext cx="7" cy="1"/>
                </a:xfrm>
                <a:custGeom>
                  <a:avLst/>
                  <a:gdLst>
                    <a:gd name="T0" fmla="*/ 1 w 14"/>
                    <a:gd name="T1" fmla="*/ 1 h 2"/>
                    <a:gd name="T2" fmla="*/ 1 w 14"/>
                    <a:gd name="T3" fmla="*/ 1 h 2"/>
                    <a:gd name="T4" fmla="*/ 1 w 14"/>
                    <a:gd name="T5" fmla="*/ 1 h 2"/>
                    <a:gd name="T6" fmla="*/ 1 w 14"/>
                    <a:gd name="T7" fmla="*/ 1 h 2"/>
                    <a:gd name="T8" fmla="*/ 1 w 14"/>
                    <a:gd name="T9" fmla="*/ 1 h 2"/>
                    <a:gd name="T10" fmla="*/ 1 w 14"/>
                    <a:gd name="T11" fmla="*/ 1 h 2"/>
                    <a:gd name="T12" fmla="*/ 1 w 14"/>
                    <a:gd name="T13" fmla="*/ 1 h 2"/>
                    <a:gd name="T14" fmla="*/ 1 w 14"/>
                    <a:gd name="T15" fmla="*/ 1 h 2"/>
                    <a:gd name="T16" fmla="*/ 0 w 14"/>
                    <a:gd name="T17" fmla="*/ 0 h 2"/>
                    <a:gd name="T18" fmla="*/ 1 w 14"/>
                    <a:gd name="T19" fmla="*/ 1 h 2"/>
                    <a:gd name="T20" fmla="*/ 1 w 14"/>
                    <a:gd name="T21" fmla="*/ 1 h 2"/>
                    <a:gd name="T22" fmla="*/ 1 w 14"/>
                    <a:gd name="T23" fmla="*/ 1 h 2"/>
                    <a:gd name="T24" fmla="*/ 1 w 14"/>
                    <a:gd name="T25" fmla="*/ 1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2"/>
                    <a:gd name="T41" fmla="*/ 14 w 14"/>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2">
                      <a:moveTo>
                        <a:pt x="14" y="2"/>
                      </a:moveTo>
                      <a:lnTo>
                        <a:pt x="12" y="2"/>
                      </a:lnTo>
                      <a:lnTo>
                        <a:pt x="9" y="2"/>
                      </a:lnTo>
                      <a:lnTo>
                        <a:pt x="8" y="2"/>
                      </a:lnTo>
                      <a:lnTo>
                        <a:pt x="5" y="2"/>
                      </a:lnTo>
                      <a:lnTo>
                        <a:pt x="3" y="2"/>
                      </a:lnTo>
                      <a:lnTo>
                        <a:pt x="2" y="2"/>
                      </a:lnTo>
                      <a:lnTo>
                        <a:pt x="0" y="0"/>
                      </a:lnTo>
                      <a:lnTo>
                        <a:pt x="5" y="2"/>
                      </a:lnTo>
                      <a:lnTo>
                        <a:pt x="8" y="2"/>
                      </a:lnTo>
                      <a:lnTo>
                        <a:pt x="11" y="2"/>
                      </a:lnTo>
                      <a:lnTo>
                        <a:pt x="14" y="2"/>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00" name="Freeform 77"/>
                <p:cNvSpPr>
                  <a:spLocks/>
                </p:cNvSpPr>
                <p:nvPr/>
              </p:nvSpPr>
              <p:spPr bwMode="auto">
                <a:xfrm>
                  <a:off x="5020" y="2291"/>
                  <a:ext cx="28" cy="41"/>
                </a:xfrm>
                <a:custGeom>
                  <a:avLst/>
                  <a:gdLst>
                    <a:gd name="T0" fmla="*/ 0 w 57"/>
                    <a:gd name="T1" fmla="*/ 1 h 81"/>
                    <a:gd name="T2" fmla="*/ 0 w 57"/>
                    <a:gd name="T3" fmla="*/ 1 h 81"/>
                    <a:gd name="T4" fmla="*/ 0 w 57"/>
                    <a:gd name="T5" fmla="*/ 1 h 81"/>
                    <a:gd name="T6" fmla="*/ 0 w 57"/>
                    <a:gd name="T7" fmla="*/ 1 h 81"/>
                    <a:gd name="T8" fmla="*/ 0 w 57"/>
                    <a:gd name="T9" fmla="*/ 1 h 81"/>
                    <a:gd name="T10" fmla="*/ 0 w 57"/>
                    <a:gd name="T11" fmla="*/ 1 h 81"/>
                    <a:gd name="T12" fmla="*/ 0 w 57"/>
                    <a:gd name="T13" fmla="*/ 1 h 81"/>
                    <a:gd name="T14" fmla="*/ 0 w 57"/>
                    <a:gd name="T15" fmla="*/ 1 h 81"/>
                    <a:gd name="T16" fmla="*/ 0 w 57"/>
                    <a:gd name="T17" fmla="*/ 1 h 81"/>
                    <a:gd name="T18" fmla="*/ 0 w 57"/>
                    <a:gd name="T19" fmla="*/ 1 h 81"/>
                    <a:gd name="T20" fmla="*/ 0 w 57"/>
                    <a:gd name="T21" fmla="*/ 1 h 81"/>
                    <a:gd name="T22" fmla="*/ 0 w 57"/>
                    <a:gd name="T23" fmla="*/ 1 h 81"/>
                    <a:gd name="T24" fmla="*/ 0 w 57"/>
                    <a:gd name="T25" fmla="*/ 1 h 81"/>
                    <a:gd name="T26" fmla="*/ 0 w 57"/>
                    <a:gd name="T27" fmla="*/ 1 h 81"/>
                    <a:gd name="T28" fmla="*/ 0 w 57"/>
                    <a:gd name="T29" fmla="*/ 1 h 81"/>
                    <a:gd name="T30" fmla="*/ 0 w 57"/>
                    <a:gd name="T31" fmla="*/ 1 h 81"/>
                    <a:gd name="T32" fmla="*/ 0 w 57"/>
                    <a:gd name="T33" fmla="*/ 1 h 81"/>
                    <a:gd name="T34" fmla="*/ 0 w 57"/>
                    <a:gd name="T35" fmla="*/ 1 h 81"/>
                    <a:gd name="T36" fmla="*/ 0 w 57"/>
                    <a:gd name="T37" fmla="*/ 0 h 81"/>
                    <a:gd name="T38" fmla="*/ 0 w 57"/>
                    <a:gd name="T39" fmla="*/ 0 h 81"/>
                    <a:gd name="T40" fmla="*/ 0 w 57"/>
                    <a:gd name="T41" fmla="*/ 1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81"/>
                    <a:gd name="T65" fmla="*/ 57 w 57"/>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81">
                      <a:moveTo>
                        <a:pt x="55" y="18"/>
                      </a:moveTo>
                      <a:lnTo>
                        <a:pt x="54" y="34"/>
                      </a:lnTo>
                      <a:lnTo>
                        <a:pt x="49" y="48"/>
                      </a:lnTo>
                      <a:lnTo>
                        <a:pt x="42" y="58"/>
                      </a:lnTo>
                      <a:lnTo>
                        <a:pt x="35" y="66"/>
                      </a:lnTo>
                      <a:lnTo>
                        <a:pt x="26" y="71"/>
                      </a:lnTo>
                      <a:lnTo>
                        <a:pt x="17" y="76"/>
                      </a:lnTo>
                      <a:lnTo>
                        <a:pt x="8" y="78"/>
                      </a:lnTo>
                      <a:lnTo>
                        <a:pt x="0" y="80"/>
                      </a:lnTo>
                      <a:lnTo>
                        <a:pt x="1" y="80"/>
                      </a:lnTo>
                      <a:lnTo>
                        <a:pt x="3" y="80"/>
                      </a:lnTo>
                      <a:lnTo>
                        <a:pt x="4" y="80"/>
                      </a:lnTo>
                      <a:lnTo>
                        <a:pt x="6" y="81"/>
                      </a:lnTo>
                      <a:lnTo>
                        <a:pt x="27" y="80"/>
                      </a:lnTo>
                      <a:lnTo>
                        <a:pt x="42" y="67"/>
                      </a:lnTo>
                      <a:lnTo>
                        <a:pt x="51" y="49"/>
                      </a:lnTo>
                      <a:lnTo>
                        <a:pt x="55" y="29"/>
                      </a:lnTo>
                      <a:lnTo>
                        <a:pt x="57" y="11"/>
                      </a:lnTo>
                      <a:lnTo>
                        <a:pt x="57" y="0"/>
                      </a:lnTo>
                      <a:lnTo>
                        <a:pt x="55" y="0"/>
                      </a:lnTo>
                      <a:lnTo>
                        <a:pt x="55" y="18"/>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01" name="Freeform 78"/>
                <p:cNvSpPr>
                  <a:spLocks/>
                </p:cNvSpPr>
                <p:nvPr/>
              </p:nvSpPr>
              <p:spPr bwMode="auto">
                <a:xfrm>
                  <a:off x="4908" y="2075"/>
                  <a:ext cx="73" cy="58"/>
                </a:xfrm>
                <a:custGeom>
                  <a:avLst/>
                  <a:gdLst>
                    <a:gd name="T0" fmla="*/ 1 w 146"/>
                    <a:gd name="T1" fmla="*/ 1 h 116"/>
                    <a:gd name="T2" fmla="*/ 1 w 146"/>
                    <a:gd name="T3" fmla="*/ 1 h 116"/>
                    <a:gd name="T4" fmla="*/ 1 w 146"/>
                    <a:gd name="T5" fmla="*/ 1 h 116"/>
                    <a:gd name="T6" fmla="*/ 1 w 146"/>
                    <a:gd name="T7" fmla="*/ 1 h 116"/>
                    <a:gd name="T8" fmla="*/ 1 w 146"/>
                    <a:gd name="T9" fmla="*/ 1 h 116"/>
                    <a:gd name="T10" fmla="*/ 1 w 146"/>
                    <a:gd name="T11" fmla="*/ 1 h 116"/>
                    <a:gd name="T12" fmla="*/ 1 w 146"/>
                    <a:gd name="T13" fmla="*/ 1 h 116"/>
                    <a:gd name="T14" fmla="*/ 1 w 146"/>
                    <a:gd name="T15" fmla="*/ 1 h 116"/>
                    <a:gd name="T16" fmla="*/ 1 w 146"/>
                    <a:gd name="T17" fmla="*/ 0 h 116"/>
                    <a:gd name="T18" fmla="*/ 0 w 146"/>
                    <a:gd name="T19" fmla="*/ 1 h 116"/>
                    <a:gd name="T20" fmla="*/ 1 w 146"/>
                    <a:gd name="T21" fmla="*/ 1 h 116"/>
                    <a:gd name="T22" fmla="*/ 1 w 146"/>
                    <a:gd name="T23" fmla="*/ 1 h 116"/>
                    <a:gd name="T24" fmla="*/ 1 w 146"/>
                    <a:gd name="T25" fmla="*/ 1 h 116"/>
                    <a:gd name="T26" fmla="*/ 1 w 146"/>
                    <a:gd name="T27" fmla="*/ 1 h 116"/>
                    <a:gd name="T28" fmla="*/ 1 w 146"/>
                    <a:gd name="T29" fmla="*/ 1 h 116"/>
                    <a:gd name="T30" fmla="*/ 1 w 146"/>
                    <a:gd name="T31" fmla="*/ 1 h 116"/>
                    <a:gd name="T32" fmla="*/ 1 w 146"/>
                    <a:gd name="T33" fmla="*/ 1 h 116"/>
                    <a:gd name="T34" fmla="*/ 1 w 146"/>
                    <a:gd name="T35" fmla="*/ 1 h 116"/>
                    <a:gd name="T36" fmla="*/ 1 w 146"/>
                    <a:gd name="T37" fmla="*/ 1 h 116"/>
                    <a:gd name="T38" fmla="*/ 1 w 146"/>
                    <a:gd name="T39" fmla="*/ 1 h 116"/>
                    <a:gd name="T40" fmla="*/ 1 w 146"/>
                    <a:gd name="T41" fmla="*/ 1 h 116"/>
                    <a:gd name="T42" fmla="*/ 1 w 146"/>
                    <a:gd name="T43" fmla="*/ 1 h 116"/>
                    <a:gd name="T44" fmla="*/ 1 w 146"/>
                    <a:gd name="T45" fmla="*/ 1 h 116"/>
                    <a:gd name="T46" fmla="*/ 1 w 146"/>
                    <a:gd name="T47" fmla="*/ 1 h 116"/>
                    <a:gd name="T48" fmla="*/ 1 w 146"/>
                    <a:gd name="T49" fmla="*/ 1 h 116"/>
                    <a:gd name="T50" fmla="*/ 1 w 146"/>
                    <a:gd name="T51" fmla="*/ 1 h 116"/>
                    <a:gd name="T52" fmla="*/ 1 w 146"/>
                    <a:gd name="T53" fmla="*/ 1 h 116"/>
                    <a:gd name="T54" fmla="*/ 1 w 146"/>
                    <a:gd name="T55" fmla="*/ 1 h 116"/>
                    <a:gd name="T56" fmla="*/ 1 w 146"/>
                    <a:gd name="T57" fmla="*/ 1 h 116"/>
                    <a:gd name="T58" fmla="*/ 1 w 146"/>
                    <a:gd name="T59" fmla="*/ 1 h 116"/>
                    <a:gd name="T60" fmla="*/ 1 w 146"/>
                    <a:gd name="T61" fmla="*/ 1 h 116"/>
                    <a:gd name="T62" fmla="*/ 1 w 146"/>
                    <a:gd name="T63" fmla="*/ 1 h 116"/>
                    <a:gd name="T64" fmla="*/ 1 w 146"/>
                    <a:gd name="T65" fmla="*/ 1 h 116"/>
                    <a:gd name="T66" fmla="*/ 1 w 146"/>
                    <a:gd name="T67" fmla="*/ 1 h 1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6"/>
                    <a:gd name="T103" fmla="*/ 0 h 116"/>
                    <a:gd name="T104" fmla="*/ 146 w 146"/>
                    <a:gd name="T105" fmla="*/ 116 h 1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6" h="116">
                      <a:moveTo>
                        <a:pt x="88" y="79"/>
                      </a:moveTo>
                      <a:lnTo>
                        <a:pt x="86" y="77"/>
                      </a:lnTo>
                      <a:lnTo>
                        <a:pt x="85" y="77"/>
                      </a:lnTo>
                      <a:lnTo>
                        <a:pt x="83" y="77"/>
                      </a:lnTo>
                      <a:lnTo>
                        <a:pt x="70" y="72"/>
                      </a:lnTo>
                      <a:lnTo>
                        <a:pt x="60" y="66"/>
                      </a:lnTo>
                      <a:lnTo>
                        <a:pt x="51" y="62"/>
                      </a:lnTo>
                      <a:lnTo>
                        <a:pt x="47" y="59"/>
                      </a:lnTo>
                      <a:lnTo>
                        <a:pt x="41" y="55"/>
                      </a:lnTo>
                      <a:lnTo>
                        <a:pt x="34" y="47"/>
                      </a:lnTo>
                      <a:lnTo>
                        <a:pt x="26" y="38"/>
                      </a:lnTo>
                      <a:lnTo>
                        <a:pt x="19" y="27"/>
                      </a:lnTo>
                      <a:lnTo>
                        <a:pt x="12" y="18"/>
                      </a:lnTo>
                      <a:lnTo>
                        <a:pt x="6" y="9"/>
                      </a:lnTo>
                      <a:lnTo>
                        <a:pt x="3" y="4"/>
                      </a:lnTo>
                      <a:lnTo>
                        <a:pt x="1" y="1"/>
                      </a:lnTo>
                      <a:lnTo>
                        <a:pt x="1" y="0"/>
                      </a:lnTo>
                      <a:lnTo>
                        <a:pt x="0" y="0"/>
                      </a:lnTo>
                      <a:lnTo>
                        <a:pt x="0" y="3"/>
                      </a:lnTo>
                      <a:lnTo>
                        <a:pt x="3" y="12"/>
                      </a:lnTo>
                      <a:lnTo>
                        <a:pt x="10" y="26"/>
                      </a:lnTo>
                      <a:lnTo>
                        <a:pt x="19" y="38"/>
                      </a:lnTo>
                      <a:lnTo>
                        <a:pt x="29" y="48"/>
                      </a:lnTo>
                      <a:lnTo>
                        <a:pt x="37" y="56"/>
                      </a:lnTo>
                      <a:lnTo>
                        <a:pt x="39" y="61"/>
                      </a:lnTo>
                      <a:lnTo>
                        <a:pt x="44" y="63"/>
                      </a:lnTo>
                      <a:lnTo>
                        <a:pt x="48" y="66"/>
                      </a:lnTo>
                      <a:lnTo>
                        <a:pt x="54" y="69"/>
                      </a:lnTo>
                      <a:lnTo>
                        <a:pt x="66" y="87"/>
                      </a:lnTo>
                      <a:lnTo>
                        <a:pt x="80" y="99"/>
                      </a:lnTo>
                      <a:lnTo>
                        <a:pt x="95" y="108"/>
                      </a:lnTo>
                      <a:lnTo>
                        <a:pt x="108" y="113"/>
                      </a:lnTo>
                      <a:lnTo>
                        <a:pt x="120" y="115"/>
                      </a:lnTo>
                      <a:lnTo>
                        <a:pt x="129" y="116"/>
                      </a:lnTo>
                      <a:lnTo>
                        <a:pt x="133" y="115"/>
                      </a:lnTo>
                      <a:lnTo>
                        <a:pt x="132" y="115"/>
                      </a:lnTo>
                      <a:lnTo>
                        <a:pt x="114" y="112"/>
                      </a:lnTo>
                      <a:lnTo>
                        <a:pt x="99" y="108"/>
                      </a:lnTo>
                      <a:lnTo>
                        <a:pt x="88" y="101"/>
                      </a:lnTo>
                      <a:lnTo>
                        <a:pt x="79" y="94"/>
                      </a:lnTo>
                      <a:lnTo>
                        <a:pt x="70" y="87"/>
                      </a:lnTo>
                      <a:lnTo>
                        <a:pt x="66" y="80"/>
                      </a:lnTo>
                      <a:lnTo>
                        <a:pt x="61" y="74"/>
                      </a:lnTo>
                      <a:lnTo>
                        <a:pt x="60" y="72"/>
                      </a:lnTo>
                      <a:lnTo>
                        <a:pt x="67" y="74"/>
                      </a:lnTo>
                      <a:lnTo>
                        <a:pt x="76" y="79"/>
                      </a:lnTo>
                      <a:lnTo>
                        <a:pt x="88" y="81"/>
                      </a:lnTo>
                      <a:lnTo>
                        <a:pt x="99" y="85"/>
                      </a:lnTo>
                      <a:lnTo>
                        <a:pt x="114" y="88"/>
                      </a:lnTo>
                      <a:lnTo>
                        <a:pt x="126" y="87"/>
                      </a:lnTo>
                      <a:lnTo>
                        <a:pt x="135" y="83"/>
                      </a:lnTo>
                      <a:lnTo>
                        <a:pt x="142" y="79"/>
                      </a:lnTo>
                      <a:lnTo>
                        <a:pt x="146" y="74"/>
                      </a:lnTo>
                      <a:lnTo>
                        <a:pt x="146" y="72"/>
                      </a:lnTo>
                      <a:lnTo>
                        <a:pt x="145" y="73"/>
                      </a:lnTo>
                      <a:lnTo>
                        <a:pt x="139" y="77"/>
                      </a:lnTo>
                      <a:lnTo>
                        <a:pt x="133" y="81"/>
                      </a:lnTo>
                      <a:lnTo>
                        <a:pt x="127" y="83"/>
                      </a:lnTo>
                      <a:lnTo>
                        <a:pt x="121" y="84"/>
                      </a:lnTo>
                      <a:lnTo>
                        <a:pt x="114" y="84"/>
                      </a:lnTo>
                      <a:lnTo>
                        <a:pt x="107" y="84"/>
                      </a:lnTo>
                      <a:lnTo>
                        <a:pt x="99" y="83"/>
                      </a:lnTo>
                      <a:lnTo>
                        <a:pt x="94" y="81"/>
                      </a:lnTo>
                      <a:lnTo>
                        <a:pt x="86" y="79"/>
                      </a:lnTo>
                      <a:lnTo>
                        <a:pt x="88" y="79"/>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02" name="Freeform 79"/>
                <p:cNvSpPr>
                  <a:spLocks/>
                </p:cNvSpPr>
                <p:nvPr/>
              </p:nvSpPr>
              <p:spPr bwMode="auto">
                <a:xfrm>
                  <a:off x="5138" y="2681"/>
                  <a:ext cx="35" cy="15"/>
                </a:xfrm>
                <a:custGeom>
                  <a:avLst/>
                  <a:gdLst>
                    <a:gd name="T0" fmla="*/ 0 w 70"/>
                    <a:gd name="T1" fmla="*/ 0 h 32"/>
                    <a:gd name="T2" fmla="*/ 1 w 70"/>
                    <a:gd name="T3" fmla="*/ 0 h 32"/>
                    <a:gd name="T4" fmla="*/ 1 w 70"/>
                    <a:gd name="T5" fmla="*/ 0 h 32"/>
                    <a:gd name="T6" fmla="*/ 1 w 70"/>
                    <a:gd name="T7" fmla="*/ 0 h 32"/>
                    <a:gd name="T8" fmla="*/ 1 w 70"/>
                    <a:gd name="T9" fmla="*/ 0 h 32"/>
                    <a:gd name="T10" fmla="*/ 1 w 70"/>
                    <a:gd name="T11" fmla="*/ 0 h 32"/>
                    <a:gd name="T12" fmla="*/ 1 w 70"/>
                    <a:gd name="T13" fmla="*/ 0 h 32"/>
                    <a:gd name="T14" fmla="*/ 1 w 70"/>
                    <a:gd name="T15" fmla="*/ 0 h 32"/>
                    <a:gd name="T16" fmla="*/ 1 w 70"/>
                    <a:gd name="T17" fmla="*/ 0 h 32"/>
                    <a:gd name="T18" fmla="*/ 1 w 70"/>
                    <a:gd name="T19" fmla="*/ 0 h 32"/>
                    <a:gd name="T20" fmla="*/ 1 w 70"/>
                    <a:gd name="T21" fmla="*/ 0 h 32"/>
                    <a:gd name="T22" fmla="*/ 1 w 70"/>
                    <a:gd name="T23" fmla="*/ 0 h 32"/>
                    <a:gd name="T24" fmla="*/ 1 w 70"/>
                    <a:gd name="T25" fmla="*/ 0 h 32"/>
                    <a:gd name="T26" fmla="*/ 1 w 70"/>
                    <a:gd name="T27" fmla="*/ 0 h 32"/>
                    <a:gd name="T28" fmla="*/ 1 w 70"/>
                    <a:gd name="T29" fmla="*/ 0 h 32"/>
                    <a:gd name="T30" fmla="*/ 1 w 70"/>
                    <a:gd name="T31" fmla="*/ 0 h 32"/>
                    <a:gd name="T32" fmla="*/ 0 w 70"/>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32"/>
                    <a:gd name="T53" fmla="*/ 70 w 70"/>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32">
                      <a:moveTo>
                        <a:pt x="0" y="0"/>
                      </a:moveTo>
                      <a:lnTo>
                        <a:pt x="2" y="1"/>
                      </a:lnTo>
                      <a:lnTo>
                        <a:pt x="6" y="4"/>
                      </a:lnTo>
                      <a:lnTo>
                        <a:pt x="13" y="7"/>
                      </a:lnTo>
                      <a:lnTo>
                        <a:pt x="22" y="11"/>
                      </a:lnTo>
                      <a:lnTo>
                        <a:pt x="31" y="14"/>
                      </a:lnTo>
                      <a:lnTo>
                        <a:pt x="43" y="17"/>
                      </a:lnTo>
                      <a:lnTo>
                        <a:pt x="53" y="17"/>
                      </a:lnTo>
                      <a:lnTo>
                        <a:pt x="64" y="15"/>
                      </a:lnTo>
                      <a:lnTo>
                        <a:pt x="70" y="14"/>
                      </a:lnTo>
                      <a:lnTo>
                        <a:pt x="70" y="18"/>
                      </a:lnTo>
                      <a:lnTo>
                        <a:pt x="64" y="24"/>
                      </a:lnTo>
                      <a:lnTo>
                        <a:pt x="54" y="29"/>
                      </a:lnTo>
                      <a:lnTo>
                        <a:pt x="43" y="32"/>
                      </a:lnTo>
                      <a:lnTo>
                        <a:pt x="28" y="29"/>
                      </a:lnTo>
                      <a:lnTo>
                        <a:pt x="13" y="19"/>
                      </a:lnTo>
                      <a:lnTo>
                        <a:pt x="0" y="0"/>
                      </a:lnTo>
                      <a:close/>
                    </a:path>
                  </a:pathLst>
                </a:custGeom>
                <a:solidFill>
                  <a:srgbClr val="00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03" name="Freeform 80"/>
                <p:cNvSpPr>
                  <a:spLocks/>
                </p:cNvSpPr>
                <p:nvPr/>
              </p:nvSpPr>
              <p:spPr bwMode="auto">
                <a:xfrm>
                  <a:off x="5145" y="2604"/>
                  <a:ext cx="6" cy="2"/>
                </a:xfrm>
                <a:custGeom>
                  <a:avLst/>
                  <a:gdLst>
                    <a:gd name="T0" fmla="*/ 1 w 11"/>
                    <a:gd name="T1" fmla="*/ 1 h 3"/>
                    <a:gd name="T2" fmla="*/ 1 w 11"/>
                    <a:gd name="T3" fmla="*/ 1 h 3"/>
                    <a:gd name="T4" fmla="*/ 1 w 11"/>
                    <a:gd name="T5" fmla="*/ 1 h 3"/>
                    <a:gd name="T6" fmla="*/ 1 w 11"/>
                    <a:gd name="T7" fmla="*/ 1 h 3"/>
                    <a:gd name="T8" fmla="*/ 0 w 11"/>
                    <a:gd name="T9" fmla="*/ 1 h 3"/>
                    <a:gd name="T10" fmla="*/ 1 w 11"/>
                    <a:gd name="T11" fmla="*/ 0 h 3"/>
                    <a:gd name="T12" fmla="*/ 1 w 11"/>
                    <a:gd name="T13" fmla="*/ 0 h 3"/>
                    <a:gd name="T14" fmla="*/ 1 w 11"/>
                    <a:gd name="T15" fmla="*/ 0 h 3"/>
                    <a:gd name="T16" fmla="*/ 1 w 11"/>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3"/>
                    <a:gd name="T29" fmla="*/ 11 w 1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3">
                      <a:moveTo>
                        <a:pt x="10" y="1"/>
                      </a:moveTo>
                      <a:lnTo>
                        <a:pt x="7" y="3"/>
                      </a:lnTo>
                      <a:lnTo>
                        <a:pt x="6" y="3"/>
                      </a:lnTo>
                      <a:lnTo>
                        <a:pt x="3" y="3"/>
                      </a:lnTo>
                      <a:lnTo>
                        <a:pt x="0" y="1"/>
                      </a:lnTo>
                      <a:lnTo>
                        <a:pt x="6" y="0"/>
                      </a:lnTo>
                      <a:lnTo>
                        <a:pt x="10" y="0"/>
                      </a:lnTo>
                      <a:lnTo>
                        <a:pt x="11" y="0"/>
                      </a:lnTo>
                      <a:lnTo>
                        <a:pt x="10" y="1"/>
                      </a:lnTo>
                      <a:close/>
                    </a:path>
                  </a:pathLst>
                </a:custGeom>
                <a:solidFill>
                  <a:srgbClr val="00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04" name="Freeform 81"/>
                <p:cNvSpPr>
                  <a:spLocks/>
                </p:cNvSpPr>
                <p:nvPr/>
              </p:nvSpPr>
              <p:spPr bwMode="auto">
                <a:xfrm>
                  <a:off x="5070" y="2389"/>
                  <a:ext cx="46" cy="22"/>
                </a:xfrm>
                <a:custGeom>
                  <a:avLst/>
                  <a:gdLst>
                    <a:gd name="T0" fmla="*/ 0 w 92"/>
                    <a:gd name="T1" fmla="*/ 1 h 44"/>
                    <a:gd name="T2" fmla="*/ 1 w 92"/>
                    <a:gd name="T3" fmla="*/ 1 h 44"/>
                    <a:gd name="T4" fmla="*/ 1 w 92"/>
                    <a:gd name="T5" fmla="*/ 1 h 44"/>
                    <a:gd name="T6" fmla="*/ 1 w 92"/>
                    <a:gd name="T7" fmla="*/ 1 h 44"/>
                    <a:gd name="T8" fmla="*/ 1 w 92"/>
                    <a:gd name="T9" fmla="*/ 1 h 44"/>
                    <a:gd name="T10" fmla="*/ 1 w 92"/>
                    <a:gd name="T11" fmla="*/ 1 h 44"/>
                    <a:gd name="T12" fmla="*/ 1 w 92"/>
                    <a:gd name="T13" fmla="*/ 1 h 44"/>
                    <a:gd name="T14" fmla="*/ 1 w 92"/>
                    <a:gd name="T15" fmla="*/ 1 h 44"/>
                    <a:gd name="T16" fmla="*/ 1 w 92"/>
                    <a:gd name="T17" fmla="*/ 1 h 44"/>
                    <a:gd name="T18" fmla="*/ 1 w 92"/>
                    <a:gd name="T19" fmla="*/ 1 h 44"/>
                    <a:gd name="T20" fmla="*/ 1 w 92"/>
                    <a:gd name="T21" fmla="*/ 1 h 44"/>
                    <a:gd name="T22" fmla="*/ 1 w 92"/>
                    <a:gd name="T23" fmla="*/ 1 h 44"/>
                    <a:gd name="T24" fmla="*/ 1 w 92"/>
                    <a:gd name="T25" fmla="*/ 1 h 44"/>
                    <a:gd name="T26" fmla="*/ 1 w 92"/>
                    <a:gd name="T27" fmla="*/ 1 h 44"/>
                    <a:gd name="T28" fmla="*/ 1 w 92"/>
                    <a:gd name="T29" fmla="*/ 0 h 44"/>
                    <a:gd name="T30" fmla="*/ 1 w 92"/>
                    <a:gd name="T31" fmla="*/ 0 h 44"/>
                    <a:gd name="T32" fmla="*/ 1 w 92"/>
                    <a:gd name="T33" fmla="*/ 1 h 44"/>
                    <a:gd name="T34" fmla="*/ 1 w 92"/>
                    <a:gd name="T35" fmla="*/ 1 h 44"/>
                    <a:gd name="T36" fmla="*/ 1 w 92"/>
                    <a:gd name="T37" fmla="*/ 1 h 44"/>
                    <a:gd name="T38" fmla="*/ 1 w 92"/>
                    <a:gd name="T39" fmla="*/ 1 h 44"/>
                    <a:gd name="T40" fmla="*/ 1 w 92"/>
                    <a:gd name="T41" fmla="*/ 1 h 44"/>
                    <a:gd name="T42" fmla="*/ 1 w 92"/>
                    <a:gd name="T43" fmla="*/ 1 h 44"/>
                    <a:gd name="T44" fmla="*/ 1 w 92"/>
                    <a:gd name="T45" fmla="*/ 1 h 44"/>
                    <a:gd name="T46" fmla="*/ 0 w 92"/>
                    <a:gd name="T47" fmla="*/ 1 h 44"/>
                    <a:gd name="T48" fmla="*/ 0 w 92"/>
                    <a:gd name="T49" fmla="*/ 1 h 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2"/>
                    <a:gd name="T76" fmla="*/ 0 h 44"/>
                    <a:gd name="T77" fmla="*/ 92 w 92"/>
                    <a:gd name="T78" fmla="*/ 44 h 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2" h="44">
                      <a:moveTo>
                        <a:pt x="0" y="37"/>
                      </a:moveTo>
                      <a:lnTo>
                        <a:pt x="11" y="40"/>
                      </a:lnTo>
                      <a:lnTo>
                        <a:pt x="20" y="42"/>
                      </a:lnTo>
                      <a:lnTo>
                        <a:pt x="27" y="44"/>
                      </a:lnTo>
                      <a:lnTo>
                        <a:pt x="33" y="44"/>
                      </a:lnTo>
                      <a:lnTo>
                        <a:pt x="41" y="42"/>
                      </a:lnTo>
                      <a:lnTo>
                        <a:pt x="49" y="40"/>
                      </a:lnTo>
                      <a:lnTo>
                        <a:pt x="61" y="35"/>
                      </a:lnTo>
                      <a:lnTo>
                        <a:pt x="76" y="30"/>
                      </a:lnTo>
                      <a:lnTo>
                        <a:pt x="87" y="23"/>
                      </a:lnTo>
                      <a:lnTo>
                        <a:pt x="92" y="16"/>
                      </a:lnTo>
                      <a:lnTo>
                        <a:pt x="90" y="11"/>
                      </a:lnTo>
                      <a:lnTo>
                        <a:pt x="84" y="5"/>
                      </a:lnTo>
                      <a:lnTo>
                        <a:pt x="77" y="2"/>
                      </a:lnTo>
                      <a:lnTo>
                        <a:pt x="68" y="0"/>
                      </a:lnTo>
                      <a:lnTo>
                        <a:pt x="61" y="0"/>
                      </a:lnTo>
                      <a:lnTo>
                        <a:pt x="58" y="1"/>
                      </a:lnTo>
                      <a:lnTo>
                        <a:pt x="55" y="5"/>
                      </a:lnTo>
                      <a:lnTo>
                        <a:pt x="48" y="9"/>
                      </a:lnTo>
                      <a:lnTo>
                        <a:pt x="38" y="16"/>
                      </a:lnTo>
                      <a:lnTo>
                        <a:pt x="26" y="22"/>
                      </a:lnTo>
                      <a:lnTo>
                        <a:pt x="14" y="27"/>
                      </a:lnTo>
                      <a:lnTo>
                        <a:pt x="5" y="31"/>
                      </a:lnTo>
                      <a:lnTo>
                        <a:pt x="0" y="35"/>
                      </a:lnTo>
                      <a:lnTo>
                        <a:pt x="0" y="37"/>
                      </a:lnTo>
                      <a:close/>
                    </a:path>
                  </a:pathLst>
                </a:custGeom>
                <a:solidFill>
                  <a:srgbClr val="00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05" name="Freeform 82"/>
                <p:cNvSpPr>
                  <a:spLocks/>
                </p:cNvSpPr>
                <p:nvPr/>
              </p:nvSpPr>
              <p:spPr bwMode="auto">
                <a:xfrm>
                  <a:off x="5146" y="2722"/>
                  <a:ext cx="54" cy="35"/>
                </a:xfrm>
                <a:custGeom>
                  <a:avLst/>
                  <a:gdLst>
                    <a:gd name="T0" fmla="*/ 0 w 110"/>
                    <a:gd name="T1" fmla="*/ 0 h 71"/>
                    <a:gd name="T2" fmla="*/ 0 w 110"/>
                    <a:gd name="T3" fmla="*/ 0 h 71"/>
                    <a:gd name="T4" fmla="*/ 0 w 110"/>
                    <a:gd name="T5" fmla="*/ 0 h 71"/>
                    <a:gd name="T6" fmla="*/ 0 w 110"/>
                    <a:gd name="T7" fmla="*/ 0 h 71"/>
                    <a:gd name="T8" fmla="*/ 0 w 110"/>
                    <a:gd name="T9" fmla="*/ 0 h 71"/>
                    <a:gd name="T10" fmla="*/ 0 w 110"/>
                    <a:gd name="T11" fmla="*/ 0 h 71"/>
                    <a:gd name="T12" fmla="*/ 0 w 110"/>
                    <a:gd name="T13" fmla="*/ 0 h 71"/>
                    <a:gd name="T14" fmla="*/ 0 w 110"/>
                    <a:gd name="T15" fmla="*/ 0 h 71"/>
                    <a:gd name="T16" fmla="*/ 0 w 110"/>
                    <a:gd name="T17" fmla="*/ 0 h 71"/>
                    <a:gd name="T18" fmla="*/ 0 w 110"/>
                    <a:gd name="T19" fmla="*/ 0 h 71"/>
                    <a:gd name="T20" fmla="*/ 0 w 110"/>
                    <a:gd name="T21" fmla="*/ 0 h 71"/>
                    <a:gd name="T22" fmla="*/ 0 w 110"/>
                    <a:gd name="T23" fmla="*/ 0 h 71"/>
                    <a:gd name="T24" fmla="*/ 0 w 110"/>
                    <a:gd name="T25" fmla="*/ 0 h 71"/>
                    <a:gd name="T26" fmla="*/ 0 w 110"/>
                    <a:gd name="T27" fmla="*/ 0 h 71"/>
                    <a:gd name="T28" fmla="*/ 0 w 110"/>
                    <a:gd name="T29" fmla="*/ 0 h 71"/>
                    <a:gd name="T30" fmla="*/ 0 w 110"/>
                    <a:gd name="T31" fmla="*/ 0 h 71"/>
                    <a:gd name="T32" fmla="*/ 0 w 110"/>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71"/>
                    <a:gd name="T53" fmla="*/ 110 w 110"/>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71">
                      <a:moveTo>
                        <a:pt x="0" y="71"/>
                      </a:moveTo>
                      <a:lnTo>
                        <a:pt x="5" y="69"/>
                      </a:lnTo>
                      <a:lnTo>
                        <a:pt x="16" y="66"/>
                      </a:lnTo>
                      <a:lnTo>
                        <a:pt x="32" y="61"/>
                      </a:lnTo>
                      <a:lnTo>
                        <a:pt x="51" y="54"/>
                      </a:lnTo>
                      <a:lnTo>
                        <a:pt x="70" y="46"/>
                      </a:lnTo>
                      <a:lnTo>
                        <a:pt x="88" y="35"/>
                      </a:lnTo>
                      <a:lnTo>
                        <a:pt x="103" y="22"/>
                      </a:lnTo>
                      <a:lnTo>
                        <a:pt x="110" y="8"/>
                      </a:lnTo>
                      <a:lnTo>
                        <a:pt x="110" y="0"/>
                      </a:lnTo>
                      <a:lnTo>
                        <a:pt x="104" y="1"/>
                      </a:lnTo>
                      <a:lnTo>
                        <a:pt x="92" y="11"/>
                      </a:lnTo>
                      <a:lnTo>
                        <a:pt x="76" y="25"/>
                      </a:lnTo>
                      <a:lnTo>
                        <a:pt x="57" y="40"/>
                      </a:lnTo>
                      <a:lnTo>
                        <a:pt x="38" y="55"/>
                      </a:lnTo>
                      <a:lnTo>
                        <a:pt x="18" y="66"/>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06" name="Freeform 83"/>
                <p:cNvSpPr>
                  <a:spLocks/>
                </p:cNvSpPr>
                <p:nvPr/>
              </p:nvSpPr>
              <p:spPr bwMode="auto">
                <a:xfrm>
                  <a:off x="5163" y="2643"/>
                  <a:ext cx="35" cy="29"/>
                </a:xfrm>
                <a:custGeom>
                  <a:avLst/>
                  <a:gdLst>
                    <a:gd name="T0" fmla="*/ 0 w 70"/>
                    <a:gd name="T1" fmla="*/ 1 h 58"/>
                    <a:gd name="T2" fmla="*/ 1 w 70"/>
                    <a:gd name="T3" fmla="*/ 1 h 58"/>
                    <a:gd name="T4" fmla="*/ 1 w 70"/>
                    <a:gd name="T5" fmla="*/ 1 h 58"/>
                    <a:gd name="T6" fmla="*/ 1 w 70"/>
                    <a:gd name="T7" fmla="*/ 1 h 58"/>
                    <a:gd name="T8" fmla="*/ 1 w 70"/>
                    <a:gd name="T9" fmla="*/ 1 h 58"/>
                    <a:gd name="T10" fmla="*/ 1 w 70"/>
                    <a:gd name="T11" fmla="*/ 1 h 58"/>
                    <a:gd name="T12" fmla="*/ 1 w 70"/>
                    <a:gd name="T13" fmla="*/ 1 h 58"/>
                    <a:gd name="T14" fmla="*/ 1 w 70"/>
                    <a:gd name="T15" fmla="*/ 1 h 58"/>
                    <a:gd name="T16" fmla="*/ 1 w 70"/>
                    <a:gd name="T17" fmla="*/ 1 h 58"/>
                    <a:gd name="T18" fmla="*/ 1 w 70"/>
                    <a:gd name="T19" fmla="*/ 0 h 58"/>
                    <a:gd name="T20" fmla="*/ 1 w 70"/>
                    <a:gd name="T21" fmla="*/ 1 h 58"/>
                    <a:gd name="T22" fmla="*/ 1 w 70"/>
                    <a:gd name="T23" fmla="*/ 1 h 58"/>
                    <a:gd name="T24" fmla="*/ 1 w 70"/>
                    <a:gd name="T25" fmla="*/ 1 h 58"/>
                    <a:gd name="T26" fmla="*/ 1 w 70"/>
                    <a:gd name="T27" fmla="*/ 1 h 58"/>
                    <a:gd name="T28" fmla="*/ 1 w 70"/>
                    <a:gd name="T29" fmla="*/ 1 h 58"/>
                    <a:gd name="T30" fmla="*/ 1 w 70"/>
                    <a:gd name="T31" fmla="*/ 1 h 58"/>
                    <a:gd name="T32" fmla="*/ 0 w 70"/>
                    <a:gd name="T33" fmla="*/ 1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58"/>
                    <a:gd name="T53" fmla="*/ 70 w 70"/>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58">
                      <a:moveTo>
                        <a:pt x="0" y="58"/>
                      </a:moveTo>
                      <a:lnTo>
                        <a:pt x="3" y="57"/>
                      </a:lnTo>
                      <a:lnTo>
                        <a:pt x="9" y="54"/>
                      </a:lnTo>
                      <a:lnTo>
                        <a:pt x="18" y="49"/>
                      </a:lnTo>
                      <a:lnTo>
                        <a:pt x="28" y="42"/>
                      </a:lnTo>
                      <a:lnTo>
                        <a:pt x="38" y="34"/>
                      </a:lnTo>
                      <a:lnTo>
                        <a:pt x="49" y="25"/>
                      </a:lnTo>
                      <a:lnTo>
                        <a:pt x="59" y="16"/>
                      </a:lnTo>
                      <a:lnTo>
                        <a:pt x="65" y="6"/>
                      </a:lnTo>
                      <a:lnTo>
                        <a:pt x="68" y="0"/>
                      </a:lnTo>
                      <a:lnTo>
                        <a:pt x="70" y="3"/>
                      </a:lnTo>
                      <a:lnTo>
                        <a:pt x="69" y="11"/>
                      </a:lnTo>
                      <a:lnTo>
                        <a:pt x="65" y="24"/>
                      </a:lnTo>
                      <a:lnTo>
                        <a:pt x="56" y="36"/>
                      </a:lnTo>
                      <a:lnTo>
                        <a:pt x="44" y="47"/>
                      </a:lnTo>
                      <a:lnTo>
                        <a:pt x="25" y="56"/>
                      </a:lnTo>
                      <a:lnTo>
                        <a:pt x="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07" name="Freeform 84"/>
                <p:cNvSpPr>
                  <a:spLocks/>
                </p:cNvSpPr>
                <p:nvPr/>
              </p:nvSpPr>
              <p:spPr bwMode="auto">
                <a:xfrm>
                  <a:off x="5162" y="2646"/>
                  <a:ext cx="36" cy="29"/>
                </a:xfrm>
                <a:custGeom>
                  <a:avLst/>
                  <a:gdLst>
                    <a:gd name="T0" fmla="*/ 0 w 70"/>
                    <a:gd name="T1" fmla="*/ 1 h 58"/>
                    <a:gd name="T2" fmla="*/ 1 w 70"/>
                    <a:gd name="T3" fmla="*/ 1 h 58"/>
                    <a:gd name="T4" fmla="*/ 1 w 70"/>
                    <a:gd name="T5" fmla="*/ 1 h 58"/>
                    <a:gd name="T6" fmla="*/ 1 w 70"/>
                    <a:gd name="T7" fmla="*/ 1 h 58"/>
                    <a:gd name="T8" fmla="*/ 1 w 70"/>
                    <a:gd name="T9" fmla="*/ 1 h 58"/>
                    <a:gd name="T10" fmla="*/ 1 w 70"/>
                    <a:gd name="T11" fmla="*/ 1 h 58"/>
                    <a:gd name="T12" fmla="*/ 1 w 70"/>
                    <a:gd name="T13" fmla="*/ 1 h 58"/>
                    <a:gd name="T14" fmla="*/ 1 w 70"/>
                    <a:gd name="T15" fmla="*/ 1 h 58"/>
                    <a:gd name="T16" fmla="*/ 1 w 70"/>
                    <a:gd name="T17" fmla="*/ 1 h 58"/>
                    <a:gd name="T18" fmla="*/ 1 w 70"/>
                    <a:gd name="T19" fmla="*/ 0 h 58"/>
                    <a:gd name="T20" fmla="*/ 1 w 70"/>
                    <a:gd name="T21" fmla="*/ 1 h 58"/>
                    <a:gd name="T22" fmla="*/ 1 w 70"/>
                    <a:gd name="T23" fmla="*/ 1 h 58"/>
                    <a:gd name="T24" fmla="*/ 1 w 70"/>
                    <a:gd name="T25" fmla="*/ 1 h 58"/>
                    <a:gd name="T26" fmla="*/ 1 w 70"/>
                    <a:gd name="T27" fmla="*/ 1 h 58"/>
                    <a:gd name="T28" fmla="*/ 1 w 70"/>
                    <a:gd name="T29" fmla="*/ 1 h 58"/>
                    <a:gd name="T30" fmla="*/ 1 w 70"/>
                    <a:gd name="T31" fmla="*/ 1 h 58"/>
                    <a:gd name="T32" fmla="*/ 0 w 70"/>
                    <a:gd name="T33" fmla="*/ 1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58"/>
                    <a:gd name="T53" fmla="*/ 70 w 70"/>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58">
                      <a:moveTo>
                        <a:pt x="0" y="58"/>
                      </a:moveTo>
                      <a:lnTo>
                        <a:pt x="3" y="57"/>
                      </a:lnTo>
                      <a:lnTo>
                        <a:pt x="9" y="54"/>
                      </a:lnTo>
                      <a:lnTo>
                        <a:pt x="17" y="48"/>
                      </a:lnTo>
                      <a:lnTo>
                        <a:pt x="28" y="41"/>
                      </a:lnTo>
                      <a:lnTo>
                        <a:pt x="38" y="33"/>
                      </a:lnTo>
                      <a:lnTo>
                        <a:pt x="48" y="25"/>
                      </a:lnTo>
                      <a:lnTo>
                        <a:pt x="58" y="15"/>
                      </a:lnTo>
                      <a:lnTo>
                        <a:pt x="64" y="5"/>
                      </a:lnTo>
                      <a:lnTo>
                        <a:pt x="67" y="0"/>
                      </a:lnTo>
                      <a:lnTo>
                        <a:pt x="70" y="3"/>
                      </a:lnTo>
                      <a:lnTo>
                        <a:pt x="69" y="11"/>
                      </a:lnTo>
                      <a:lnTo>
                        <a:pt x="64" y="23"/>
                      </a:lnTo>
                      <a:lnTo>
                        <a:pt x="55" y="36"/>
                      </a:lnTo>
                      <a:lnTo>
                        <a:pt x="44" y="47"/>
                      </a:lnTo>
                      <a:lnTo>
                        <a:pt x="25" y="55"/>
                      </a:lnTo>
                      <a:lnTo>
                        <a:pt x="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08" name="Freeform 85"/>
                <p:cNvSpPr>
                  <a:spLocks/>
                </p:cNvSpPr>
                <p:nvPr/>
              </p:nvSpPr>
              <p:spPr bwMode="auto">
                <a:xfrm>
                  <a:off x="5086" y="2397"/>
                  <a:ext cx="54" cy="35"/>
                </a:xfrm>
                <a:custGeom>
                  <a:avLst/>
                  <a:gdLst>
                    <a:gd name="T0" fmla="*/ 0 w 110"/>
                    <a:gd name="T1" fmla="*/ 0 h 71"/>
                    <a:gd name="T2" fmla="*/ 0 w 110"/>
                    <a:gd name="T3" fmla="*/ 0 h 71"/>
                    <a:gd name="T4" fmla="*/ 0 w 110"/>
                    <a:gd name="T5" fmla="*/ 0 h 71"/>
                    <a:gd name="T6" fmla="*/ 0 w 110"/>
                    <a:gd name="T7" fmla="*/ 0 h 71"/>
                    <a:gd name="T8" fmla="*/ 0 w 110"/>
                    <a:gd name="T9" fmla="*/ 0 h 71"/>
                    <a:gd name="T10" fmla="*/ 0 w 110"/>
                    <a:gd name="T11" fmla="*/ 0 h 71"/>
                    <a:gd name="T12" fmla="*/ 0 w 110"/>
                    <a:gd name="T13" fmla="*/ 0 h 71"/>
                    <a:gd name="T14" fmla="*/ 0 w 110"/>
                    <a:gd name="T15" fmla="*/ 0 h 71"/>
                    <a:gd name="T16" fmla="*/ 0 w 110"/>
                    <a:gd name="T17" fmla="*/ 0 h 71"/>
                    <a:gd name="T18" fmla="*/ 0 w 110"/>
                    <a:gd name="T19" fmla="*/ 0 h 71"/>
                    <a:gd name="T20" fmla="*/ 0 w 110"/>
                    <a:gd name="T21" fmla="*/ 0 h 71"/>
                    <a:gd name="T22" fmla="*/ 0 w 110"/>
                    <a:gd name="T23" fmla="*/ 0 h 71"/>
                    <a:gd name="T24" fmla="*/ 0 w 110"/>
                    <a:gd name="T25" fmla="*/ 0 h 71"/>
                    <a:gd name="T26" fmla="*/ 0 w 110"/>
                    <a:gd name="T27" fmla="*/ 0 h 71"/>
                    <a:gd name="T28" fmla="*/ 0 w 110"/>
                    <a:gd name="T29" fmla="*/ 0 h 71"/>
                    <a:gd name="T30" fmla="*/ 0 w 110"/>
                    <a:gd name="T31" fmla="*/ 0 h 71"/>
                    <a:gd name="T32" fmla="*/ 0 w 110"/>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71"/>
                    <a:gd name="T53" fmla="*/ 110 w 110"/>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71">
                      <a:moveTo>
                        <a:pt x="0" y="71"/>
                      </a:moveTo>
                      <a:lnTo>
                        <a:pt x="5" y="69"/>
                      </a:lnTo>
                      <a:lnTo>
                        <a:pt x="16" y="66"/>
                      </a:lnTo>
                      <a:lnTo>
                        <a:pt x="32" y="61"/>
                      </a:lnTo>
                      <a:lnTo>
                        <a:pt x="51" y="54"/>
                      </a:lnTo>
                      <a:lnTo>
                        <a:pt x="70" y="46"/>
                      </a:lnTo>
                      <a:lnTo>
                        <a:pt x="88" y="35"/>
                      </a:lnTo>
                      <a:lnTo>
                        <a:pt x="103" y="22"/>
                      </a:lnTo>
                      <a:lnTo>
                        <a:pt x="110" y="8"/>
                      </a:lnTo>
                      <a:lnTo>
                        <a:pt x="110" y="0"/>
                      </a:lnTo>
                      <a:lnTo>
                        <a:pt x="104" y="2"/>
                      </a:lnTo>
                      <a:lnTo>
                        <a:pt x="92" y="11"/>
                      </a:lnTo>
                      <a:lnTo>
                        <a:pt x="76" y="25"/>
                      </a:lnTo>
                      <a:lnTo>
                        <a:pt x="59" y="40"/>
                      </a:lnTo>
                      <a:lnTo>
                        <a:pt x="38" y="55"/>
                      </a:lnTo>
                      <a:lnTo>
                        <a:pt x="19" y="66"/>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09" name="Freeform 86"/>
                <p:cNvSpPr>
                  <a:spLocks/>
                </p:cNvSpPr>
                <p:nvPr/>
              </p:nvSpPr>
              <p:spPr bwMode="auto">
                <a:xfrm>
                  <a:off x="5151" y="2591"/>
                  <a:ext cx="46" cy="11"/>
                </a:xfrm>
                <a:custGeom>
                  <a:avLst/>
                  <a:gdLst>
                    <a:gd name="T0" fmla="*/ 0 w 91"/>
                    <a:gd name="T1" fmla="*/ 1 h 20"/>
                    <a:gd name="T2" fmla="*/ 1 w 91"/>
                    <a:gd name="T3" fmla="*/ 1 h 20"/>
                    <a:gd name="T4" fmla="*/ 1 w 91"/>
                    <a:gd name="T5" fmla="*/ 1 h 20"/>
                    <a:gd name="T6" fmla="*/ 1 w 91"/>
                    <a:gd name="T7" fmla="*/ 1 h 20"/>
                    <a:gd name="T8" fmla="*/ 1 w 91"/>
                    <a:gd name="T9" fmla="*/ 1 h 20"/>
                    <a:gd name="T10" fmla="*/ 1 w 91"/>
                    <a:gd name="T11" fmla="*/ 1 h 20"/>
                    <a:gd name="T12" fmla="*/ 1 w 91"/>
                    <a:gd name="T13" fmla="*/ 1 h 20"/>
                    <a:gd name="T14" fmla="*/ 1 w 91"/>
                    <a:gd name="T15" fmla="*/ 1 h 20"/>
                    <a:gd name="T16" fmla="*/ 1 w 91"/>
                    <a:gd name="T17" fmla="*/ 1 h 20"/>
                    <a:gd name="T18" fmla="*/ 1 w 91"/>
                    <a:gd name="T19" fmla="*/ 0 h 20"/>
                    <a:gd name="T20" fmla="*/ 1 w 91"/>
                    <a:gd name="T21" fmla="*/ 1 h 20"/>
                    <a:gd name="T22" fmla="*/ 1 w 91"/>
                    <a:gd name="T23" fmla="*/ 1 h 20"/>
                    <a:gd name="T24" fmla="*/ 1 w 91"/>
                    <a:gd name="T25" fmla="*/ 1 h 20"/>
                    <a:gd name="T26" fmla="*/ 1 w 91"/>
                    <a:gd name="T27" fmla="*/ 1 h 20"/>
                    <a:gd name="T28" fmla="*/ 1 w 91"/>
                    <a:gd name="T29" fmla="*/ 1 h 20"/>
                    <a:gd name="T30" fmla="*/ 1 w 91"/>
                    <a:gd name="T31" fmla="*/ 1 h 20"/>
                    <a:gd name="T32" fmla="*/ 0 w 91"/>
                    <a:gd name="T33" fmla="*/ 1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20"/>
                    <a:gd name="T53" fmla="*/ 91 w 91"/>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20">
                      <a:moveTo>
                        <a:pt x="0" y="4"/>
                      </a:moveTo>
                      <a:lnTo>
                        <a:pt x="3" y="4"/>
                      </a:lnTo>
                      <a:lnTo>
                        <a:pt x="9" y="5"/>
                      </a:lnTo>
                      <a:lnTo>
                        <a:pt x="19" y="7"/>
                      </a:lnTo>
                      <a:lnTo>
                        <a:pt x="32" y="7"/>
                      </a:lnTo>
                      <a:lnTo>
                        <a:pt x="45" y="8"/>
                      </a:lnTo>
                      <a:lnTo>
                        <a:pt x="60" y="7"/>
                      </a:lnTo>
                      <a:lnTo>
                        <a:pt x="72" y="5"/>
                      </a:lnTo>
                      <a:lnTo>
                        <a:pt x="83" y="1"/>
                      </a:lnTo>
                      <a:lnTo>
                        <a:pt x="91" y="0"/>
                      </a:lnTo>
                      <a:lnTo>
                        <a:pt x="89" y="2"/>
                      </a:lnTo>
                      <a:lnTo>
                        <a:pt x="83" y="8"/>
                      </a:lnTo>
                      <a:lnTo>
                        <a:pt x="73" y="15"/>
                      </a:lnTo>
                      <a:lnTo>
                        <a:pt x="57" y="19"/>
                      </a:lnTo>
                      <a:lnTo>
                        <a:pt x="39" y="20"/>
                      </a:lnTo>
                      <a:lnTo>
                        <a:pt x="20" y="1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10" name="Freeform 87"/>
                <p:cNvSpPr>
                  <a:spLocks/>
                </p:cNvSpPr>
                <p:nvPr/>
              </p:nvSpPr>
              <p:spPr bwMode="auto">
                <a:xfrm>
                  <a:off x="5115" y="2477"/>
                  <a:ext cx="66" cy="9"/>
                </a:xfrm>
                <a:custGeom>
                  <a:avLst/>
                  <a:gdLst>
                    <a:gd name="T0" fmla="*/ 0 w 131"/>
                    <a:gd name="T1" fmla="*/ 0 h 20"/>
                    <a:gd name="T2" fmla="*/ 1 w 131"/>
                    <a:gd name="T3" fmla="*/ 0 h 20"/>
                    <a:gd name="T4" fmla="*/ 1 w 131"/>
                    <a:gd name="T5" fmla="*/ 0 h 20"/>
                    <a:gd name="T6" fmla="*/ 1 w 131"/>
                    <a:gd name="T7" fmla="*/ 0 h 20"/>
                    <a:gd name="T8" fmla="*/ 1 w 131"/>
                    <a:gd name="T9" fmla="*/ 0 h 20"/>
                    <a:gd name="T10" fmla="*/ 1 w 131"/>
                    <a:gd name="T11" fmla="*/ 0 h 20"/>
                    <a:gd name="T12" fmla="*/ 1 w 131"/>
                    <a:gd name="T13" fmla="*/ 0 h 20"/>
                    <a:gd name="T14" fmla="*/ 1 w 131"/>
                    <a:gd name="T15" fmla="*/ 0 h 20"/>
                    <a:gd name="T16" fmla="*/ 1 w 131"/>
                    <a:gd name="T17" fmla="*/ 0 h 20"/>
                    <a:gd name="T18" fmla="*/ 2 w 131"/>
                    <a:gd name="T19" fmla="*/ 0 h 20"/>
                    <a:gd name="T20" fmla="*/ 1 w 131"/>
                    <a:gd name="T21" fmla="*/ 0 h 20"/>
                    <a:gd name="T22" fmla="*/ 1 w 131"/>
                    <a:gd name="T23" fmla="*/ 0 h 20"/>
                    <a:gd name="T24" fmla="*/ 1 w 131"/>
                    <a:gd name="T25" fmla="*/ 0 h 20"/>
                    <a:gd name="T26" fmla="*/ 1 w 131"/>
                    <a:gd name="T27" fmla="*/ 0 h 20"/>
                    <a:gd name="T28" fmla="*/ 1 w 131"/>
                    <a:gd name="T29" fmla="*/ 0 h 20"/>
                    <a:gd name="T30" fmla="*/ 1 w 131"/>
                    <a:gd name="T31" fmla="*/ 0 h 20"/>
                    <a:gd name="T32" fmla="*/ 0 w 131"/>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
                    <a:gd name="T52" fmla="*/ 0 h 20"/>
                    <a:gd name="T53" fmla="*/ 131 w 131"/>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 h="20">
                      <a:moveTo>
                        <a:pt x="0" y="7"/>
                      </a:moveTo>
                      <a:lnTo>
                        <a:pt x="4" y="8"/>
                      </a:lnTo>
                      <a:lnTo>
                        <a:pt x="16" y="11"/>
                      </a:lnTo>
                      <a:lnTo>
                        <a:pt x="32" y="15"/>
                      </a:lnTo>
                      <a:lnTo>
                        <a:pt x="52" y="18"/>
                      </a:lnTo>
                      <a:lnTo>
                        <a:pt x="74" y="20"/>
                      </a:lnTo>
                      <a:lnTo>
                        <a:pt x="95" y="20"/>
                      </a:lnTo>
                      <a:lnTo>
                        <a:pt x="114" y="17"/>
                      </a:lnTo>
                      <a:lnTo>
                        <a:pt x="127" y="8"/>
                      </a:lnTo>
                      <a:lnTo>
                        <a:pt x="131" y="2"/>
                      </a:lnTo>
                      <a:lnTo>
                        <a:pt x="126" y="0"/>
                      </a:lnTo>
                      <a:lnTo>
                        <a:pt x="111" y="2"/>
                      </a:lnTo>
                      <a:lnTo>
                        <a:pt x="90" y="6"/>
                      </a:lnTo>
                      <a:lnTo>
                        <a:pt x="66" y="11"/>
                      </a:lnTo>
                      <a:lnTo>
                        <a:pt x="41" y="14"/>
                      </a:lnTo>
                      <a:lnTo>
                        <a:pt x="17" y="13"/>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11" name="Freeform 88"/>
                <p:cNvSpPr>
                  <a:spLocks/>
                </p:cNvSpPr>
                <p:nvPr/>
              </p:nvSpPr>
              <p:spPr bwMode="auto">
                <a:xfrm>
                  <a:off x="5026" y="2194"/>
                  <a:ext cx="38" cy="27"/>
                </a:xfrm>
                <a:custGeom>
                  <a:avLst/>
                  <a:gdLst>
                    <a:gd name="T0" fmla="*/ 0 w 76"/>
                    <a:gd name="T1" fmla="*/ 1 h 54"/>
                    <a:gd name="T2" fmla="*/ 1 w 76"/>
                    <a:gd name="T3" fmla="*/ 1 h 54"/>
                    <a:gd name="T4" fmla="*/ 1 w 76"/>
                    <a:gd name="T5" fmla="*/ 1 h 54"/>
                    <a:gd name="T6" fmla="*/ 1 w 76"/>
                    <a:gd name="T7" fmla="*/ 1 h 54"/>
                    <a:gd name="T8" fmla="*/ 1 w 76"/>
                    <a:gd name="T9" fmla="*/ 1 h 54"/>
                    <a:gd name="T10" fmla="*/ 1 w 76"/>
                    <a:gd name="T11" fmla="*/ 1 h 54"/>
                    <a:gd name="T12" fmla="*/ 1 w 76"/>
                    <a:gd name="T13" fmla="*/ 1 h 54"/>
                    <a:gd name="T14" fmla="*/ 1 w 76"/>
                    <a:gd name="T15" fmla="*/ 1 h 54"/>
                    <a:gd name="T16" fmla="*/ 1 w 76"/>
                    <a:gd name="T17" fmla="*/ 1 h 54"/>
                    <a:gd name="T18" fmla="*/ 1 w 76"/>
                    <a:gd name="T19" fmla="*/ 0 h 54"/>
                    <a:gd name="T20" fmla="*/ 1 w 76"/>
                    <a:gd name="T21" fmla="*/ 1 h 54"/>
                    <a:gd name="T22" fmla="*/ 1 w 76"/>
                    <a:gd name="T23" fmla="*/ 1 h 54"/>
                    <a:gd name="T24" fmla="*/ 1 w 76"/>
                    <a:gd name="T25" fmla="*/ 1 h 54"/>
                    <a:gd name="T26" fmla="*/ 1 w 76"/>
                    <a:gd name="T27" fmla="*/ 1 h 54"/>
                    <a:gd name="T28" fmla="*/ 1 w 76"/>
                    <a:gd name="T29" fmla="*/ 1 h 54"/>
                    <a:gd name="T30" fmla="*/ 1 w 76"/>
                    <a:gd name="T31" fmla="*/ 1 h 54"/>
                    <a:gd name="T32" fmla="*/ 0 w 76"/>
                    <a:gd name="T33" fmla="*/ 1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54"/>
                    <a:gd name="T53" fmla="*/ 76 w 76"/>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54">
                      <a:moveTo>
                        <a:pt x="0" y="54"/>
                      </a:moveTo>
                      <a:lnTo>
                        <a:pt x="3" y="53"/>
                      </a:lnTo>
                      <a:lnTo>
                        <a:pt x="11" y="51"/>
                      </a:lnTo>
                      <a:lnTo>
                        <a:pt x="22" y="47"/>
                      </a:lnTo>
                      <a:lnTo>
                        <a:pt x="35" y="41"/>
                      </a:lnTo>
                      <a:lnTo>
                        <a:pt x="49" y="35"/>
                      </a:lnTo>
                      <a:lnTo>
                        <a:pt x="62" y="26"/>
                      </a:lnTo>
                      <a:lnTo>
                        <a:pt x="71" y="17"/>
                      </a:lnTo>
                      <a:lnTo>
                        <a:pt x="76" y="7"/>
                      </a:lnTo>
                      <a:lnTo>
                        <a:pt x="76" y="0"/>
                      </a:lnTo>
                      <a:lnTo>
                        <a:pt x="72" y="1"/>
                      </a:lnTo>
                      <a:lnTo>
                        <a:pt x="65" y="10"/>
                      </a:lnTo>
                      <a:lnTo>
                        <a:pt x="53" y="19"/>
                      </a:lnTo>
                      <a:lnTo>
                        <a:pt x="40" y="32"/>
                      </a:lnTo>
                      <a:lnTo>
                        <a:pt x="27" y="43"/>
                      </a:lnTo>
                      <a:lnTo>
                        <a:pt x="14" y="51"/>
                      </a:lnTo>
                      <a:lnTo>
                        <a:pt x="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12" name="Freeform 89"/>
                <p:cNvSpPr>
                  <a:spLocks/>
                </p:cNvSpPr>
                <p:nvPr/>
              </p:nvSpPr>
              <p:spPr bwMode="auto">
                <a:xfrm>
                  <a:off x="4994" y="2136"/>
                  <a:ext cx="25" cy="23"/>
                </a:xfrm>
                <a:custGeom>
                  <a:avLst/>
                  <a:gdLst>
                    <a:gd name="T0" fmla="*/ 0 w 49"/>
                    <a:gd name="T1" fmla="*/ 1 h 44"/>
                    <a:gd name="T2" fmla="*/ 1 w 49"/>
                    <a:gd name="T3" fmla="*/ 1 h 44"/>
                    <a:gd name="T4" fmla="*/ 1 w 49"/>
                    <a:gd name="T5" fmla="*/ 1 h 44"/>
                    <a:gd name="T6" fmla="*/ 1 w 49"/>
                    <a:gd name="T7" fmla="*/ 1 h 44"/>
                    <a:gd name="T8" fmla="*/ 1 w 49"/>
                    <a:gd name="T9" fmla="*/ 1 h 44"/>
                    <a:gd name="T10" fmla="*/ 1 w 49"/>
                    <a:gd name="T11" fmla="*/ 1 h 44"/>
                    <a:gd name="T12" fmla="*/ 1 w 49"/>
                    <a:gd name="T13" fmla="*/ 1 h 44"/>
                    <a:gd name="T14" fmla="*/ 1 w 49"/>
                    <a:gd name="T15" fmla="*/ 1 h 44"/>
                    <a:gd name="T16" fmla="*/ 1 w 49"/>
                    <a:gd name="T17" fmla="*/ 1 h 44"/>
                    <a:gd name="T18" fmla="*/ 1 w 49"/>
                    <a:gd name="T19" fmla="*/ 0 h 44"/>
                    <a:gd name="T20" fmla="*/ 1 w 49"/>
                    <a:gd name="T21" fmla="*/ 1 h 44"/>
                    <a:gd name="T22" fmla="*/ 1 w 49"/>
                    <a:gd name="T23" fmla="*/ 1 h 44"/>
                    <a:gd name="T24" fmla="*/ 1 w 49"/>
                    <a:gd name="T25" fmla="*/ 1 h 44"/>
                    <a:gd name="T26" fmla="*/ 1 w 49"/>
                    <a:gd name="T27" fmla="*/ 1 h 44"/>
                    <a:gd name="T28" fmla="*/ 1 w 49"/>
                    <a:gd name="T29" fmla="*/ 1 h 44"/>
                    <a:gd name="T30" fmla="*/ 1 w 49"/>
                    <a:gd name="T31" fmla="*/ 1 h 44"/>
                    <a:gd name="T32" fmla="*/ 0 w 49"/>
                    <a:gd name="T33" fmla="*/ 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4"/>
                    <a:gd name="T53" fmla="*/ 49 w 49"/>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4">
                      <a:moveTo>
                        <a:pt x="0" y="44"/>
                      </a:moveTo>
                      <a:lnTo>
                        <a:pt x="1" y="43"/>
                      </a:lnTo>
                      <a:lnTo>
                        <a:pt x="5" y="40"/>
                      </a:lnTo>
                      <a:lnTo>
                        <a:pt x="11" y="37"/>
                      </a:lnTo>
                      <a:lnTo>
                        <a:pt x="19" y="32"/>
                      </a:lnTo>
                      <a:lnTo>
                        <a:pt x="27" y="25"/>
                      </a:lnTo>
                      <a:lnTo>
                        <a:pt x="35" y="18"/>
                      </a:lnTo>
                      <a:lnTo>
                        <a:pt x="40" y="11"/>
                      </a:lnTo>
                      <a:lnTo>
                        <a:pt x="45" y="4"/>
                      </a:lnTo>
                      <a:lnTo>
                        <a:pt x="48" y="0"/>
                      </a:lnTo>
                      <a:lnTo>
                        <a:pt x="49" y="1"/>
                      </a:lnTo>
                      <a:lnTo>
                        <a:pt x="48" y="8"/>
                      </a:lnTo>
                      <a:lnTo>
                        <a:pt x="45" y="16"/>
                      </a:lnTo>
                      <a:lnTo>
                        <a:pt x="39" y="26"/>
                      </a:lnTo>
                      <a:lnTo>
                        <a:pt x="30" y="36"/>
                      </a:lnTo>
                      <a:lnTo>
                        <a:pt x="17" y="41"/>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13" name="Freeform 90"/>
                <p:cNvSpPr>
                  <a:spLocks/>
                </p:cNvSpPr>
                <p:nvPr/>
              </p:nvSpPr>
              <p:spPr bwMode="auto">
                <a:xfrm>
                  <a:off x="5053" y="2351"/>
                  <a:ext cx="55" cy="21"/>
                </a:xfrm>
                <a:custGeom>
                  <a:avLst/>
                  <a:gdLst>
                    <a:gd name="T0" fmla="*/ 0 w 108"/>
                    <a:gd name="T1" fmla="*/ 1 h 41"/>
                    <a:gd name="T2" fmla="*/ 1 w 108"/>
                    <a:gd name="T3" fmla="*/ 1 h 41"/>
                    <a:gd name="T4" fmla="*/ 1 w 108"/>
                    <a:gd name="T5" fmla="*/ 1 h 41"/>
                    <a:gd name="T6" fmla="*/ 1 w 108"/>
                    <a:gd name="T7" fmla="*/ 1 h 41"/>
                    <a:gd name="T8" fmla="*/ 1 w 108"/>
                    <a:gd name="T9" fmla="*/ 1 h 41"/>
                    <a:gd name="T10" fmla="*/ 1 w 108"/>
                    <a:gd name="T11" fmla="*/ 1 h 41"/>
                    <a:gd name="T12" fmla="*/ 1 w 108"/>
                    <a:gd name="T13" fmla="*/ 1 h 41"/>
                    <a:gd name="T14" fmla="*/ 1 w 108"/>
                    <a:gd name="T15" fmla="*/ 1 h 41"/>
                    <a:gd name="T16" fmla="*/ 1 w 108"/>
                    <a:gd name="T17" fmla="*/ 1 h 41"/>
                    <a:gd name="T18" fmla="*/ 1 w 108"/>
                    <a:gd name="T19" fmla="*/ 1 h 41"/>
                    <a:gd name="T20" fmla="*/ 1 w 108"/>
                    <a:gd name="T21" fmla="*/ 0 h 41"/>
                    <a:gd name="T22" fmla="*/ 1 w 108"/>
                    <a:gd name="T23" fmla="*/ 1 h 41"/>
                    <a:gd name="T24" fmla="*/ 1 w 108"/>
                    <a:gd name="T25" fmla="*/ 1 h 41"/>
                    <a:gd name="T26" fmla="*/ 1 w 108"/>
                    <a:gd name="T27" fmla="*/ 1 h 41"/>
                    <a:gd name="T28" fmla="*/ 1 w 108"/>
                    <a:gd name="T29" fmla="*/ 1 h 41"/>
                    <a:gd name="T30" fmla="*/ 1 w 108"/>
                    <a:gd name="T31" fmla="*/ 1 h 41"/>
                    <a:gd name="T32" fmla="*/ 0 w 108"/>
                    <a:gd name="T33" fmla="*/ 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41"/>
                    <a:gd name="T53" fmla="*/ 108 w 108"/>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41">
                      <a:moveTo>
                        <a:pt x="0" y="37"/>
                      </a:moveTo>
                      <a:lnTo>
                        <a:pt x="4" y="39"/>
                      </a:lnTo>
                      <a:lnTo>
                        <a:pt x="15" y="40"/>
                      </a:lnTo>
                      <a:lnTo>
                        <a:pt x="29" y="41"/>
                      </a:lnTo>
                      <a:lnTo>
                        <a:pt x="47" y="41"/>
                      </a:lnTo>
                      <a:lnTo>
                        <a:pt x="64" y="40"/>
                      </a:lnTo>
                      <a:lnTo>
                        <a:pt x="82" y="36"/>
                      </a:lnTo>
                      <a:lnTo>
                        <a:pt x="96" y="28"/>
                      </a:lnTo>
                      <a:lnTo>
                        <a:pt x="105" y="14"/>
                      </a:lnTo>
                      <a:lnTo>
                        <a:pt x="108" y="3"/>
                      </a:lnTo>
                      <a:lnTo>
                        <a:pt x="108" y="0"/>
                      </a:lnTo>
                      <a:lnTo>
                        <a:pt x="104" y="3"/>
                      </a:lnTo>
                      <a:lnTo>
                        <a:pt x="95" y="11"/>
                      </a:lnTo>
                      <a:lnTo>
                        <a:pt x="79" y="21"/>
                      </a:lnTo>
                      <a:lnTo>
                        <a:pt x="60" y="29"/>
                      </a:lnTo>
                      <a:lnTo>
                        <a:pt x="32" y="36"/>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14" name="Freeform 91"/>
                <p:cNvSpPr>
                  <a:spLocks/>
                </p:cNvSpPr>
                <p:nvPr/>
              </p:nvSpPr>
              <p:spPr bwMode="auto">
                <a:xfrm>
                  <a:off x="5053" y="2254"/>
                  <a:ext cx="33" cy="8"/>
                </a:xfrm>
                <a:custGeom>
                  <a:avLst/>
                  <a:gdLst>
                    <a:gd name="T0" fmla="*/ 0 w 64"/>
                    <a:gd name="T1" fmla="*/ 1 h 16"/>
                    <a:gd name="T2" fmla="*/ 1 w 64"/>
                    <a:gd name="T3" fmla="*/ 1 h 16"/>
                    <a:gd name="T4" fmla="*/ 1 w 64"/>
                    <a:gd name="T5" fmla="*/ 1 h 16"/>
                    <a:gd name="T6" fmla="*/ 1 w 64"/>
                    <a:gd name="T7" fmla="*/ 1 h 16"/>
                    <a:gd name="T8" fmla="*/ 1 w 64"/>
                    <a:gd name="T9" fmla="*/ 1 h 16"/>
                    <a:gd name="T10" fmla="*/ 1 w 64"/>
                    <a:gd name="T11" fmla="*/ 1 h 16"/>
                    <a:gd name="T12" fmla="*/ 1 w 64"/>
                    <a:gd name="T13" fmla="*/ 1 h 16"/>
                    <a:gd name="T14" fmla="*/ 1 w 64"/>
                    <a:gd name="T15" fmla="*/ 1 h 16"/>
                    <a:gd name="T16" fmla="*/ 1 w 64"/>
                    <a:gd name="T17" fmla="*/ 1 h 16"/>
                    <a:gd name="T18" fmla="*/ 1 w 64"/>
                    <a:gd name="T19" fmla="*/ 0 h 16"/>
                    <a:gd name="T20" fmla="*/ 1 w 64"/>
                    <a:gd name="T21" fmla="*/ 1 h 16"/>
                    <a:gd name="T22" fmla="*/ 1 w 64"/>
                    <a:gd name="T23" fmla="*/ 1 h 16"/>
                    <a:gd name="T24" fmla="*/ 1 w 64"/>
                    <a:gd name="T25" fmla="*/ 1 h 16"/>
                    <a:gd name="T26" fmla="*/ 1 w 64"/>
                    <a:gd name="T27" fmla="*/ 1 h 16"/>
                    <a:gd name="T28" fmla="*/ 1 w 64"/>
                    <a:gd name="T29" fmla="*/ 1 h 16"/>
                    <a:gd name="T30" fmla="*/ 1 w 64"/>
                    <a:gd name="T31" fmla="*/ 1 h 16"/>
                    <a:gd name="T32" fmla="*/ 0 w 64"/>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16"/>
                    <a:gd name="T53" fmla="*/ 64 w 6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16">
                      <a:moveTo>
                        <a:pt x="0" y="3"/>
                      </a:moveTo>
                      <a:lnTo>
                        <a:pt x="1" y="3"/>
                      </a:lnTo>
                      <a:lnTo>
                        <a:pt x="6" y="4"/>
                      </a:lnTo>
                      <a:lnTo>
                        <a:pt x="13" y="5"/>
                      </a:lnTo>
                      <a:lnTo>
                        <a:pt x="22" y="5"/>
                      </a:lnTo>
                      <a:lnTo>
                        <a:pt x="32" y="5"/>
                      </a:lnTo>
                      <a:lnTo>
                        <a:pt x="42" y="5"/>
                      </a:lnTo>
                      <a:lnTo>
                        <a:pt x="51" y="4"/>
                      </a:lnTo>
                      <a:lnTo>
                        <a:pt x="60" y="1"/>
                      </a:lnTo>
                      <a:lnTo>
                        <a:pt x="64" y="0"/>
                      </a:lnTo>
                      <a:lnTo>
                        <a:pt x="64" y="3"/>
                      </a:lnTo>
                      <a:lnTo>
                        <a:pt x="60" y="7"/>
                      </a:lnTo>
                      <a:lnTo>
                        <a:pt x="53" y="12"/>
                      </a:lnTo>
                      <a:lnTo>
                        <a:pt x="41" y="15"/>
                      </a:lnTo>
                      <a:lnTo>
                        <a:pt x="29" y="16"/>
                      </a:lnTo>
                      <a:lnTo>
                        <a:pt x="15" y="12"/>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15" name="Freeform 92"/>
                <p:cNvSpPr>
                  <a:spLocks/>
                </p:cNvSpPr>
                <p:nvPr/>
              </p:nvSpPr>
              <p:spPr bwMode="auto">
                <a:xfrm>
                  <a:off x="5045" y="2301"/>
                  <a:ext cx="34" cy="30"/>
                </a:xfrm>
                <a:custGeom>
                  <a:avLst/>
                  <a:gdLst>
                    <a:gd name="T0" fmla="*/ 0 w 69"/>
                    <a:gd name="T1" fmla="*/ 1 h 59"/>
                    <a:gd name="T2" fmla="*/ 0 w 69"/>
                    <a:gd name="T3" fmla="*/ 1 h 59"/>
                    <a:gd name="T4" fmla="*/ 0 w 69"/>
                    <a:gd name="T5" fmla="*/ 1 h 59"/>
                    <a:gd name="T6" fmla="*/ 0 w 69"/>
                    <a:gd name="T7" fmla="*/ 1 h 59"/>
                    <a:gd name="T8" fmla="*/ 0 w 69"/>
                    <a:gd name="T9" fmla="*/ 1 h 59"/>
                    <a:gd name="T10" fmla="*/ 0 w 69"/>
                    <a:gd name="T11" fmla="*/ 1 h 59"/>
                    <a:gd name="T12" fmla="*/ 0 w 69"/>
                    <a:gd name="T13" fmla="*/ 1 h 59"/>
                    <a:gd name="T14" fmla="*/ 0 w 69"/>
                    <a:gd name="T15" fmla="*/ 1 h 59"/>
                    <a:gd name="T16" fmla="*/ 0 w 69"/>
                    <a:gd name="T17" fmla="*/ 1 h 59"/>
                    <a:gd name="T18" fmla="*/ 0 w 69"/>
                    <a:gd name="T19" fmla="*/ 0 h 59"/>
                    <a:gd name="T20" fmla="*/ 0 w 69"/>
                    <a:gd name="T21" fmla="*/ 1 h 59"/>
                    <a:gd name="T22" fmla="*/ 0 w 69"/>
                    <a:gd name="T23" fmla="*/ 1 h 59"/>
                    <a:gd name="T24" fmla="*/ 0 w 69"/>
                    <a:gd name="T25" fmla="*/ 1 h 59"/>
                    <a:gd name="T26" fmla="*/ 0 w 69"/>
                    <a:gd name="T27" fmla="*/ 1 h 59"/>
                    <a:gd name="T28" fmla="*/ 0 w 69"/>
                    <a:gd name="T29" fmla="*/ 1 h 59"/>
                    <a:gd name="T30" fmla="*/ 0 w 69"/>
                    <a:gd name="T31" fmla="*/ 1 h 59"/>
                    <a:gd name="T32" fmla="*/ 0 w 69"/>
                    <a:gd name="T33" fmla="*/ 1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9"/>
                    <a:gd name="T53" fmla="*/ 69 w 69"/>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9">
                      <a:moveTo>
                        <a:pt x="0" y="59"/>
                      </a:moveTo>
                      <a:lnTo>
                        <a:pt x="3" y="58"/>
                      </a:lnTo>
                      <a:lnTo>
                        <a:pt x="9" y="55"/>
                      </a:lnTo>
                      <a:lnTo>
                        <a:pt x="17" y="50"/>
                      </a:lnTo>
                      <a:lnTo>
                        <a:pt x="28" y="43"/>
                      </a:lnTo>
                      <a:lnTo>
                        <a:pt x="38" y="34"/>
                      </a:lnTo>
                      <a:lnTo>
                        <a:pt x="49" y="26"/>
                      </a:lnTo>
                      <a:lnTo>
                        <a:pt x="57" y="15"/>
                      </a:lnTo>
                      <a:lnTo>
                        <a:pt x="63" y="5"/>
                      </a:lnTo>
                      <a:lnTo>
                        <a:pt x="68" y="0"/>
                      </a:lnTo>
                      <a:lnTo>
                        <a:pt x="69" y="3"/>
                      </a:lnTo>
                      <a:lnTo>
                        <a:pt x="69" y="11"/>
                      </a:lnTo>
                      <a:lnTo>
                        <a:pt x="65" y="23"/>
                      </a:lnTo>
                      <a:lnTo>
                        <a:pt x="56" y="36"/>
                      </a:lnTo>
                      <a:lnTo>
                        <a:pt x="43" y="48"/>
                      </a:lnTo>
                      <a:lnTo>
                        <a:pt x="25" y="57"/>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16" name="Freeform 93"/>
                <p:cNvSpPr>
                  <a:spLocks/>
                </p:cNvSpPr>
                <p:nvPr/>
              </p:nvSpPr>
              <p:spPr bwMode="auto">
                <a:xfrm>
                  <a:off x="5075" y="2533"/>
                  <a:ext cx="55" cy="21"/>
                </a:xfrm>
                <a:custGeom>
                  <a:avLst/>
                  <a:gdLst>
                    <a:gd name="T0" fmla="*/ 0 w 108"/>
                    <a:gd name="T1" fmla="*/ 1 h 41"/>
                    <a:gd name="T2" fmla="*/ 1 w 108"/>
                    <a:gd name="T3" fmla="*/ 1 h 41"/>
                    <a:gd name="T4" fmla="*/ 1 w 108"/>
                    <a:gd name="T5" fmla="*/ 1 h 41"/>
                    <a:gd name="T6" fmla="*/ 1 w 108"/>
                    <a:gd name="T7" fmla="*/ 1 h 41"/>
                    <a:gd name="T8" fmla="*/ 1 w 108"/>
                    <a:gd name="T9" fmla="*/ 1 h 41"/>
                    <a:gd name="T10" fmla="*/ 1 w 108"/>
                    <a:gd name="T11" fmla="*/ 1 h 41"/>
                    <a:gd name="T12" fmla="*/ 1 w 108"/>
                    <a:gd name="T13" fmla="*/ 1 h 41"/>
                    <a:gd name="T14" fmla="*/ 1 w 108"/>
                    <a:gd name="T15" fmla="*/ 1 h 41"/>
                    <a:gd name="T16" fmla="*/ 1 w 108"/>
                    <a:gd name="T17" fmla="*/ 1 h 41"/>
                    <a:gd name="T18" fmla="*/ 1 w 108"/>
                    <a:gd name="T19" fmla="*/ 1 h 41"/>
                    <a:gd name="T20" fmla="*/ 1 w 108"/>
                    <a:gd name="T21" fmla="*/ 0 h 41"/>
                    <a:gd name="T22" fmla="*/ 1 w 108"/>
                    <a:gd name="T23" fmla="*/ 1 h 41"/>
                    <a:gd name="T24" fmla="*/ 1 w 108"/>
                    <a:gd name="T25" fmla="*/ 1 h 41"/>
                    <a:gd name="T26" fmla="*/ 1 w 108"/>
                    <a:gd name="T27" fmla="*/ 1 h 41"/>
                    <a:gd name="T28" fmla="*/ 1 w 108"/>
                    <a:gd name="T29" fmla="*/ 1 h 41"/>
                    <a:gd name="T30" fmla="*/ 1 w 108"/>
                    <a:gd name="T31" fmla="*/ 1 h 41"/>
                    <a:gd name="T32" fmla="*/ 0 w 108"/>
                    <a:gd name="T33" fmla="*/ 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41"/>
                    <a:gd name="T53" fmla="*/ 108 w 108"/>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41">
                      <a:moveTo>
                        <a:pt x="0" y="37"/>
                      </a:moveTo>
                      <a:lnTo>
                        <a:pt x="4" y="38"/>
                      </a:lnTo>
                      <a:lnTo>
                        <a:pt x="14" y="40"/>
                      </a:lnTo>
                      <a:lnTo>
                        <a:pt x="29" y="41"/>
                      </a:lnTo>
                      <a:lnTo>
                        <a:pt x="47" y="41"/>
                      </a:lnTo>
                      <a:lnTo>
                        <a:pt x="64" y="40"/>
                      </a:lnTo>
                      <a:lnTo>
                        <a:pt x="82" y="35"/>
                      </a:lnTo>
                      <a:lnTo>
                        <a:pt x="96" y="27"/>
                      </a:lnTo>
                      <a:lnTo>
                        <a:pt x="105" y="13"/>
                      </a:lnTo>
                      <a:lnTo>
                        <a:pt x="108" y="2"/>
                      </a:lnTo>
                      <a:lnTo>
                        <a:pt x="108" y="0"/>
                      </a:lnTo>
                      <a:lnTo>
                        <a:pt x="104" y="2"/>
                      </a:lnTo>
                      <a:lnTo>
                        <a:pt x="95" y="11"/>
                      </a:lnTo>
                      <a:lnTo>
                        <a:pt x="79" y="20"/>
                      </a:lnTo>
                      <a:lnTo>
                        <a:pt x="60" y="29"/>
                      </a:lnTo>
                      <a:lnTo>
                        <a:pt x="32" y="35"/>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17" name="Freeform 94"/>
                <p:cNvSpPr>
                  <a:spLocks/>
                </p:cNvSpPr>
                <p:nvPr/>
              </p:nvSpPr>
              <p:spPr bwMode="auto">
                <a:xfrm>
                  <a:off x="4728" y="2447"/>
                  <a:ext cx="157" cy="59"/>
                </a:xfrm>
                <a:custGeom>
                  <a:avLst/>
                  <a:gdLst>
                    <a:gd name="T0" fmla="*/ 3 w 313"/>
                    <a:gd name="T1" fmla="*/ 0 h 119"/>
                    <a:gd name="T2" fmla="*/ 3 w 313"/>
                    <a:gd name="T3" fmla="*/ 0 h 119"/>
                    <a:gd name="T4" fmla="*/ 3 w 313"/>
                    <a:gd name="T5" fmla="*/ 0 h 119"/>
                    <a:gd name="T6" fmla="*/ 3 w 313"/>
                    <a:gd name="T7" fmla="*/ 0 h 119"/>
                    <a:gd name="T8" fmla="*/ 3 w 313"/>
                    <a:gd name="T9" fmla="*/ 0 h 119"/>
                    <a:gd name="T10" fmla="*/ 3 w 313"/>
                    <a:gd name="T11" fmla="*/ 0 h 119"/>
                    <a:gd name="T12" fmla="*/ 3 w 313"/>
                    <a:gd name="T13" fmla="*/ 0 h 119"/>
                    <a:gd name="T14" fmla="*/ 3 w 313"/>
                    <a:gd name="T15" fmla="*/ 0 h 119"/>
                    <a:gd name="T16" fmla="*/ 2 w 313"/>
                    <a:gd name="T17" fmla="*/ 0 h 119"/>
                    <a:gd name="T18" fmla="*/ 2 w 313"/>
                    <a:gd name="T19" fmla="*/ 0 h 119"/>
                    <a:gd name="T20" fmla="*/ 2 w 313"/>
                    <a:gd name="T21" fmla="*/ 0 h 119"/>
                    <a:gd name="T22" fmla="*/ 2 w 313"/>
                    <a:gd name="T23" fmla="*/ 0 h 119"/>
                    <a:gd name="T24" fmla="*/ 2 w 313"/>
                    <a:gd name="T25" fmla="*/ 0 h 119"/>
                    <a:gd name="T26" fmla="*/ 2 w 313"/>
                    <a:gd name="T27" fmla="*/ 0 h 119"/>
                    <a:gd name="T28" fmla="*/ 1 w 313"/>
                    <a:gd name="T29" fmla="*/ 0 h 119"/>
                    <a:gd name="T30" fmla="*/ 1 w 313"/>
                    <a:gd name="T31" fmla="*/ 0 h 119"/>
                    <a:gd name="T32" fmla="*/ 1 w 313"/>
                    <a:gd name="T33" fmla="*/ 0 h 119"/>
                    <a:gd name="T34" fmla="*/ 1 w 313"/>
                    <a:gd name="T35" fmla="*/ 0 h 119"/>
                    <a:gd name="T36" fmla="*/ 1 w 313"/>
                    <a:gd name="T37" fmla="*/ 0 h 119"/>
                    <a:gd name="T38" fmla="*/ 1 w 313"/>
                    <a:gd name="T39" fmla="*/ 0 h 119"/>
                    <a:gd name="T40" fmla="*/ 1 w 313"/>
                    <a:gd name="T41" fmla="*/ 0 h 119"/>
                    <a:gd name="T42" fmla="*/ 0 w 313"/>
                    <a:gd name="T43" fmla="*/ 0 h 119"/>
                    <a:gd name="T44" fmla="*/ 1 w 313"/>
                    <a:gd name="T45" fmla="*/ 0 h 119"/>
                    <a:gd name="T46" fmla="*/ 1 w 313"/>
                    <a:gd name="T47" fmla="*/ 0 h 119"/>
                    <a:gd name="T48" fmla="*/ 1 w 313"/>
                    <a:gd name="T49" fmla="*/ 0 h 119"/>
                    <a:gd name="T50" fmla="*/ 1 w 313"/>
                    <a:gd name="T51" fmla="*/ 0 h 119"/>
                    <a:gd name="T52" fmla="*/ 1 w 313"/>
                    <a:gd name="T53" fmla="*/ 0 h 119"/>
                    <a:gd name="T54" fmla="*/ 1 w 313"/>
                    <a:gd name="T55" fmla="*/ 0 h 119"/>
                    <a:gd name="T56" fmla="*/ 2 w 313"/>
                    <a:gd name="T57" fmla="*/ 0 h 119"/>
                    <a:gd name="T58" fmla="*/ 2 w 313"/>
                    <a:gd name="T59" fmla="*/ 0 h 119"/>
                    <a:gd name="T60" fmla="*/ 2 w 313"/>
                    <a:gd name="T61" fmla="*/ 0 h 119"/>
                    <a:gd name="T62" fmla="*/ 2 w 313"/>
                    <a:gd name="T63" fmla="*/ 0 h 119"/>
                    <a:gd name="T64" fmla="*/ 2 w 313"/>
                    <a:gd name="T65" fmla="*/ 0 h 119"/>
                    <a:gd name="T66" fmla="*/ 3 w 313"/>
                    <a:gd name="T67" fmla="*/ 0 h 119"/>
                    <a:gd name="T68" fmla="*/ 3 w 313"/>
                    <a:gd name="T69" fmla="*/ 0 h 119"/>
                    <a:gd name="T70" fmla="*/ 3 w 313"/>
                    <a:gd name="T71" fmla="*/ 0 h 119"/>
                    <a:gd name="T72" fmla="*/ 3 w 313"/>
                    <a:gd name="T73" fmla="*/ 0 h 119"/>
                    <a:gd name="T74" fmla="*/ 3 w 313"/>
                    <a:gd name="T75" fmla="*/ 0 h 119"/>
                    <a:gd name="T76" fmla="*/ 3 w 313"/>
                    <a:gd name="T77" fmla="*/ 0 h 119"/>
                    <a:gd name="T78" fmla="*/ 3 w 313"/>
                    <a:gd name="T79" fmla="*/ 0 h 119"/>
                    <a:gd name="T80" fmla="*/ 3 w 313"/>
                    <a:gd name="T81" fmla="*/ 0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3"/>
                    <a:gd name="T124" fmla="*/ 0 h 119"/>
                    <a:gd name="T125" fmla="*/ 313 w 313"/>
                    <a:gd name="T126" fmla="*/ 119 h 1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3" h="119">
                      <a:moveTo>
                        <a:pt x="309" y="91"/>
                      </a:moveTo>
                      <a:lnTo>
                        <a:pt x="310" y="76"/>
                      </a:lnTo>
                      <a:lnTo>
                        <a:pt x="313" y="43"/>
                      </a:lnTo>
                      <a:lnTo>
                        <a:pt x="312" y="11"/>
                      </a:lnTo>
                      <a:lnTo>
                        <a:pt x="299" y="0"/>
                      </a:lnTo>
                      <a:lnTo>
                        <a:pt x="291" y="2"/>
                      </a:lnTo>
                      <a:lnTo>
                        <a:pt x="281" y="7"/>
                      </a:lnTo>
                      <a:lnTo>
                        <a:pt x="266" y="12"/>
                      </a:lnTo>
                      <a:lnTo>
                        <a:pt x="250" y="19"/>
                      </a:lnTo>
                      <a:lnTo>
                        <a:pt x="230" y="26"/>
                      </a:lnTo>
                      <a:lnTo>
                        <a:pt x="208" y="36"/>
                      </a:lnTo>
                      <a:lnTo>
                        <a:pt x="186" y="44"/>
                      </a:lnTo>
                      <a:lnTo>
                        <a:pt x="163" y="54"/>
                      </a:lnTo>
                      <a:lnTo>
                        <a:pt x="138" y="65"/>
                      </a:lnTo>
                      <a:lnTo>
                        <a:pt x="114" y="74"/>
                      </a:lnTo>
                      <a:lnTo>
                        <a:pt x="91" y="84"/>
                      </a:lnTo>
                      <a:lnTo>
                        <a:pt x="70" y="92"/>
                      </a:lnTo>
                      <a:lnTo>
                        <a:pt x="50" y="101"/>
                      </a:lnTo>
                      <a:lnTo>
                        <a:pt x="32" y="108"/>
                      </a:lnTo>
                      <a:lnTo>
                        <a:pt x="18" y="113"/>
                      </a:lnTo>
                      <a:lnTo>
                        <a:pt x="6" y="117"/>
                      </a:lnTo>
                      <a:lnTo>
                        <a:pt x="0" y="119"/>
                      </a:lnTo>
                      <a:lnTo>
                        <a:pt x="5" y="119"/>
                      </a:lnTo>
                      <a:lnTo>
                        <a:pt x="13" y="114"/>
                      </a:lnTo>
                      <a:lnTo>
                        <a:pt x="30" y="109"/>
                      </a:lnTo>
                      <a:lnTo>
                        <a:pt x="51" y="102"/>
                      </a:lnTo>
                      <a:lnTo>
                        <a:pt x="76" y="94"/>
                      </a:lnTo>
                      <a:lnTo>
                        <a:pt x="104" y="85"/>
                      </a:lnTo>
                      <a:lnTo>
                        <a:pt x="133" y="76"/>
                      </a:lnTo>
                      <a:lnTo>
                        <a:pt x="163" y="66"/>
                      </a:lnTo>
                      <a:lnTo>
                        <a:pt x="192" y="55"/>
                      </a:lnTo>
                      <a:lnTo>
                        <a:pt x="220" y="47"/>
                      </a:lnTo>
                      <a:lnTo>
                        <a:pt x="244" y="37"/>
                      </a:lnTo>
                      <a:lnTo>
                        <a:pt x="265" y="30"/>
                      </a:lnTo>
                      <a:lnTo>
                        <a:pt x="282" y="23"/>
                      </a:lnTo>
                      <a:lnTo>
                        <a:pt x="293" y="19"/>
                      </a:lnTo>
                      <a:lnTo>
                        <a:pt x="296" y="16"/>
                      </a:lnTo>
                      <a:lnTo>
                        <a:pt x="296" y="18"/>
                      </a:lnTo>
                      <a:lnTo>
                        <a:pt x="300" y="33"/>
                      </a:lnTo>
                      <a:lnTo>
                        <a:pt x="306" y="58"/>
                      </a:lnTo>
                      <a:lnTo>
                        <a:pt x="309"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grpSp>
              <p:nvGrpSpPr>
                <p:cNvPr id="3118" name="Group 95"/>
                <p:cNvGrpSpPr>
                  <a:grpSpLocks/>
                </p:cNvGrpSpPr>
                <p:nvPr/>
              </p:nvGrpSpPr>
              <p:grpSpPr bwMode="auto">
                <a:xfrm>
                  <a:off x="4608" y="2016"/>
                  <a:ext cx="639" cy="1260"/>
                  <a:chOff x="3648" y="2016"/>
                  <a:chExt cx="639" cy="1260"/>
                </a:xfrm>
              </p:grpSpPr>
              <p:sp>
                <p:nvSpPr>
                  <p:cNvPr id="3129" name="Freeform 96"/>
                  <p:cNvSpPr>
                    <a:spLocks/>
                  </p:cNvSpPr>
                  <p:nvPr/>
                </p:nvSpPr>
                <p:spPr bwMode="auto">
                  <a:xfrm>
                    <a:off x="3888" y="2016"/>
                    <a:ext cx="123" cy="1260"/>
                  </a:xfrm>
                  <a:custGeom>
                    <a:avLst/>
                    <a:gdLst>
                      <a:gd name="T0" fmla="*/ 2 w 244"/>
                      <a:gd name="T1" fmla="*/ 8 h 2521"/>
                      <a:gd name="T2" fmla="*/ 2 w 244"/>
                      <a:gd name="T3" fmla="*/ 6 h 2521"/>
                      <a:gd name="T4" fmla="*/ 2 w 244"/>
                      <a:gd name="T5" fmla="*/ 5 h 2521"/>
                      <a:gd name="T6" fmla="*/ 2 w 244"/>
                      <a:gd name="T7" fmla="*/ 3 h 2521"/>
                      <a:gd name="T8" fmla="*/ 2 w 244"/>
                      <a:gd name="T9" fmla="*/ 2 h 2521"/>
                      <a:gd name="T10" fmla="*/ 2 w 244"/>
                      <a:gd name="T11" fmla="*/ 0 h 2521"/>
                      <a:gd name="T12" fmla="*/ 2 w 244"/>
                      <a:gd name="T13" fmla="*/ 0 h 2521"/>
                      <a:gd name="T14" fmla="*/ 2 w 244"/>
                      <a:gd name="T15" fmla="*/ 0 h 2521"/>
                      <a:gd name="T16" fmla="*/ 2 w 244"/>
                      <a:gd name="T17" fmla="*/ 2 h 2521"/>
                      <a:gd name="T18" fmla="*/ 2 w 244"/>
                      <a:gd name="T19" fmla="*/ 5 h 2521"/>
                      <a:gd name="T20" fmla="*/ 2 w 244"/>
                      <a:gd name="T21" fmla="*/ 7 h 2521"/>
                      <a:gd name="T22" fmla="*/ 2 w 244"/>
                      <a:gd name="T23" fmla="*/ 10 h 2521"/>
                      <a:gd name="T24" fmla="*/ 1 w 244"/>
                      <a:gd name="T25" fmla="*/ 13 h 2521"/>
                      <a:gd name="T26" fmla="*/ 1 w 244"/>
                      <a:gd name="T27" fmla="*/ 15 h 2521"/>
                      <a:gd name="T28" fmla="*/ 1 w 244"/>
                      <a:gd name="T29" fmla="*/ 17 h 2521"/>
                      <a:gd name="T30" fmla="*/ 1 w 244"/>
                      <a:gd name="T31" fmla="*/ 19 h 2521"/>
                      <a:gd name="T32" fmla="*/ 0 w 244"/>
                      <a:gd name="T33" fmla="*/ 19 h 2521"/>
                      <a:gd name="T34" fmla="*/ 1 w 244"/>
                      <a:gd name="T35" fmla="*/ 19 h 2521"/>
                      <a:gd name="T36" fmla="*/ 1 w 244"/>
                      <a:gd name="T37" fmla="*/ 19 h 2521"/>
                      <a:gd name="T38" fmla="*/ 1 w 244"/>
                      <a:gd name="T39" fmla="*/ 19 h 2521"/>
                      <a:gd name="T40" fmla="*/ 1 w 244"/>
                      <a:gd name="T41" fmla="*/ 19 h 2521"/>
                      <a:gd name="T42" fmla="*/ 1 w 244"/>
                      <a:gd name="T43" fmla="*/ 19 h 2521"/>
                      <a:gd name="T44" fmla="*/ 1 w 244"/>
                      <a:gd name="T45" fmla="*/ 19 h 2521"/>
                      <a:gd name="T46" fmla="*/ 1 w 244"/>
                      <a:gd name="T47" fmla="*/ 19 h 2521"/>
                      <a:gd name="T48" fmla="*/ 1 w 244"/>
                      <a:gd name="T49" fmla="*/ 19 h 2521"/>
                      <a:gd name="T50" fmla="*/ 2 w 244"/>
                      <a:gd name="T51" fmla="*/ 19 h 2521"/>
                      <a:gd name="T52" fmla="*/ 2 w 244"/>
                      <a:gd name="T53" fmla="*/ 19 h 2521"/>
                      <a:gd name="T54" fmla="*/ 2 w 244"/>
                      <a:gd name="T55" fmla="*/ 19 h 2521"/>
                      <a:gd name="T56" fmla="*/ 2 w 244"/>
                      <a:gd name="T57" fmla="*/ 19 h 2521"/>
                      <a:gd name="T58" fmla="*/ 2 w 244"/>
                      <a:gd name="T59" fmla="*/ 19 h 2521"/>
                      <a:gd name="T60" fmla="*/ 2 w 244"/>
                      <a:gd name="T61" fmla="*/ 19 h 2521"/>
                      <a:gd name="T62" fmla="*/ 2 w 244"/>
                      <a:gd name="T63" fmla="*/ 19 h 2521"/>
                      <a:gd name="T64" fmla="*/ 2 w 244"/>
                      <a:gd name="T65" fmla="*/ 19 h 2521"/>
                      <a:gd name="T66" fmla="*/ 2 w 244"/>
                      <a:gd name="T67" fmla="*/ 19 h 2521"/>
                      <a:gd name="T68" fmla="*/ 2 w 244"/>
                      <a:gd name="T69" fmla="*/ 18 h 2521"/>
                      <a:gd name="T70" fmla="*/ 2 w 244"/>
                      <a:gd name="T71" fmla="*/ 18 h 2521"/>
                      <a:gd name="T72" fmla="*/ 2 w 244"/>
                      <a:gd name="T73" fmla="*/ 17 h 2521"/>
                      <a:gd name="T74" fmla="*/ 2 w 244"/>
                      <a:gd name="T75" fmla="*/ 15 h 2521"/>
                      <a:gd name="T76" fmla="*/ 2 w 244"/>
                      <a:gd name="T77" fmla="*/ 12 h 2521"/>
                      <a:gd name="T78" fmla="*/ 2 w 244"/>
                      <a:gd name="T79" fmla="*/ 10 h 2521"/>
                      <a:gd name="T80" fmla="*/ 2 w 244"/>
                      <a:gd name="T81" fmla="*/ 8 h 25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4"/>
                      <a:gd name="T124" fmla="*/ 0 h 2521"/>
                      <a:gd name="T125" fmla="*/ 244 w 244"/>
                      <a:gd name="T126" fmla="*/ 2521 h 25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4" h="2521">
                        <a:moveTo>
                          <a:pt x="209" y="1049"/>
                        </a:moveTo>
                        <a:lnTo>
                          <a:pt x="202" y="855"/>
                        </a:lnTo>
                        <a:lnTo>
                          <a:pt x="196" y="674"/>
                        </a:lnTo>
                        <a:lnTo>
                          <a:pt x="190" y="509"/>
                        </a:lnTo>
                        <a:lnTo>
                          <a:pt x="187" y="365"/>
                        </a:lnTo>
                        <a:lnTo>
                          <a:pt x="177" y="72"/>
                        </a:lnTo>
                        <a:lnTo>
                          <a:pt x="167" y="0"/>
                        </a:lnTo>
                        <a:lnTo>
                          <a:pt x="159" y="108"/>
                        </a:lnTo>
                        <a:lnTo>
                          <a:pt x="161" y="357"/>
                        </a:lnTo>
                        <a:lnTo>
                          <a:pt x="162" y="642"/>
                        </a:lnTo>
                        <a:lnTo>
                          <a:pt x="156" y="977"/>
                        </a:lnTo>
                        <a:lnTo>
                          <a:pt x="145" y="1335"/>
                        </a:lnTo>
                        <a:lnTo>
                          <a:pt x="126" y="1689"/>
                        </a:lnTo>
                        <a:lnTo>
                          <a:pt x="102" y="2011"/>
                        </a:lnTo>
                        <a:lnTo>
                          <a:pt x="73" y="2277"/>
                        </a:lnTo>
                        <a:lnTo>
                          <a:pt x="38" y="2455"/>
                        </a:lnTo>
                        <a:lnTo>
                          <a:pt x="0" y="2520"/>
                        </a:lnTo>
                        <a:lnTo>
                          <a:pt x="13" y="2520"/>
                        </a:lnTo>
                        <a:lnTo>
                          <a:pt x="28" y="2520"/>
                        </a:lnTo>
                        <a:lnTo>
                          <a:pt x="42" y="2520"/>
                        </a:lnTo>
                        <a:lnTo>
                          <a:pt x="58" y="2520"/>
                        </a:lnTo>
                        <a:lnTo>
                          <a:pt x="73" y="2520"/>
                        </a:lnTo>
                        <a:lnTo>
                          <a:pt x="89" y="2520"/>
                        </a:lnTo>
                        <a:lnTo>
                          <a:pt x="105" y="2520"/>
                        </a:lnTo>
                        <a:lnTo>
                          <a:pt x="121" y="2520"/>
                        </a:lnTo>
                        <a:lnTo>
                          <a:pt x="137" y="2521"/>
                        </a:lnTo>
                        <a:lnTo>
                          <a:pt x="153" y="2521"/>
                        </a:lnTo>
                        <a:lnTo>
                          <a:pt x="170" y="2521"/>
                        </a:lnTo>
                        <a:lnTo>
                          <a:pt x="186" y="2521"/>
                        </a:lnTo>
                        <a:lnTo>
                          <a:pt x="200" y="2521"/>
                        </a:lnTo>
                        <a:lnTo>
                          <a:pt x="215" y="2521"/>
                        </a:lnTo>
                        <a:lnTo>
                          <a:pt x="229" y="2521"/>
                        </a:lnTo>
                        <a:lnTo>
                          <a:pt x="244" y="2521"/>
                        </a:lnTo>
                        <a:lnTo>
                          <a:pt x="235" y="2449"/>
                        </a:lnTo>
                        <a:lnTo>
                          <a:pt x="225" y="2379"/>
                        </a:lnTo>
                        <a:lnTo>
                          <a:pt x="216" y="2310"/>
                        </a:lnTo>
                        <a:lnTo>
                          <a:pt x="213" y="2241"/>
                        </a:lnTo>
                        <a:lnTo>
                          <a:pt x="196" y="1945"/>
                        </a:lnTo>
                        <a:lnTo>
                          <a:pt x="187" y="1647"/>
                        </a:lnTo>
                        <a:lnTo>
                          <a:pt x="190" y="1347"/>
                        </a:lnTo>
                        <a:lnTo>
                          <a:pt x="209" y="1049"/>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30" name="Freeform 97"/>
                  <p:cNvSpPr>
                    <a:spLocks/>
                  </p:cNvSpPr>
                  <p:nvPr/>
                </p:nvSpPr>
                <p:spPr bwMode="auto">
                  <a:xfrm>
                    <a:off x="3696" y="2928"/>
                    <a:ext cx="249" cy="129"/>
                  </a:xfrm>
                  <a:custGeom>
                    <a:avLst/>
                    <a:gdLst>
                      <a:gd name="T0" fmla="*/ 4 w 497"/>
                      <a:gd name="T1" fmla="*/ 1 h 257"/>
                      <a:gd name="T2" fmla="*/ 4 w 497"/>
                      <a:gd name="T3" fmla="*/ 1 h 257"/>
                      <a:gd name="T4" fmla="*/ 3 w 497"/>
                      <a:gd name="T5" fmla="*/ 1 h 257"/>
                      <a:gd name="T6" fmla="*/ 3 w 497"/>
                      <a:gd name="T7" fmla="*/ 1 h 257"/>
                      <a:gd name="T8" fmla="*/ 3 w 497"/>
                      <a:gd name="T9" fmla="*/ 2 h 257"/>
                      <a:gd name="T10" fmla="*/ 2 w 497"/>
                      <a:gd name="T11" fmla="*/ 2 h 257"/>
                      <a:gd name="T12" fmla="*/ 2 w 497"/>
                      <a:gd name="T13" fmla="*/ 2 h 257"/>
                      <a:gd name="T14" fmla="*/ 2 w 497"/>
                      <a:gd name="T15" fmla="*/ 2 h 257"/>
                      <a:gd name="T16" fmla="*/ 1 w 497"/>
                      <a:gd name="T17" fmla="*/ 2 h 257"/>
                      <a:gd name="T18" fmla="*/ 1 w 497"/>
                      <a:gd name="T19" fmla="*/ 2 h 257"/>
                      <a:gd name="T20" fmla="*/ 1 w 497"/>
                      <a:gd name="T21" fmla="*/ 2 h 257"/>
                      <a:gd name="T22" fmla="*/ 1 w 497"/>
                      <a:gd name="T23" fmla="*/ 2 h 257"/>
                      <a:gd name="T24" fmla="*/ 1 w 497"/>
                      <a:gd name="T25" fmla="*/ 2 h 257"/>
                      <a:gd name="T26" fmla="*/ 1 w 497"/>
                      <a:gd name="T27" fmla="*/ 2 h 257"/>
                      <a:gd name="T28" fmla="*/ 1 w 497"/>
                      <a:gd name="T29" fmla="*/ 2 h 257"/>
                      <a:gd name="T30" fmla="*/ 0 w 497"/>
                      <a:gd name="T31" fmla="*/ 2 h 257"/>
                      <a:gd name="T32" fmla="*/ 1 w 497"/>
                      <a:gd name="T33" fmla="*/ 2 h 257"/>
                      <a:gd name="T34" fmla="*/ 1 w 497"/>
                      <a:gd name="T35" fmla="*/ 2 h 257"/>
                      <a:gd name="T36" fmla="*/ 1 w 497"/>
                      <a:gd name="T37" fmla="*/ 2 h 257"/>
                      <a:gd name="T38" fmla="*/ 1 w 497"/>
                      <a:gd name="T39" fmla="*/ 2 h 257"/>
                      <a:gd name="T40" fmla="*/ 1 w 497"/>
                      <a:gd name="T41" fmla="*/ 2 h 257"/>
                      <a:gd name="T42" fmla="*/ 1 w 497"/>
                      <a:gd name="T43" fmla="*/ 2 h 257"/>
                      <a:gd name="T44" fmla="*/ 1 w 497"/>
                      <a:gd name="T45" fmla="*/ 2 h 257"/>
                      <a:gd name="T46" fmla="*/ 1 w 497"/>
                      <a:gd name="T47" fmla="*/ 2 h 257"/>
                      <a:gd name="T48" fmla="*/ 2 w 497"/>
                      <a:gd name="T49" fmla="*/ 2 h 257"/>
                      <a:gd name="T50" fmla="*/ 2 w 497"/>
                      <a:gd name="T51" fmla="*/ 2 h 257"/>
                      <a:gd name="T52" fmla="*/ 1 w 497"/>
                      <a:gd name="T53" fmla="*/ 2 h 257"/>
                      <a:gd name="T54" fmla="*/ 1 w 497"/>
                      <a:gd name="T55" fmla="*/ 2 h 257"/>
                      <a:gd name="T56" fmla="*/ 1 w 497"/>
                      <a:gd name="T57" fmla="*/ 2 h 257"/>
                      <a:gd name="T58" fmla="*/ 1 w 497"/>
                      <a:gd name="T59" fmla="*/ 2 h 257"/>
                      <a:gd name="T60" fmla="*/ 1 w 497"/>
                      <a:gd name="T61" fmla="*/ 2 h 257"/>
                      <a:gd name="T62" fmla="*/ 1 w 497"/>
                      <a:gd name="T63" fmla="*/ 3 h 257"/>
                      <a:gd name="T64" fmla="*/ 1 w 497"/>
                      <a:gd name="T65" fmla="*/ 3 h 257"/>
                      <a:gd name="T66" fmla="*/ 1 w 497"/>
                      <a:gd name="T67" fmla="*/ 2 h 257"/>
                      <a:gd name="T68" fmla="*/ 2 w 497"/>
                      <a:gd name="T69" fmla="*/ 2 h 257"/>
                      <a:gd name="T70" fmla="*/ 2 w 497"/>
                      <a:gd name="T71" fmla="*/ 2 h 257"/>
                      <a:gd name="T72" fmla="*/ 2 w 497"/>
                      <a:gd name="T73" fmla="*/ 2 h 257"/>
                      <a:gd name="T74" fmla="*/ 2 w 497"/>
                      <a:gd name="T75" fmla="*/ 2 h 257"/>
                      <a:gd name="T76" fmla="*/ 2 w 497"/>
                      <a:gd name="T77" fmla="*/ 2 h 257"/>
                      <a:gd name="T78" fmla="*/ 2 w 497"/>
                      <a:gd name="T79" fmla="*/ 2 h 257"/>
                      <a:gd name="T80" fmla="*/ 3 w 497"/>
                      <a:gd name="T81" fmla="*/ 2 h 257"/>
                      <a:gd name="T82" fmla="*/ 3 w 497"/>
                      <a:gd name="T83" fmla="*/ 2 h 257"/>
                      <a:gd name="T84" fmla="*/ 3 w 497"/>
                      <a:gd name="T85" fmla="*/ 1 h 257"/>
                      <a:gd name="T86" fmla="*/ 3 w 497"/>
                      <a:gd name="T87" fmla="*/ 1 h 257"/>
                      <a:gd name="T88" fmla="*/ 3 w 497"/>
                      <a:gd name="T89" fmla="*/ 1 h 257"/>
                      <a:gd name="T90" fmla="*/ 4 w 497"/>
                      <a:gd name="T91" fmla="*/ 1 h 257"/>
                      <a:gd name="T92" fmla="*/ 4 w 497"/>
                      <a:gd name="T93" fmla="*/ 1 h 257"/>
                      <a:gd name="T94" fmla="*/ 4 w 497"/>
                      <a:gd name="T95" fmla="*/ 1 h 257"/>
                      <a:gd name="T96" fmla="*/ 4 w 497"/>
                      <a:gd name="T97" fmla="*/ 1 h 257"/>
                      <a:gd name="T98" fmla="*/ 4 w 497"/>
                      <a:gd name="T99" fmla="*/ 1 h 257"/>
                      <a:gd name="T100" fmla="*/ 4 w 497"/>
                      <a:gd name="T101" fmla="*/ 1 h 257"/>
                      <a:gd name="T102" fmla="*/ 4 w 497"/>
                      <a:gd name="T103" fmla="*/ 1 h 257"/>
                      <a:gd name="T104" fmla="*/ 4 w 497"/>
                      <a:gd name="T105" fmla="*/ 1 h 257"/>
                      <a:gd name="T106" fmla="*/ 4 w 497"/>
                      <a:gd name="T107" fmla="*/ 1 h 257"/>
                      <a:gd name="T108" fmla="*/ 4 w 497"/>
                      <a:gd name="T109" fmla="*/ 1 h 257"/>
                      <a:gd name="T110" fmla="*/ 4 w 497"/>
                      <a:gd name="T111" fmla="*/ 0 h 257"/>
                      <a:gd name="T112" fmla="*/ 4 w 497"/>
                      <a:gd name="T113" fmla="*/ 1 h 2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7"/>
                      <a:gd name="T172" fmla="*/ 0 h 257"/>
                      <a:gd name="T173" fmla="*/ 497 w 497"/>
                      <a:gd name="T174" fmla="*/ 257 h 2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7" h="257">
                        <a:moveTo>
                          <a:pt x="480" y="5"/>
                        </a:moveTo>
                        <a:lnTo>
                          <a:pt x="422" y="47"/>
                        </a:lnTo>
                        <a:lnTo>
                          <a:pt x="368" y="83"/>
                        </a:lnTo>
                        <a:lnTo>
                          <a:pt x="317" y="113"/>
                        </a:lnTo>
                        <a:lnTo>
                          <a:pt x="270" y="138"/>
                        </a:lnTo>
                        <a:lnTo>
                          <a:pt x="225" y="159"/>
                        </a:lnTo>
                        <a:lnTo>
                          <a:pt x="184" y="174"/>
                        </a:lnTo>
                        <a:lnTo>
                          <a:pt x="146" y="186"/>
                        </a:lnTo>
                        <a:lnTo>
                          <a:pt x="113" y="196"/>
                        </a:lnTo>
                        <a:lnTo>
                          <a:pt x="82" y="203"/>
                        </a:lnTo>
                        <a:lnTo>
                          <a:pt x="57" y="207"/>
                        </a:lnTo>
                        <a:lnTo>
                          <a:pt x="35" y="208"/>
                        </a:lnTo>
                        <a:lnTo>
                          <a:pt x="19" y="210"/>
                        </a:lnTo>
                        <a:lnTo>
                          <a:pt x="7" y="210"/>
                        </a:lnTo>
                        <a:lnTo>
                          <a:pt x="1" y="210"/>
                        </a:lnTo>
                        <a:lnTo>
                          <a:pt x="0" y="210"/>
                        </a:lnTo>
                        <a:lnTo>
                          <a:pt x="4" y="211"/>
                        </a:lnTo>
                        <a:lnTo>
                          <a:pt x="20" y="213"/>
                        </a:lnTo>
                        <a:lnTo>
                          <a:pt x="36" y="214"/>
                        </a:lnTo>
                        <a:lnTo>
                          <a:pt x="53" y="214"/>
                        </a:lnTo>
                        <a:lnTo>
                          <a:pt x="70" y="213"/>
                        </a:lnTo>
                        <a:lnTo>
                          <a:pt x="88" y="211"/>
                        </a:lnTo>
                        <a:lnTo>
                          <a:pt x="107" y="208"/>
                        </a:lnTo>
                        <a:lnTo>
                          <a:pt x="124" y="204"/>
                        </a:lnTo>
                        <a:lnTo>
                          <a:pt x="143" y="200"/>
                        </a:lnTo>
                        <a:lnTo>
                          <a:pt x="129" y="218"/>
                        </a:lnTo>
                        <a:lnTo>
                          <a:pt x="120" y="230"/>
                        </a:lnTo>
                        <a:lnTo>
                          <a:pt x="115" y="242"/>
                        </a:lnTo>
                        <a:lnTo>
                          <a:pt x="114" y="248"/>
                        </a:lnTo>
                        <a:lnTo>
                          <a:pt x="115" y="253"/>
                        </a:lnTo>
                        <a:lnTo>
                          <a:pt x="117" y="255"/>
                        </a:lnTo>
                        <a:lnTo>
                          <a:pt x="118" y="257"/>
                        </a:lnTo>
                        <a:lnTo>
                          <a:pt x="120" y="257"/>
                        </a:lnTo>
                        <a:lnTo>
                          <a:pt x="123" y="232"/>
                        </a:lnTo>
                        <a:lnTo>
                          <a:pt x="132" y="217"/>
                        </a:lnTo>
                        <a:lnTo>
                          <a:pt x="145" y="207"/>
                        </a:lnTo>
                        <a:lnTo>
                          <a:pt x="161" y="195"/>
                        </a:lnTo>
                        <a:lnTo>
                          <a:pt x="190" y="185"/>
                        </a:lnTo>
                        <a:lnTo>
                          <a:pt x="221" y="175"/>
                        </a:lnTo>
                        <a:lnTo>
                          <a:pt x="250" y="164"/>
                        </a:lnTo>
                        <a:lnTo>
                          <a:pt x="279" y="152"/>
                        </a:lnTo>
                        <a:lnTo>
                          <a:pt x="307" y="139"/>
                        </a:lnTo>
                        <a:lnTo>
                          <a:pt x="335" y="127"/>
                        </a:lnTo>
                        <a:lnTo>
                          <a:pt x="360" y="114"/>
                        </a:lnTo>
                        <a:lnTo>
                          <a:pt x="384" y="100"/>
                        </a:lnTo>
                        <a:lnTo>
                          <a:pt x="406" y="89"/>
                        </a:lnTo>
                        <a:lnTo>
                          <a:pt x="427" y="78"/>
                        </a:lnTo>
                        <a:lnTo>
                          <a:pt x="446" y="67"/>
                        </a:lnTo>
                        <a:lnTo>
                          <a:pt x="461" y="59"/>
                        </a:lnTo>
                        <a:lnTo>
                          <a:pt x="472" y="52"/>
                        </a:lnTo>
                        <a:lnTo>
                          <a:pt x="482" y="45"/>
                        </a:lnTo>
                        <a:lnTo>
                          <a:pt x="488" y="42"/>
                        </a:lnTo>
                        <a:lnTo>
                          <a:pt x="490" y="41"/>
                        </a:lnTo>
                        <a:lnTo>
                          <a:pt x="493" y="31"/>
                        </a:lnTo>
                        <a:lnTo>
                          <a:pt x="497" y="13"/>
                        </a:lnTo>
                        <a:lnTo>
                          <a:pt x="494" y="0"/>
                        </a:lnTo>
                        <a:lnTo>
                          <a:pt x="480" y="5"/>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31" name="Freeform 98"/>
                  <p:cNvSpPr>
                    <a:spLocks/>
                  </p:cNvSpPr>
                  <p:nvPr/>
                </p:nvSpPr>
                <p:spPr bwMode="auto">
                  <a:xfrm>
                    <a:off x="3696" y="2544"/>
                    <a:ext cx="260" cy="246"/>
                  </a:xfrm>
                  <a:custGeom>
                    <a:avLst/>
                    <a:gdLst>
                      <a:gd name="T0" fmla="*/ 3 w 520"/>
                      <a:gd name="T1" fmla="*/ 2 h 494"/>
                      <a:gd name="T2" fmla="*/ 2 w 520"/>
                      <a:gd name="T3" fmla="*/ 3 h 494"/>
                      <a:gd name="T4" fmla="*/ 2 w 520"/>
                      <a:gd name="T5" fmla="*/ 3 h 494"/>
                      <a:gd name="T6" fmla="*/ 2 w 520"/>
                      <a:gd name="T7" fmla="*/ 2 h 494"/>
                      <a:gd name="T8" fmla="*/ 3 w 520"/>
                      <a:gd name="T9" fmla="*/ 2 h 494"/>
                      <a:gd name="T10" fmla="*/ 3 w 520"/>
                      <a:gd name="T11" fmla="*/ 1 h 494"/>
                      <a:gd name="T12" fmla="*/ 4 w 520"/>
                      <a:gd name="T13" fmla="*/ 1 h 494"/>
                      <a:gd name="T14" fmla="*/ 4 w 520"/>
                      <a:gd name="T15" fmla="*/ 1 h 494"/>
                      <a:gd name="T16" fmla="*/ 3 w 520"/>
                      <a:gd name="T17" fmla="*/ 2 h 494"/>
                      <a:gd name="T18" fmla="*/ 2 w 520"/>
                      <a:gd name="T19" fmla="*/ 2 h 494"/>
                      <a:gd name="T20" fmla="*/ 2 w 520"/>
                      <a:gd name="T21" fmla="*/ 2 h 494"/>
                      <a:gd name="T22" fmla="*/ 2 w 520"/>
                      <a:gd name="T23" fmla="*/ 2 h 494"/>
                      <a:gd name="T24" fmla="*/ 3 w 520"/>
                      <a:gd name="T25" fmla="*/ 1 h 494"/>
                      <a:gd name="T26" fmla="*/ 3 w 520"/>
                      <a:gd name="T27" fmla="*/ 1 h 494"/>
                      <a:gd name="T28" fmla="*/ 3 w 520"/>
                      <a:gd name="T29" fmla="*/ 0 h 494"/>
                      <a:gd name="T30" fmla="*/ 4 w 520"/>
                      <a:gd name="T31" fmla="*/ 0 h 494"/>
                      <a:gd name="T32" fmla="*/ 4 w 520"/>
                      <a:gd name="T33" fmla="*/ 0 h 494"/>
                      <a:gd name="T34" fmla="*/ 3 w 520"/>
                      <a:gd name="T35" fmla="*/ 0 h 494"/>
                      <a:gd name="T36" fmla="*/ 3 w 520"/>
                      <a:gd name="T37" fmla="*/ 1 h 494"/>
                      <a:gd name="T38" fmla="*/ 2 w 520"/>
                      <a:gd name="T39" fmla="*/ 1 h 494"/>
                      <a:gd name="T40" fmla="*/ 1 w 520"/>
                      <a:gd name="T41" fmla="*/ 1 h 494"/>
                      <a:gd name="T42" fmla="*/ 1 w 520"/>
                      <a:gd name="T43" fmla="*/ 1 h 494"/>
                      <a:gd name="T44" fmla="*/ 1 w 520"/>
                      <a:gd name="T45" fmla="*/ 1 h 494"/>
                      <a:gd name="T46" fmla="*/ 1 w 520"/>
                      <a:gd name="T47" fmla="*/ 1 h 494"/>
                      <a:gd name="T48" fmla="*/ 1 w 520"/>
                      <a:gd name="T49" fmla="*/ 1 h 494"/>
                      <a:gd name="T50" fmla="*/ 1 w 520"/>
                      <a:gd name="T51" fmla="*/ 1 h 494"/>
                      <a:gd name="T52" fmla="*/ 1 w 520"/>
                      <a:gd name="T53" fmla="*/ 2 h 494"/>
                      <a:gd name="T54" fmla="*/ 1 w 520"/>
                      <a:gd name="T55" fmla="*/ 1 h 494"/>
                      <a:gd name="T56" fmla="*/ 2 w 520"/>
                      <a:gd name="T57" fmla="*/ 1 h 494"/>
                      <a:gd name="T58" fmla="*/ 3 w 520"/>
                      <a:gd name="T59" fmla="*/ 1 h 494"/>
                      <a:gd name="T60" fmla="*/ 2 w 520"/>
                      <a:gd name="T61" fmla="*/ 2 h 494"/>
                      <a:gd name="T62" fmla="*/ 1 w 520"/>
                      <a:gd name="T63" fmla="*/ 2 h 494"/>
                      <a:gd name="T64" fmla="*/ 1 w 520"/>
                      <a:gd name="T65" fmla="*/ 2 h 494"/>
                      <a:gd name="T66" fmla="*/ 1 w 520"/>
                      <a:gd name="T67" fmla="*/ 2 h 494"/>
                      <a:gd name="T68" fmla="*/ 1 w 520"/>
                      <a:gd name="T69" fmla="*/ 2 h 494"/>
                      <a:gd name="T70" fmla="*/ 1 w 520"/>
                      <a:gd name="T71" fmla="*/ 2 h 494"/>
                      <a:gd name="T72" fmla="*/ 2 w 520"/>
                      <a:gd name="T73" fmla="*/ 2 h 494"/>
                      <a:gd name="T74" fmla="*/ 2 w 520"/>
                      <a:gd name="T75" fmla="*/ 2 h 494"/>
                      <a:gd name="T76" fmla="*/ 1 w 520"/>
                      <a:gd name="T77" fmla="*/ 2 h 494"/>
                      <a:gd name="T78" fmla="*/ 1 w 520"/>
                      <a:gd name="T79" fmla="*/ 2 h 494"/>
                      <a:gd name="T80" fmla="*/ 1 w 520"/>
                      <a:gd name="T81" fmla="*/ 2 h 494"/>
                      <a:gd name="T82" fmla="*/ 1 w 520"/>
                      <a:gd name="T83" fmla="*/ 2 h 494"/>
                      <a:gd name="T84" fmla="*/ 1 w 520"/>
                      <a:gd name="T85" fmla="*/ 3 h 494"/>
                      <a:gd name="T86" fmla="*/ 1 w 520"/>
                      <a:gd name="T87" fmla="*/ 3 h 494"/>
                      <a:gd name="T88" fmla="*/ 2 w 520"/>
                      <a:gd name="T89" fmla="*/ 3 h 494"/>
                      <a:gd name="T90" fmla="*/ 1 w 520"/>
                      <a:gd name="T91" fmla="*/ 3 h 494"/>
                      <a:gd name="T92" fmla="*/ 1 w 520"/>
                      <a:gd name="T93" fmla="*/ 3 h 494"/>
                      <a:gd name="T94" fmla="*/ 1 w 520"/>
                      <a:gd name="T95" fmla="*/ 3 h 494"/>
                      <a:gd name="T96" fmla="*/ 3 w 520"/>
                      <a:gd name="T97" fmla="*/ 3 h 494"/>
                      <a:gd name="T98" fmla="*/ 4 w 520"/>
                      <a:gd name="T99" fmla="*/ 2 h 494"/>
                      <a:gd name="T100" fmla="*/ 4 w 520"/>
                      <a:gd name="T101" fmla="*/ 2 h 4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0"/>
                      <a:gd name="T154" fmla="*/ 0 h 494"/>
                      <a:gd name="T155" fmla="*/ 520 w 520"/>
                      <a:gd name="T156" fmla="*/ 494 h 4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0" h="494">
                        <a:moveTo>
                          <a:pt x="492" y="285"/>
                        </a:moveTo>
                        <a:lnTo>
                          <a:pt x="460" y="310"/>
                        </a:lnTo>
                        <a:lnTo>
                          <a:pt x="429" y="332"/>
                        </a:lnTo>
                        <a:lnTo>
                          <a:pt x="398" y="351"/>
                        </a:lnTo>
                        <a:lnTo>
                          <a:pt x="369" y="371"/>
                        </a:lnTo>
                        <a:lnTo>
                          <a:pt x="340" y="387"/>
                        </a:lnTo>
                        <a:lnTo>
                          <a:pt x="312" y="403"/>
                        </a:lnTo>
                        <a:lnTo>
                          <a:pt x="286" y="415"/>
                        </a:lnTo>
                        <a:lnTo>
                          <a:pt x="259" y="428"/>
                        </a:lnTo>
                        <a:lnTo>
                          <a:pt x="248" y="429"/>
                        </a:lnTo>
                        <a:lnTo>
                          <a:pt x="237" y="429"/>
                        </a:lnTo>
                        <a:lnTo>
                          <a:pt x="226" y="428"/>
                        </a:lnTo>
                        <a:lnTo>
                          <a:pt x="215" y="426"/>
                        </a:lnTo>
                        <a:lnTo>
                          <a:pt x="205" y="423"/>
                        </a:lnTo>
                        <a:lnTo>
                          <a:pt x="196" y="419"/>
                        </a:lnTo>
                        <a:lnTo>
                          <a:pt x="188" y="416"/>
                        </a:lnTo>
                        <a:lnTo>
                          <a:pt x="179" y="412"/>
                        </a:lnTo>
                        <a:lnTo>
                          <a:pt x="186" y="393"/>
                        </a:lnTo>
                        <a:lnTo>
                          <a:pt x="196" y="378"/>
                        </a:lnTo>
                        <a:lnTo>
                          <a:pt x="208" y="365"/>
                        </a:lnTo>
                        <a:lnTo>
                          <a:pt x="221" y="354"/>
                        </a:lnTo>
                        <a:lnTo>
                          <a:pt x="248" y="345"/>
                        </a:lnTo>
                        <a:lnTo>
                          <a:pt x="272" y="335"/>
                        </a:lnTo>
                        <a:lnTo>
                          <a:pt x="299" y="324"/>
                        </a:lnTo>
                        <a:lnTo>
                          <a:pt x="324" y="311"/>
                        </a:lnTo>
                        <a:lnTo>
                          <a:pt x="348" y="299"/>
                        </a:lnTo>
                        <a:lnTo>
                          <a:pt x="372" y="286"/>
                        </a:lnTo>
                        <a:lnTo>
                          <a:pt x="394" y="274"/>
                        </a:lnTo>
                        <a:lnTo>
                          <a:pt x="416" y="263"/>
                        </a:lnTo>
                        <a:lnTo>
                          <a:pt x="435" y="251"/>
                        </a:lnTo>
                        <a:lnTo>
                          <a:pt x="452" y="239"/>
                        </a:lnTo>
                        <a:lnTo>
                          <a:pt x="468" y="230"/>
                        </a:lnTo>
                        <a:lnTo>
                          <a:pt x="482" y="221"/>
                        </a:lnTo>
                        <a:lnTo>
                          <a:pt x="492" y="215"/>
                        </a:lnTo>
                        <a:lnTo>
                          <a:pt x="499" y="209"/>
                        </a:lnTo>
                        <a:lnTo>
                          <a:pt x="505" y="206"/>
                        </a:lnTo>
                        <a:lnTo>
                          <a:pt x="506" y="205"/>
                        </a:lnTo>
                        <a:lnTo>
                          <a:pt x="508" y="199"/>
                        </a:lnTo>
                        <a:lnTo>
                          <a:pt x="511" y="190"/>
                        </a:lnTo>
                        <a:lnTo>
                          <a:pt x="508" y="186"/>
                        </a:lnTo>
                        <a:lnTo>
                          <a:pt x="493" y="192"/>
                        </a:lnTo>
                        <a:lnTo>
                          <a:pt x="468" y="212"/>
                        </a:lnTo>
                        <a:lnTo>
                          <a:pt x="444" y="230"/>
                        </a:lnTo>
                        <a:lnTo>
                          <a:pt x="419" y="246"/>
                        </a:lnTo>
                        <a:lnTo>
                          <a:pt x="395" y="262"/>
                        </a:lnTo>
                        <a:lnTo>
                          <a:pt x="372" y="275"/>
                        </a:lnTo>
                        <a:lnTo>
                          <a:pt x="348" y="288"/>
                        </a:lnTo>
                        <a:lnTo>
                          <a:pt x="327" y="299"/>
                        </a:lnTo>
                        <a:lnTo>
                          <a:pt x="306" y="310"/>
                        </a:lnTo>
                        <a:lnTo>
                          <a:pt x="294" y="313"/>
                        </a:lnTo>
                        <a:lnTo>
                          <a:pt x="283" y="314"/>
                        </a:lnTo>
                        <a:lnTo>
                          <a:pt x="271" y="314"/>
                        </a:lnTo>
                        <a:lnTo>
                          <a:pt x="258" y="314"/>
                        </a:lnTo>
                        <a:lnTo>
                          <a:pt x="246" y="311"/>
                        </a:lnTo>
                        <a:lnTo>
                          <a:pt x="233" y="309"/>
                        </a:lnTo>
                        <a:lnTo>
                          <a:pt x="218" y="303"/>
                        </a:lnTo>
                        <a:lnTo>
                          <a:pt x="205" y="295"/>
                        </a:lnTo>
                        <a:lnTo>
                          <a:pt x="226" y="286"/>
                        </a:lnTo>
                        <a:lnTo>
                          <a:pt x="248" y="277"/>
                        </a:lnTo>
                        <a:lnTo>
                          <a:pt x="270" y="266"/>
                        </a:lnTo>
                        <a:lnTo>
                          <a:pt x="291" y="252"/>
                        </a:lnTo>
                        <a:lnTo>
                          <a:pt x="310" y="235"/>
                        </a:lnTo>
                        <a:lnTo>
                          <a:pt x="328" y="217"/>
                        </a:lnTo>
                        <a:lnTo>
                          <a:pt x="343" y="198"/>
                        </a:lnTo>
                        <a:lnTo>
                          <a:pt x="354" y="174"/>
                        </a:lnTo>
                        <a:lnTo>
                          <a:pt x="363" y="169"/>
                        </a:lnTo>
                        <a:lnTo>
                          <a:pt x="372" y="165"/>
                        </a:lnTo>
                        <a:lnTo>
                          <a:pt x="381" y="161"/>
                        </a:lnTo>
                        <a:lnTo>
                          <a:pt x="386" y="156"/>
                        </a:lnTo>
                        <a:lnTo>
                          <a:pt x="394" y="152"/>
                        </a:lnTo>
                        <a:lnTo>
                          <a:pt x="398" y="147"/>
                        </a:lnTo>
                        <a:lnTo>
                          <a:pt x="404" y="143"/>
                        </a:lnTo>
                        <a:lnTo>
                          <a:pt x="408" y="139"/>
                        </a:lnTo>
                        <a:lnTo>
                          <a:pt x="420" y="129"/>
                        </a:lnTo>
                        <a:lnTo>
                          <a:pt x="433" y="116"/>
                        </a:lnTo>
                        <a:lnTo>
                          <a:pt x="448" y="104"/>
                        </a:lnTo>
                        <a:lnTo>
                          <a:pt x="464" y="89"/>
                        </a:lnTo>
                        <a:lnTo>
                          <a:pt x="479" y="75"/>
                        </a:lnTo>
                        <a:lnTo>
                          <a:pt x="492" y="58"/>
                        </a:lnTo>
                        <a:lnTo>
                          <a:pt x="503" y="43"/>
                        </a:lnTo>
                        <a:lnTo>
                          <a:pt x="511" y="27"/>
                        </a:lnTo>
                        <a:lnTo>
                          <a:pt x="518" y="6"/>
                        </a:lnTo>
                        <a:lnTo>
                          <a:pt x="520" y="0"/>
                        </a:lnTo>
                        <a:lnTo>
                          <a:pt x="517" y="2"/>
                        </a:lnTo>
                        <a:lnTo>
                          <a:pt x="515" y="4"/>
                        </a:lnTo>
                        <a:lnTo>
                          <a:pt x="511" y="10"/>
                        </a:lnTo>
                        <a:lnTo>
                          <a:pt x="501" y="24"/>
                        </a:lnTo>
                        <a:lnTo>
                          <a:pt x="483" y="44"/>
                        </a:lnTo>
                        <a:lnTo>
                          <a:pt x="463" y="68"/>
                        </a:lnTo>
                        <a:lnTo>
                          <a:pt x="441" y="94"/>
                        </a:lnTo>
                        <a:lnTo>
                          <a:pt x="417" y="118"/>
                        </a:lnTo>
                        <a:lnTo>
                          <a:pt x="394" y="137"/>
                        </a:lnTo>
                        <a:lnTo>
                          <a:pt x="373" y="150"/>
                        </a:lnTo>
                        <a:lnTo>
                          <a:pt x="366" y="154"/>
                        </a:lnTo>
                        <a:lnTo>
                          <a:pt x="354" y="159"/>
                        </a:lnTo>
                        <a:lnTo>
                          <a:pt x="338" y="168"/>
                        </a:lnTo>
                        <a:lnTo>
                          <a:pt x="319" y="177"/>
                        </a:lnTo>
                        <a:lnTo>
                          <a:pt x="297" y="187"/>
                        </a:lnTo>
                        <a:lnTo>
                          <a:pt x="274" y="198"/>
                        </a:lnTo>
                        <a:lnTo>
                          <a:pt x="248" y="209"/>
                        </a:lnTo>
                        <a:lnTo>
                          <a:pt x="220" y="220"/>
                        </a:lnTo>
                        <a:lnTo>
                          <a:pt x="211" y="219"/>
                        </a:lnTo>
                        <a:lnTo>
                          <a:pt x="202" y="216"/>
                        </a:lnTo>
                        <a:lnTo>
                          <a:pt x="193" y="213"/>
                        </a:lnTo>
                        <a:lnTo>
                          <a:pt x="185" y="209"/>
                        </a:lnTo>
                        <a:lnTo>
                          <a:pt x="176" y="202"/>
                        </a:lnTo>
                        <a:lnTo>
                          <a:pt x="167" y="195"/>
                        </a:lnTo>
                        <a:lnTo>
                          <a:pt x="158" y="186"/>
                        </a:lnTo>
                        <a:lnTo>
                          <a:pt x="150" y="174"/>
                        </a:lnTo>
                        <a:lnTo>
                          <a:pt x="138" y="158"/>
                        </a:lnTo>
                        <a:lnTo>
                          <a:pt x="132" y="154"/>
                        </a:lnTo>
                        <a:lnTo>
                          <a:pt x="132" y="161"/>
                        </a:lnTo>
                        <a:lnTo>
                          <a:pt x="139" y="173"/>
                        </a:lnTo>
                        <a:lnTo>
                          <a:pt x="150" y="190"/>
                        </a:lnTo>
                        <a:lnTo>
                          <a:pt x="167" y="205"/>
                        </a:lnTo>
                        <a:lnTo>
                          <a:pt x="188" y="217"/>
                        </a:lnTo>
                        <a:lnTo>
                          <a:pt x="211" y="223"/>
                        </a:lnTo>
                        <a:lnTo>
                          <a:pt x="188" y="230"/>
                        </a:lnTo>
                        <a:lnTo>
                          <a:pt x="164" y="237"/>
                        </a:lnTo>
                        <a:lnTo>
                          <a:pt x="141" y="242"/>
                        </a:lnTo>
                        <a:lnTo>
                          <a:pt x="117" y="248"/>
                        </a:lnTo>
                        <a:lnTo>
                          <a:pt x="94" y="251"/>
                        </a:lnTo>
                        <a:lnTo>
                          <a:pt x="72" y="252"/>
                        </a:lnTo>
                        <a:lnTo>
                          <a:pt x="50" y="251"/>
                        </a:lnTo>
                        <a:lnTo>
                          <a:pt x="30" y="248"/>
                        </a:lnTo>
                        <a:lnTo>
                          <a:pt x="15" y="245"/>
                        </a:lnTo>
                        <a:lnTo>
                          <a:pt x="5" y="244"/>
                        </a:lnTo>
                        <a:lnTo>
                          <a:pt x="0" y="245"/>
                        </a:lnTo>
                        <a:lnTo>
                          <a:pt x="5" y="248"/>
                        </a:lnTo>
                        <a:lnTo>
                          <a:pt x="14" y="251"/>
                        </a:lnTo>
                        <a:lnTo>
                          <a:pt x="25" y="252"/>
                        </a:lnTo>
                        <a:lnTo>
                          <a:pt x="40" y="255"/>
                        </a:lnTo>
                        <a:lnTo>
                          <a:pt x="56" y="256"/>
                        </a:lnTo>
                        <a:lnTo>
                          <a:pt x="77" y="257"/>
                        </a:lnTo>
                        <a:lnTo>
                          <a:pt x="97" y="259"/>
                        </a:lnTo>
                        <a:lnTo>
                          <a:pt x="119" y="257"/>
                        </a:lnTo>
                        <a:lnTo>
                          <a:pt x="142" y="255"/>
                        </a:lnTo>
                        <a:lnTo>
                          <a:pt x="167" y="251"/>
                        </a:lnTo>
                        <a:lnTo>
                          <a:pt x="191" y="245"/>
                        </a:lnTo>
                        <a:lnTo>
                          <a:pt x="214" y="237"/>
                        </a:lnTo>
                        <a:lnTo>
                          <a:pt x="234" y="228"/>
                        </a:lnTo>
                        <a:lnTo>
                          <a:pt x="253" y="220"/>
                        </a:lnTo>
                        <a:lnTo>
                          <a:pt x="271" y="213"/>
                        </a:lnTo>
                        <a:lnTo>
                          <a:pt x="287" y="205"/>
                        </a:lnTo>
                        <a:lnTo>
                          <a:pt x="302" y="199"/>
                        </a:lnTo>
                        <a:lnTo>
                          <a:pt x="315" y="192"/>
                        </a:lnTo>
                        <a:lnTo>
                          <a:pt x="328" y="187"/>
                        </a:lnTo>
                        <a:lnTo>
                          <a:pt x="340" y="181"/>
                        </a:lnTo>
                        <a:lnTo>
                          <a:pt x="337" y="188"/>
                        </a:lnTo>
                        <a:lnTo>
                          <a:pt x="331" y="198"/>
                        </a:lnTo>
                        <a:lnTo>
                          <a:pt x="321" y="212"/>
                        </a:lnTo>
                        <a:lnTo>
                          <a:pt x="308" y="226"/>
                        </a:lnTo>
                        <a:lnTo>
                          <a:pt x="290" y="242"/>
                        </a:lnTo>
                        <a:lnTo>
                          <a:pt x="267" y="259"/>
                        </a:lnTo>
                        <a:lnTo>
                          <a:pt x="237" y="275"/>
                        </a:lnTo>
                        <a:lnTo>
                          <a:pt x="201" y="291"/>
                        </a:lnTo>
                        <a:lnTo>
                          <a:pt x="198" y="288"/>
                        </a:lnTo>
                        <a:lnTo>
                          <a:pt x="195" y="286"/>
                        </a:lnTo>
                        <a:lnTo>
                          <a:pt x="192" y="284"/>
                        </a:lnTo>
                        <a:lnTo>
                          <a:pt x="189" y="282"/>
                        </a:lnTo>
                        <a:lnTo>
                          <a:pt x="177" y="271"/>
                        </a:lnTo>
                        <a:lnTo>
                          <a:pt x="170" y="266"/>
                        </a:lnTo>
                        <a:lnTo>
                          <a:pt x="166" y="264"/>
                        </a:lnTo>
                        <a:lnTo>
                          <a:pt x="167" y="266"/>
                        </a:lnTo>
                        <a:lnTo>
                          <a:pt x="170" y="270"/>
                        </a:lnTo>
                        <a:lnTo>
                          <a:pt x="176" y="277"/>
                        </a:lnTo>
                        <a:lnTo>
                          <a:pt x="185" y="284"/>
                        </a:lnTo>
                        <a:lnTo>
                          <a:pt x="196" y="292"/>
                        </a:lnTo>
                        <a:lnTo>
                          <a:pt x="189" y="295"/>
                        </a:lnTo>
                        <a:lnTo>
                          <a:pt x="182" y="298"/>
                        </a:lnTo>
                        <a:lnTo>
                          <a:pt x="174" y="299"/>
                        </a:lnTo>
                        <a:lnTo>
                          <a:pt x="167" y="302"/>
                        </a:lnTo>
                        <a:lnTo>
                          <a:pt x="158" y="303"/>
                        </a:lnTo>
                        <a:lnTo>
                          <a:pt x="151" y="306"/>
                        </a:lnTo>
                        <a:lnTo>
                          <a:pt x="144" y="307"/>
                        </a:lnTo>
                        <a:lnTo>
                          <a:pt x="135" y="310"/>
                        </a:lnTo>
                        <a:lnTo>
                          <a:pt x="131" y="311"/>
                        </a:lnTo>
                        <a:lnTo>
                          <a:pt x="129" y="313"/>
                        </a:lnTo>
                        <a:lnTo>
                          <a:pt x="134" y="313"/>
                        </a:lnTo>
                        <a:lnTo>
                          <a:pt x="142" y="311"/>
                        </a:lnTo>
                        <a:lnTo>
                          <a:pt x="153" y="309"/>
                        </a:lnTo>
                        <a:lnTo>
                          <a:pt x="167" y="306"/>
                        </a:lnTo>
                        <a:lnTo>
                          <a:pt x="183" y="302"/>
                        </a:lnTo>
                        <a:lnTo>
                          <a:pt x="202" y="296"/>
                        </a:lnTo>
                        <a:lnTo>
                          <a:pt x="210" y="302"/>
                        </a:lnTo>
                        <a:lnTo>
                          <a:pt x="218" y="306"/>
                        </a:lnTo>
                        <a:lnTo>
                          <a:pt x="229" y="311"/>
                        </a:lnTo>
                        <a:lnTo>
                          <a:pt x="237" y="316"/>
                        </a:lnTo>
                        <a:lnTo>
                          <a:pt x="248" y="318"/>
                        </a:lnTo>
                        <a:lnTo>
                          <a:pt x="258" y="321"/>
                        </a:lnTo>
                        <a:lnTo>
                          <a:pt x="268" y="322"/>
                        </a:lnTo>
                        <a:lnTo>
                          <a:pt x="278" y="322"/>
                        </a:lnTo>
                        <a:lnTo>
                          <a:pt x="227" y="343"/>
                        </a:lnTo>
                        <a:lnTo>
                          <a:pt x="183" y="357"/>
                        </a:lnTo>
                        <a:lnTo>
                          <a:pt x="145" y="365"/>
                        </a:lnTo>
                        <a:lnTo>
                          <a:pt x="115" y="371"/>
                        </a:lnTo>
                        <a:lnTo>
                          <a:pt x="91" y="372"/>
                        </a:lnTo>
                        <a:lnTo>
                          <a:pt x="77" y="372"/>
                        </a:lnTo>
                        <a:lnTo>
                          <a:pt x="71" y="372"/>
                        </a:lnTo>
                        <a:lnTo>
                          <a:pt x="75" y="374"/>
                        </a:lnTo>
                        <a:lnTo>
                          <a:pt x="90" y="375"/>
                        </a:lnTo>
                        <a:lnTo>
                          <a:pt x="104" y="376"/>
                        </a:lnTo>
                        <a:lnTo>
                          <a:pt x="119" y="376"/>
                        </a:lnTo>
                        <a:lnTo>
                          <a:pt x="135" y="375"/>
                        </a:lnTo>
                        <a:lnTo>
                          <a:pt x="151" y="372"/>
                        </a:lnTo>
                        <a:lnTo>
                          <a:pt x="167" y="369"/>
                        </a:lnTo>
                        <a:lnTo>
                          <a:pt x="183" y="365"/>
                        </a:lnTo>
                        <a:lnTo>
                          <a:pt x="201" y="361"/>
                        </a:lnTo>
                        <a:lnTo>
                          <a:pt x="192" y="372"/>
                        </a:lnTo>
                        <a:lnTo>
                          <a:pt x="185" y="383"/>
                        </a:lnTo>
                        <a:lnTo>
                          <a:pt x="180" y="397"/>
                        </a:lnTo>
                        <a:lnTo>
                          <a:pt x="176" y="411"/>
                        </a:lnTo>
                        <a:lnTo>
                          <a:pt x="163" y="404"/>
                        </a:lnTo>
                        <a:lnTo>
                          <a:pt x="157" y="398"/>
                        </a:lnTo>
                        <a:lnTo>
                          <a:pt x="157" y="400"/>
                        </a:lnTo>
                        <a:lnTo>
                          <a:pt x="166" y="407"/>
                        </a:lnTo>
                        <a:lnTo>
                          <a:pt x="169" y="408"/>
                        </a:lnTo>
                        <a:lnTo>
                          <a:pt x="170" y="411"/>
                        </a:lnTo>
                        <a:lnTo>
                          <a:pt x="173" y="412"/>
                        </a:lnTo>
                        <a:lnTo>
                          <a:pt x="174" y="415"/>
                        </a:lnTo>
                        <a:lnTo>
                          <a:pt x="176" y="422"/>
                        </a:lnTo>
                        <a:lnTo>
                          <a:pt x="182" y="428"/>
                        </a:lnTo>
                        <a:lnTo>
                          <a:pt x="189" y="432"/>
                        </a:lnTo>
                        <a:lnTo>
                          <a:pt x="199" y="434"/>
                        </a:lnTo>
                        <a:lnTo>
                          <a:pt x="210" y="437"/>
                        </a:lnTo>
                        <a:lnTo>
                          <a:pt x="218" y="440"/>
                        </a:lnTo>
                        <a:lnTo>
                          <a:pt x="224" y="441"/>
                        </a:lnTo>
                        <a:lnTo>
                          <a:pt x="227" y="444"/>
                        </a:lnTo>
                        <a:lnTo>
                          <a:pt x="177" y="462"/>
                        </a:lnTo>
                        <a:lnTo>
                          <a:pt x="132" y="475"/>
                        </a:lnTo>
                        <a:lnTo>
                          <a:pt x="94" y="483"/>
                        </a:lnTo>
                        <a:lnTo>
                          <a:pt x="62" y="487"/>
                        </a:lnTo>
                        <a:lnTo>
                          <a:pt x="37" y="488"/>
                        </a:lnTo>
                        <a:lnTo>
                          <a:pt x="21" y="490"/>
                        </a:lnTo>
                        <a:lnTo>
                          <a:pt x="15" y="490"/>
                        </a:lnTo>
                        <a:lnTo>
                          <a:pt x="18" y="491"/>
                        </a:lnTo>
                        <a:lnTo>
                          <a:pt x="52" y="494"/>
                        </a:lnTo>
                        <a:lnTo>
                          <a:pt x="88" y="491"/>
                        </a:lnTo>
                        <a:lnTo>
                          <a:pt x="126" y="484"/>
                        </a:lnTo>
                        <a:lnTo>
                          <a:pt x="166" y="475"/>
                        </a:lnTo>
                        <a:lnTo>
                          <a:pt x="207" y="461"/>
                        </a:lnTo>
                        <a:lnTo>
                          <a:pt x="248" y="444"/>
                        </a:lnTo>
                        <a:lnTo>
                          <a:pt x="287" y="426"/>
                        </a:lnTo>
                        <a:lnTo>
                          <a:pt x="327" y="407"/>
                        </a:lnTo>
                        <a:lnTo>
                          <a:pt x="363" y="387"/>
                        </a:lnTo>
                        <a:lnTo>
                          <a:pt x="398" y="368"/>
                        </a:lnTo>
                        <a:lnTo>
                          <a:pt x="429" y="350"/>
                        </a:lnTo>
                        <a:lnTo>
                          <a:pt x="455" y="333"/>
                        </a:lnTo>
                        <a:lnTo>
                          <a:pt x="477" y="320"/>
                        </a:lnTo>
                        <a:lnTo>
                          <a:pt x="493" y="309"/>
                        </a:lnTo>
                        <a:lnTo>
                          <a:pt x="505" y="302"/>
                        </a:lnTo>
                        <a:lnTo>
                          <a:pt x="508" y="299"/>
                        </a:lnTo>
                        <a:lnTo>
                          <a:pt x="511" y="293"/>
                        </a:lnTo>
                        <a:lnTo>
                          <a:pt x="512" y="282"/>
                        </a:lnTo>
                        <a:lnTo>
                          <a:pt x="508" y="277"/>
                        </a:lnTo>
                        <a:lnTo>
                          <a:pt x="492" y="285"/>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32" name="Freeform 99"/>
                  <p:cNvSpPr>
                    <a:spLocks/>
                  </p:cNvSpPr>
                  <p:nvPr/>
                </p:nvSpPr>
                <p:spPr bwMode="auto">
                  <a:xfrm>
                    <a:off x="3648" y="2784"/>
                    <a:ext cx="302" cy="169"/>
                  </a:xfrm>
                  <a:custGeom>
                    <a:avLst/>
                    <a:gdLst>
                      <a:gd name="T0" fmla="*/ 2 w 604"/>
                      <a:gd name="T1" fmla="*/ 1 h 337"/>
                      <a:gd name="T2" fmla="*/ 2 w 604"/>
                      <a:gd name="T3" fmla="*/ 1 h 337"/>
                      <a:gd name="T4" fmla="*/ 3 w 604"/>
                      <a:gd name="T5" fmla="*/ 1 h 337"/>
                      <a:gd name="T6" fmla="*/ 3 w 604"/>
                      <a:gd name="T7" fmla="*/ 1 h 337"/>
                      <a:gd name="T8" fmla="*/ 2 w 604"/>
                      <a:gd name="T9" fmla="*/ 2 h 337"/>
                      <a:gd name="T10" fmla="*/ 2 w 604"/>
                      <a:gd name="T11" fmla="*/ 2 h 337"/>
                      <a:gd name="T12" fmla="*/ 1 w 604"/>
                      <a:gd name="T13" fmla="*/ 2 h 337"/>
                      <a:gd name="T14" fmla="*/ 1 w 604"/>
                      <a:gd name="T15" fmla="*/ 2 h 337"/>
                      <a:gd name="T16" fmla="*/ 2 w 604"/>
                      <a:gd name="T17" fmla="*/ 2 h 337"/>
                      <a:gd name="T18" fmla="*/ 3 w 604"/>
                      <a:gd name="T19" fmla="*/ 1 h 337"/>
                      <a:gd name="T20" fmla="*/ 3 w 604"/>
                      <a:gd name="T21" fmla="*/ 2 h 337"/>
                      <a:gd name="T22" fmla="*/ 3 w 604"/>
                      <a:gd name="T23" fmla="*/ 2 h 337"/>
                      <a:gd name="T24" fmla="*/ 2 w 604"/>
                      <a:gd name="T25" fmla="*/ 3 h 337"/>
                      <a:gd name="T26" fmla="*/ 2 w 604"/>
                      <a:gd name="T27" fmla="*/ 3 h 337"/>
                      <a:gd name="T28" fmla="*/ 2 w 604"/>
                      <a:gd name="T29" fmla="*/ 3 h 337"/>
                      <a:gd name="T30" fmla="*/ 2 w 604"/>
                      <a:gd name="T31" fmla="*/ 3 h 337"/>
                      <a:gd name="T32" fmla="*/ 1 w 604"/>
                      <a:gd name="T33" fmla="*/ 3 h 337"/>
                      <a:gd name="T34" fmla="*/ 1 w 604"/>
                      <a:gd name="T35" fmla="*/ 2 h 337"/>
                      <a:gd name="T36" fmla="*/ 1 w 604"/>
                      <a:gd name="T37" fmla="*/ 2 h 337"/>
                      <a:gd name="T38" fmla="*/ 2 w 604"/>
                      <a:gd name="T39" fmla="*/ 3 h 337"/>
                      <a:gd name="T40" fmla="*/ 1 w 604"/>
                      <a:gd name="T41" fmla="*/ 3 h 337"/>
                      <a:gd name="T42" fmla="*/ 1 w 604"/>
                      <a:gd name="T43" fmla="*/ 3 h 337"/>
                      <a:gd name="T44" fmla="*/ 1 w 604"/>
                      <a:gd name="T45" fmla="*/ 3 h 337"/>
                      <a:gd name="T46" fmla="*/ 1 w 604"/>
                      <a:gd name="T47" fmla="*/ 3 h 337"/>
                      <a:gd name="T48" fmla="*/ 1 w 604"/>
                      <a:gd name="T49" fmla="*/ 3 h 337"/>
                      <a:gd name="T50" fmla="*/ 1 w 604"/>
                      <a:gd name="T51" fmla="*/ 3 h 337"/>
                      <a:gd name="T52" fmla="*/ 1 w 604"/>
                      <a:gd name="T53" fmla="*/ 3 h 337"/>
                      <a:gd name="T54" fmla="*/ 1 w 604"/>
                      <a:gd name="T55" fmla="*/ 3 h 337"/>
                      <a:gd name="T56" fmla="*/ 2 w 604"/>
                      <a:gd name="T57" fmla="*/ 3 h 337"/>
                      <a:gd name="T58" fmla="*/ 2 w 604"/>
                      <a:gd name="T59" fmla="*/ 3 h 337"/>
                      <a:gd name="T60" fmla="*/ 2 w 604"/>
                      <a:gd name="T61" fmla="*/ 3 h 337"/>
                      <a:gd name="T62" fmla="*/ 2 w 604"/>
                      <a:gd name="T63" fmla="*/ 3 h 337"/>
                      <a:gd name="T64" fmla="*/ 2 w 604"/>
                      <a:gd name="T65" fmla="*/ 3 h 337"/>
                      <a:gd name="T66" fmla="*/ 3 w 604"/>
                      <a:gd name="T67" fmla="*/ 3 h 337"/>
                      <a:gd name="T68" fmla="*/ 3 w 604"/>
                      <a:gd name="T69" fmla="*/ 3 h 337"/>
                      <a:gd name="T70" fmla="*/ 3 w 604"/>
                      <a:gd name="T71" fmla="*/ 2 h 337"/>
                      <a:gd name="T72" fmla="*/ 4 w 604"/>
                      <a:gd name="T73" fmla="*/ 2 h 337"/>
                      <a:gd name="T74" fmla="*/ 5 w 604"/>
                      <a:gd name="T75" fmla="*/ 2 h 337"/>
                      <a:gd name="T76" fmla="*/ 5 w 604"/>
                      <a:gd name="T77" fmla="*/ 2 h 337"/>
                      <a:gd name="T78" fmla="*/ 5 w 604"/>
                      <a:gd name="T79" fmla="*/ 1 h 337"/>
                      <a:gd name="T80" fmla="*/ 5 w 604"/>
                      <a:gd name="T81" fmla="*/ 1 h 337"/>
                      <a:gd name="T82" fmla="*/ 4 w 604"/>
                      <a:gd name="T83" fmla="*/ 2 h 337"/>
                      <a:gd name="T84" fmla="*/ 3 w 604"/>
                      <a:gd name="T85" fmla="*/ 2 h 337"/>
                      <a:gd name="T86" fmla="*/ 3 w 604"/>
                      <a:gd name="T87" fmla="*/ 2 h 337"/>
                      <a:gd name="T88" fmla="*/ 3 w 604"/>
                      <a:gd name="T89" fmla="*/ 3 h 337"/>
                      <a:gd name="T90" fmla="*/ 3 w 604"/>
                      <a:gd name="T91" fmla="*/ 3 h 337"/>
                      <a:gd name="T92" fmla="*/ 3 w 604"/>
                      <a:gd name="T93" fmla="*/ 2 h 337"/>
                      <a:gd name="T94" fmla="*/ 3 w 604"/>
                      <a:gd name="T95" fmla="*/ 1 h 337"/>
                      <a:gd name="T96" fmla="*/ 3 w 604"/>
                      <a:gd name="T97" fmla="*/ 1 h 337"/>
                      <a:gd name="T98" fmla="*/ 5 w 604"/>
                      <a:gd name="T99" fmla="*/ 1 h 337"/>
                      <a:gd name="T100" fmla="*/ 5 w 604"/>
                      <a:gd name="T101" fmla="*/ 1 h 337"/>
                      <a:gd name="T102" fmla="*/ 5 w 604"/>
                      <a:gd name="T103" fmla="*/ 1 h 337"/>
                      <a:gd name="T104" fmla="*/ 5 w 604"/>
                      <a:gd name="T105" fmla="*/ 1 h 337"/>
                      <a:gd name="T106" fmla="*/ 5 w 604"/>
                      <a:gd name="T107" fmla="*/ 1 h 337"/>
                      <a:gd name="T108" fmla="*/ 4 w 604"/>
                      <a:gd name="T109" fmla="*/ 1 h 337"/>
                      <a:gd name="T110" fmla="*/ 3 w 604"/>
                      <a:gd name="T111" fmla="*/ 1 h 337"/>
                      <a:gd name="T112" fmla="*/ 3 w 604"/>
                      <a:gd name="T113" fmla="*/ 1 h 337"/>
                      <a:gd name="T114" fmla="*/ 2 w 604"/>
                      <a:gd name="T115" fmla="*/ 1 h 337"/>
                      <a:gd name="T116" fmla="*/ 2 w 604"/>
                      <a:gd name="T117" fmla="*/ 1 h 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4"/>
                      <a:gd name="T178" fmla="*/ 0 h 337"/>
                      <a:gd name="T179" fmla="*/ 604 w 604"/>
                      <a:gd name="T180" fmla="*/ 337 h 33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4" h="337">
                        <a:moveTo>
                          <a:pt x="237" y="83"/>
                        </a:moveTo>
                        <a:lnTo>
                          <a:pt x="225" y="72"/>
                        </a:lnTo>
                        <a:lnTo>
                          <a:pt x="221" y="72"/>
                        </a:lnTo>
                        <a:lnTo>
                          <a:pt x="224" y="79"/>
                        </a:lnTo>
                        <a:lnTo>
                          <a:pt x="232" y="91"/>
                        </a:lnTo>
                        <a:lnTo>
                          <a:pt x="247" y="104"/>
                        </a:lnTo>
                        <a:lnTo>
                          <a:pt x="269" y="113"/>
                        </a:lnTo>
                        <a:lnTo>
                          <a:pt x="298" y="117"/>
                        </a:lnTo>
                        <a:lnTo>
                          <a:pt x="333" y="112"/>
                        </a:lnTo>
                        <a:lnTo>
                          <a:pt x="335" y="112"/>
                        </a:lnTo>
                        <a:lnTo>
                          <a:pt x="335" y="110"/>
                        </a:lnTo>
                        <a:lnTo>
                          <a:pt x="305" y="122"/>
                        </a:lnTo>
                        <a:lnTo>
                          <a:pt x="278" y="133"/>
                        </a:lnTo>
                        <a:lnTo>
                          <a:pt x="253" y="141"/>
                        </a:lnTo>
                        <a:lnTo>
                          <a:pt x="228" y="149"/>
                        </a:lnTo>
                        <a:lnTo>
                          <a:pt x="208" y="156"/>
                        </a:lnTo>
                        <a:lnTo>
                          <a:pt x="189" y="162"/>
                        </a:lnTo>
                        <a:lnTo>
                          <a:pt x="174" y="164"/>
                        </a:lnTo>
                        <a:lnTo>
                          <a:pt x="164" y="166"/>
                        </a:lnTo>
                        <a:lnTo>
                          <a:pt x="145" y="167"/>
                        </a:lnTo>
                        <a:lnTo>
                          <a:pt x="136" y="169"/>
                        </a:lnTo>
                        <a:lnTo>
                          <a:pt x="136" y="171"/>
                        </a:lnTo>
                        <a:lnTo>
                          <a:pt x="146" y="173"/>
                        </a:lnTo>
                        <a:lnTo>
                          <a:pt x="168" y="170"/>
                        </a:lnTo>
                        <a:lnTo>
                          <a:pt x="202" y="164"/>
                        </a:lnTo>
                        <a:lnTo>
                          <a:pt x="248" y="152"/>
                        </a:lnTo>
                        <a:lnTo>
                          <a:pt x="308" y="131"/>
                        </a:lnTo>
                        <a:lnTo>
                          <a:pt x="348" y="119"/>
                        </a:lnTo>
                        <a:lnTo>
                          <a:pt x="371" y="117"/>
                        </a:lnTo>
                        <a:lnTo>
                          <a:pt x="384" y="124"/>
                        </a:lnTo>
                        <a:lnTo>
                          <a:pt x="386" y="140"/>
                        </a:lnTo>
                        <a:lnTo>
                          <a:pt x="379" y="163"/>
                        </a:lnTo>
                        <a:lnTo>
                          <a:pt x="365" y="195"/>
                        </a:lnTo>
                        <a:lnTo>
                          <a:pt x="346" y="235"/>
                        </a:lnTo>
                        <a:lnTo>
                          <a:pt x="324" y="281"/>
                        </a:lnTo>
                        <a:lnTo>
                          <a:pt x="317" y="283"/>
                        </a:lnTo>
                        <a:lnTo>
                          <a:pt x="310" y="286"/>
                        </a:lnTo>
                        <a:lnTo>
                          <a:pt x="303" y="289"/>
                        </a:lnTo>
                        <a:lnTo>
                          <a:pt x="295" y="292"/>
                        </a:lnTo>
                        <a:lnTo>
                          <a:pt x="286" y="294"/>
                        </a:lnTo>
                        <a:lnTo>
                          <a:pt x="279" y="297"/>
                        </a:lnTo>
                        <a:lnTo>
                          <a:pt x="270" y="300"/>
                        </a:lnTo>
                        <a:lnTo>
                          <a:pt x="262" y="303"/>
                        </a:lnTo>
                        <a:lnTo>
                          <a:pt x="247" y="304"/>
                        </a:lnTo>
                        <a:lnTo>
                          <a:pt x="231" y="304"/>
                        </a:lnTo>
                        <a:lnTo>
                          <a:pt x="215" y="301"/>
                        </a:lnTo>
                        <a:lnTo>
                          <a:pt x="197" y="297"/>
                        </a:lnTo>
                        <a:lnTo>
                          <a:pt x="180" y="290"/>
                        </a:lnTo>
                        <a:lnTo>
                          <a:pt x="162" y="281"/>
                        </a:lnTo>
                        <a:lnTo>
                          <a:pt x="146" y="267"/>
                        </a:lnTo>
                        <a:lnTo>
                          <a:pt x="131" y="247"/>
                        </a:lnTo>
                        <a:lnTo>
                          <a:pt x="118" y="228"/>
                        </a:lnTo>
                        <a:lnTo>
                          <a:pt x="114" y="227"/>
                        </a:lnTo>
                        <a:lnTo>
                          <a:pt x="118" y="236"/>
                        </a:lnTo>
                        <a:lnTo>
                          <a:pt x="130" y="254"/>
                        </a:lnTo>
                        <a:lnTo>
                          <a:pt x="149" y="275"/>
                        </a:lnTo>
                        <a:lnTo>
                          <a:pt x="174" y="294"/>
                        </a:lnTo>
                        <a:lnTo>
                          <a:pt x="202" y="308"/>
                        </a:lnTo>
                        <a:lnTo>
                          <a:pt x="234" y="311"/>
                        </a:lnTo>
                        <a:lnTo>
                          <a:pt x="209" y="318"/>
                        </a:lnTo>
                        <a:lnTo>
                          <a:pt x="184" y="322"/>
                        </a:lnTo>
                        <a:lnTo>
                          <a:pt x="159" y="326"/>
                        </a:lnTo>
                        <a:lnTo>
                          <a:pt x="134" y="329"/>
                        </a:lnTo>
                        <a:lnTo>
                          <a:pt x="108" y="330"/>
                        </a:lnTo>
                        <a:lnTo>
                          <a:pt x="85" y="329"/>
                        </a:lnTo>
                        <a:lnTo>
                          <a:pt x="60" y="325"/>
                        </a:lnTo>
                        <a:lnTo>
                          <a:pt x="38" y="319"/>
                        </a:lnTo>
                        <a:lnTo>
                          <a:pt x="20" y="314"/>
                        </a:lnTo>
                        <a:lnTo>
                          <a:pt x="9" y="312"/>
                        </a:lnTo>
                        <a:lnTo>
                          <a:pt x="3" y="311"/>
                        </a:lnTo>
                        <a:lnTo>
                          <a:pt x="0" y="312"/>
                        </a:lnTo>
                        <a:lnTo>
                          <a:pt x="1" y="315"/>
                        </a:lnTo>
                        <a:lnTo>
                          <a:pt x="7" y="318"/>
                        </a:lnTo>
                        <a:lnTo>
                          <a:pt x="16" y="322"/>
                        </a:lnTo>
                        <a:lnTo>
                          <a:pt x="28" y="326"/>
                        </a:lnTo>
                        <a:lnTo>
                          <a:pt x="44" y="329"/>
                        </a:lnTo>
                        <a:lnTo>
                          <a:pt x="61" y="333"/>
                        </a:lnTo>
                        <a:lnTo>
                          <a:pt x="82" y="336"/>
                        </a:lnTo>
                        <a:lnTo>
                          <a:pt x="104" y="337"/>
                        </a:lnTo>
                        <a:lnTo>
                          <a:pt x="127" y="337"/>
                        </a:lnTo>
                        <a:lnTo>
                          <a:pt x="153" y="336"/>
                        </a:lnTo>
                        <a:lnTo>
                          <a:pt x="180" y="332"/>
                        </a:lnTo>
                        <a:lnTo>
                          <a:pt x="208" y="325"/>
                        </a:lnTo>
                        <a:lnTo>
                          <a:pt x="224" y="321"/>
                        </a:lnTo>
                        <a:lnTo>
                          <a:pt x="240" y="317"/>
                        </a:lnTo>
                        <a:lnTo>
                          <a:pt x="254" y="312"/>
                        </a:lnTo>
                        <a:lnTo>
                          <a:pt x="269" y="308"/>
                        </a:lnTo>
                        <a:lnTo>
                          <a:pt x="282" y="304"/>
                        </a:lnTo>
                        <a:lnTo>
                          <a:pt x="295" y="300"/>
                        </a:lnTo>
                        <a:lnTo>
                          <a:pt x="307" y="297"/>
                        </a:lnTo>
                        <a:lnTo>
                          <a:pt x="319" y="293"/>
                        </a:lnTo>
                        <a:lnTo>
                          <a:pt x="317" y="294"/>
                        </a:lnTo>
                        <a:lnTo>
                          <a:pt x="316" y="299"/>
                        </a:lnTo>
                        <a:lnTo>
                          <a:pt x="317" y="299"/>
                        </a:lnTo>
                        <a:lnTo>
                          <a:pt x="319" y="297"/>
                        </a:lnTo>
                        <a:lnTo>
                          <a:pt x="323" y="292"/>
                        </a:lnTo>
                        <a:lnTo>
                          <a:pt x="345" y="285"/>
                        </a:lnTo>
                        <a:lnTo>
                          <a:pt x="365" y="278"/>
                        </a:lnTo>
                        <a:lnTo>
                          <a:pt x="383" y="271"/>
                        </a:lnTo>
                        <a:lnTo>
                          <a:pt x="398" y="265"/>
                        </a:lnTo>
                        <a:lnTo>
                          <a:pt x="411" y="258"/>
                        </a:lnTo>
                        <a:lnTo>
                          <a:pt x="422" y="253"/>
                        </a:lnTo>
                        <a:lnTo>
                          <a:pt x="433" y="247"/>
                        </a:lnTo>
                        <a:lnTo>
                          <a:pt x="441" y="240"/>
                        </a:lnTo>
                        <a:lnTo>
                          <a:pt x="455" y="231"/>
                        </a:lnTo>
                        <a:lnTo>
                          <a:pt x="472" y="221"/>
                        </a:lnTo>
                        <a:lnTo>
                          <a:pt x="491" y="210"/>
                        </a:lnTo>
                        <a:lnTo>
                          <a:pt x="510" y="199"/>
                        </a:lnTo>
                        <a:lnTo>
                          <a:pt x="529" y="187"/>
                        </a:lnTo>
                        <a:lnTo>
                          <a:pt x="547" y="173"/>
                        </a:lnTo>
                        <a:lnTo>
                          <a:pt x="561" y="159"/>
                        </a:lnTo>
                        <a:lnTo>
                          <a:pt x="573" y="142"/>
                        </a:lnTo>
                        <a:lnTo>
                          <a:pt x="585" y="117"/>
                        </a:lnTo>
                        <a:lnTo>
                          <a:pt x="586" y="105"/>
                        </a:lnTo>
                        <a:lnTo>
                          <a:pt x="583" y="102"/>
                        </a:lnTo>
                        <a:lnTo>
                          <a:pt x="582" y="102"/>
                        </a:lnTo>
                        <a:lnTo>
                          <a:pt x="576" y="108"/>
                        </a:lnTo>
                        <a:lnTo>
                          <a:pt x="561" y="123"/>
                        </a:lnTo>
                        <a:lnTo>
                          <a:pt x="539" y="144"/>
                        </a:lnTo>
                        <a:lnTo>
                          <a:pt x="513" y="169"/>
                        </a:lnTo>
                        <a:lnTo>
                          <a:pt x="484" y="193"/>
                        </a:lnTo>
                        <a:lnTo>
                          <a:pt x="453" y="218"/>
                        </a:lnTo>
                        <a:lnTo>
                          <a:pt x="424" y="236"/>
                        </a:lnTo>
                        <a:lnTo>
                          <a:pt x="399" y="249"/>
                        </a:lnTo>
                        <a:lnTo>
                          <a:pt x="395" y="250"/>
                        </a:lnTo>
                        <a:lnTo>
                          <a:pt x="390" y="253"/>
                        </a:lnTo>
                        <a:lnTo>
                          <a:pt x="383" y="256"/>
                        </a:lnTo>
                        <a:lnTo>
                          <a:pt x="376" y="260"/>
                        </a:lnTo>
                        <a:lnTo>
                          <a:pt x="365" y="264"/>
                        </a:lnTo>
                        <a:lnTo>
                          <a:pt x="355" y="268"/>
                        </a:lnTo>
                        <a:lnTo>
                          <a:pt x="345" y="272"/>
                        </a:lnTo>
                        <a:lnTo>
                          <a:pt x="333" y="278"/>
                        </a:lnTo>
                        <a:lnTo>
                          <a:pt x="343" y="261"/>
                        </a:lnTo>
                        <a:lnTo>
                          <a:pt x="355" y="240"/>
                        </a:lnTo>
                        <a:lnTo>
                          <a:pt x="367" y="218"/>
                        </a:lnTo>
                        <a:lnTo>
                          <a:pt x="377" y="195"/>
                        </a:lnTo>
                        <a:lnTo>
                          <a:pt x="387" y="171"/>
                        </a:lnTo>
                        <a:lnTo>
                          <a:pt x="395" y="148"/>
                        </a:lnTo>
                        <a:lnTo>
                          <a:pt x="399" y="126"/>
                        </a:lnTo>
                        <a:lnTo>
                          <a:pt x="401" y="106"/>
                        </a:lnTo>
                        <a:lnTo>
                          <a:pt x="408" y="98"/>
                        </a:lnTo>
                        <a:lnTo>
                          <a:pt x="425" y="87"/>
                        </a:lnTo>
                        <a:lnTo>
                          <a:pt x="453" y="76"/>
                        </a:lnTo>
                        <a:lnTo>
                          <a:pt x="484" y="63"/>
                        </a:lnTo>
                        <a:lnTo>
                          <a:pt x="515" y="51"/>
                        </a:lnTo>
                        <a:lnTo>
                          <a:pt x="541" y="41"/>
                        </a:lnTo>
                        <a:lnTo>
                          <a:pt x="560" y="36"/>
                        </a:lnTo>
                        <a:lnTo>
                          <a:pt x="567" y="33"/>
                        </a:lnTo>
                        <a:lnTo>
                          <a:pt x="604" y="0"/>
                        </a:lnTo>
                        <a:lnTo>
                          <a:pt x="602" y="1"/>
                        </a:lnTo>
                        <a:lnTo>
                          <a:pt x="598" y="3"/>
                        </a:lnTo>
                        <a:lnTo>
                          <a:pt x="589" y="5"/>
                        </a:lnTo>
                        <a:lnTo>
                          <a:pt x="580" y="11"/>
                        </a:lnTo>
                        <a:lnTo>
                          <a:pt x="567" y="15"/>
                        </a:lnTo>
                        <a:lnTo>
                          <a:pt x="553" y="22"/>
                        </a:lnTo>
                        <a:lnTo>
                          <a:pt x="535" y="29"/>
                        </a:lnTo>
                        <a:lnTo>
                          <a:pt x="517" y="37"/>
                        </a:lnTo>
                        <a:lnTo>
                          <a:pt x="497" y="45"/>
                        </a:lnTo>
                        <a:lnTo>
                          <a:pt x="477" y="54"/>
                        </a:lnTo>
                        <a:lnTo>
                          <a:pt x="455" y="63"/>
                        </a:lnTo>
                        <a:lnTo>
                          <a:pt x="431" y="72"/>
                        </a:lnTo>
                        <a:lnTo>
                          <a:pt x="408" y="81"/>
                        </a:lnTo>
                        <a:lnTo>
                          <a:pt x="384" y="91"/>
                        </a:lnTo>
                        <a:lnTo>
                          <a:pt x="361" y="101"/>
                        </a:lnTo>
                        <a:lnTo>
                          <a:pt x="338" y="109"/>
                        </a:lnTo>
                        <a:lnTo>
                          <a:pt x="324" y="110"/>
                        </a:lnTo>
                        <a:lnTo>
                          <a:pt x="311" y="110"/>
                        </a:lnTo>
                        <a:lnTo>
                          <a:pt x="297" y="109"/>
                        </a:lnTo>
                        <a:lnTo>
                          <a:pt x="284" y="106"/>
                        </a:lnTo>
                        <a:lnTo>
                          <a:pt x="269" y="104"/>
                        </a:lnTo>
                        <a:lnTo>
                          <a:pt x="257" y="98"/>
                        </a:lnTo>
                        <a:lnTo>
                          <a:pt x="246" y="91"/>
                        </a:lnTo>
                        <a:lnTo>
                          <a:pt x="237" y="83"/>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33" name="Freeform 100"/>
                  <p:cNvSpPr>
                    <a:spLocks/>
                  </p:cNvSpPr>
                  <p:nvPr/>
                </p:nvSpPr>
                <p:spPr bwMode="auto">
                  <a:xfrm>
                    <a:off x="3744" y="2448"/>
                    <a:ext cx="250" cy="138"/>
                  </a:xfrm>
                  <a:custGeom>
                    <a:avLst/>
                    <a:gdLst>
                      <a:gd name="T0" fmla="*/ 2 w 500"/>
                      <a:gd name="T1" fmla="*/ 2 h 277"/>
                      <a:gd name="T2" fmla="*/ 2 w 500"/>
                      <a:gd name="T3" fmla="*/ 1 h 277"/>
                      <a:gd name="T4" fmla="*/ 2 w 500"/>
                      <a:gd name="T5" fmla="*/ 1 h 277"/>
                      <a:gd name="T6" fmla="*/ 3 w 500"/>
                      <a:gd name="T7" fmla="*/ 1 h 277"/>
                      <a:gd name="T8" fmla="*/ 3 w 500"/>
                      <a:gd name="T9" fmla="*/ 1 h 277"/>
                      <a:gd name="T10" fmla="*/ 4 w 500"/>
                      <a:gd name="T11" fmla="*/ 1 h 277"/>
                      <a:gd name="T12" fmla="*/ 4 w 500"/>
                      <a:gd name="T13" fmla="*/ 1 h 277"/>
                      <a:gd name="T14" fmla="*/ 4 w 500"/>
                      <a:gd name="T15" fmla="*/ 0 h 277"/>
                      <a:gd name="T16" fmla="*/ 4 w 500"/>
                      <a:gd name="T17" fmla="*/ 0 h 277"/>
                      <a:gd name="T18" fmla="*/ 4 w 500"/>
                      <a:gd name="T19" fmla="*/ 1 h 277"/>
                      <a:gd name="T20" fmla="*/ 4 w 500"/>
                      <a:gd name="T21" fmla="*/ 1 h 277"/>
                      <a:gd name="T22" fmla="*/ 3 w 500"/>
                      <a:gd name="T23" fmla="*/ 1 h 277"/>
                      <a:gd name="T24" fmla="*/ 3 w 500"/>
                      <a:gd name="T25" fmla="*/ 1 h 277"/>
                      <a:gd name="T26" fmla="*/ 3 w 500"/>
                      <a:gd name="T27" fmla="*/ 1 h 277"/>
                      <a:gd name="T28" fmla="*/ 3 w 500"/>
                      <a:gd name="T29" fmla="*/ 1 h 277"/>
                      <a:gd name="T30" fmla="*/ 4 w 500"/>
                      <a:gd name="T31" fmla="*/ 0 h 277"/>
                      <a:gd name="T32" fmla="*/ 4 w 500"/>
                      <a:gd name="T33" fmla="*/ 0 h 277"/>
                      <a:gd name="T34" fmla="*/ 3 w 500"/>
                      <a:gd name="T35" fmla="*/ 1 h 277"/>
                      <a:gd name="T36" fmla="*/ 2 w 500"/>
                      <a:gd name="T37" fmla="*/ 1 h 277"/>
                      <a:gd name="T38" fmla="*/ 3 w 500"/>
                      <a:gd name="T39" fmla="*/ 1 h 277"/>
                      <a:gd name="T40" fmla="*/ 3 w 500"/>
                      <a:gd name="T41" fmla="*/ 0 h 277"/>
                      <a:gd name="T42" fmla="*/ 4 w 500"/>
                      <a:gd name="T43" fmla="*/ 0 h 277"/>
                      <a:gd name="T44" fmla="*/ 4 w 500"/>
                      <a:gd name="T45" fmla="*/ 0 h 277"/>
                      <a:gd name="T46" fmla="*/ 4 w 500"/>
                      <a:gd name="T47" fmla="*/ 0 h 277"/>
                      <a:gd name="T48" fmla="*/ 4 w 500"/>
                      <a:gd name="T49" fmla="*/ 0 h 277"/>
                      <a:gd name="T50" fmla="*/ 3 w 500"/>
                      <a:gd name="T51" fmla="*/ 0 h 277"/>
                      <a:gd name="T52" fmla="*/ 3 w 500"/>
                      <a:gd name="T53" fmla="*/ 0 h 277"/>
                      <a:gd name="T54" fmla="*/ 2 w 500"/>
                      <a:gd name="T55" fmla="*/ 0 h 277"/>
                      <a:gd name="T56" fmla="*/ 2 w 500"/>
                      <a:gd name="T57" fmla="*/ 0 h 277"/>
                      <a:gd name="T58" fmla="*/ 2 w 500"/>
                      <a:gd name="T59" fmla="*/ 0 h 277"/>
                      <a:gd name="T60" fmla="*/ 3 w 500"/>
                      <a:gd name="T61" fmla="*/ 1 h 277"/>
                      <a:gd name="T62" fmla="*/ 2 w 500"/>
                      <a:gd name="T63" fmla="*/ 1 h 277"/>
                      <a:gd name="T64" fmla="*/ 2 w 500"/>
                      <a:gd name="T65" fmla="*/ 1 h 277"/>
                      <a:gd name="T66" fmla="*/ 2 w 500"/>
                      <a:gd name="T67" fmla="*/ 0 h 277"/>
                      <a:gd name="T68" fmla="*/ 2 w 500"/>
                      <a:gd name="T69" fmla="*/ 0 h 277"/>
                      <a:gd name="T70" fmla="*/ 2 w 500"/>
                      <a:gd name="T71" fmla="*/ 1 h 277"/>
                      <a:gd name="T72" fmla="*/ 2 w 500"/>
                      <a:gd name="T73" fmla="*/ 1 h 277"/>
                      <a:gd name="T74" fmla="*/ 1 w 500"/>
                      <a:gd name="T75" fmla="*/ 1 h 277"/>
                      <a:gd name="T76" fmla="*/ 1 w 500"/>
                      <a:gd name="T77" fmla="*/ 1 h 277"/>
                      <a:gd name="T78" fmla="*/ 2 w 500"/>
                      <a:gd name="T79" fmla="*/ 1 h 277"/>
                      <a:gd name="T80" fmla="*/ 2 w 500"/>
                      <a:gd name="T81" fmla="*/ 1 h 277"/>
                      <a:gd name="T82" fmla="*/ 2 w 500"/>
                      <a:gd name="T83" fmla="*/ 1 h 277"/>
                      <a:gd name="T84" fmla="*/ 3 w 500"/>
                      <a:gd name="T85" fmla="*/ 1 h 277"/>
                      <a:gd name="T86" fmla="*/ 2 w 500"/>
                      <a:gd name="T87" fmla="*/ 1 h 277"/>
                      <a:gd name="T88" fmla="*/ 2 w 500"/>
                      <a:gd name="T89" fmla="*/ 1 h 277"/>
                      <a:gd name="T90" fmla="*/ 1 w 500"/>
                      <a:gd name="T91" fmla="*/ 1 h 277"/>
                      <a:gd name="T92" fmla="*/ 2 w 500"/>
                      <a:gd name="T93" fmla="*/ 1 h 277"/>
                      <a:gd name="T94" fmla="*/ 3 w 500"/>
                      <a:gd name="T95" fmla="*/ 1 h 277"/>
                      <a:gd name="T96" fmla="*/ 3 w 500"/>
                      <a:gd name="T97" fmla="*/ 1 h 277"/>
                      <a:gd name="T98" fmla="*/ 2 w 500"/>
                      <a:gd name="T99" fmla="*/ 1 h 277"/>
                      <a:gd name="T100" fmla="*/ 2 w 500"/>
                      <a:gd name="T101" fmla="*/ 1 h 277"/>
                      <a:gd name="T102" fmla="*/ 2 w 500"/>
                      <a:gd name="T103" fmla="*/ 2 h 277"/>
                      <a:gd name="T104" fmla="*/ 1 w 500"/>
                      <a:gd name="T105" fmla="*/ 2 h 277"/>
                      <a:gd name="T106" fmla="*/ 1 w 500"/>
                      <a:gd name="T107" fmla="*/ 2 h 277"/>
                      <a:gd name="T108" fmla="*/ 1 w 500"/>
                      <a:gd name="T109" fmla="*/ 2 h 277"/>
                      <a:gd name="T110" fmla="*/ 1 w 500"/>
                      <a:gd name="T111" fmla="*/ 1 h 277"/>
                      <a:gd name="T112" fmla="*/ 0 w 500"/>
                      <a:gd name="T113" fmla="*/ 1 h 277"/>
                      <a:gd name="T114" fmla="*/ 1 w 500"/>
                      <a:gd name="T115" fmla="*/ 2 h 2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00"/>
                      <a:gd name="T175" fmla="*/ 0 h 277"/>
                      <a:gd name="T176" fmla="*/ 500 w 500"/>
                      <a:gd name="T177" fmla="*/ 277 h 2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00" h="277">
                        <a:moveTo>
                          <a:pt x="159" y="263"/>
                        </a:moveTo>
                        <a:lnTo>
                          <a:pt x="161" y="263"/>
                        </a:lnTo>
                        <a:lnTo>
                          <a:pt x="161" y="262"/>
                        </a:lnTo>
                        <a:lnTo>
                          <a:pt x="162" y="262"/>
                        </a:lnTo>
                        <a:lnTo>
                          <a:pt x="171" y="259"/>
                        </a:lnTo>
                        <a:lnTo>
                          <a:pt x="180" y="257"/>
                        </a:lnTo>
                        <a:lnTo>
                          <a:pt x="189" y="255"/>
                        </a:lnTo>
                        <a:lnTo>
                          <a:pt x="197" y="253"/>
                        </a:lnTo>
                        <a:lnTo>
                          <a:pt x="206" y="251"/>
                        </a:lnTo>
                        <a:lnTo>
                          <a:pt x="215" y="248"/>
                        </a:lnTo>
                        <a:lnTo>
                          <a:pt x="224" y="245"/>
                        </a:lnTo>
                        <a:lnTo>
                          <a:pt x="232" y="242"/>
                        </a:lnTo>
                        <a:lnTo>
                          <a:pt x="243" y="242"/>
                        </a:lnTo>
                        <a:lnTo>
                          <a:pt x="254" y="241"/>
                        </a:lnTo>
                        <a:lnTo>
                          <a:pt x="269" y="239"/>
                        </a:lnTo>
                        <a:lnTo>
                          <a:pt x="285" y="237"/>
                        </a:lnTo>
                        <a:lnTo>
                          <a:pt x="303" y="234"/>
                        </a:lnTo>
                        <a:lnTo>
                          <a:pt x="322" y="230"/>
                        </a:lnTo>
                        <a:lnTo>
                          <a:pt x="341" y="224"/>
                        </a:lnTo>
                        <a:lnTo>
                          <a:pt x="361" y="217"/>
                        </a:lnTo>
                        <a:lnTo>
                          <a:pt x="382" y="210"/>
                        </a:lnTo>
                        <a:lnTo>
                          <a:pt x="401" y="201"/>
                        </a:lnTo>
                        <a:lnTo>
                          <a:pt x="421" y="191"/>
                        </a:lnTo>
                        <a:lnTo>
                          <a:pt x="439" y="179"/>
                        </a:lnTo>
                        <a:lnTo>
                          <a:pt x="456" y="165"/>
                        </a:lnTo>
                        <a:lnTo>
                          <a:pt x="472" y="150"/>
                        </a:lnTo>
                        <a:lnTo>
                          <a:pt x="487" y="133"/>
                        </a:lnTo>
                        <a:lnTo>
                          <a:pt x="499" y="114"/>
                        </a:lnTo>
                        <a:lnTo>
                          <a:pt x="500" y="108"/>
                        </a:lnTo>
                        <a:lnTo>
                          <a:pt x="493" y="109"/>
                        </a:lnTo>
                        <a:lnTo>
                          <a:pt x="485" y="116"/>
                        </a:lnTo>
                        <a:lnTo>
                          <a:pt x="481" y="119"/>
                        </a:lnTo>
                        <a:lnTo>
                          <a:pt x="481" y="121"/>
                        </a:lnTo>
                        <a:lnTo>
                          <a:pt x="478" y="123"/>
                        </a:lnTo>
                        <a:lnTo>
                          <a:pt x="475" y="127"/>
                        </a:lnTo>
                        <a:lnTo>
                          <a:pt x="471" y="134"/>
                        </a:lnTo>
                        <a:lnTo>
                          <a:pt x="465" y="141"/>
                        </a:lnTo>
                        <a:lnTo>
                          <a:pt x="458" y="150"/>
                        </a:lnTo>
                        <a:lnTo>
                          <a:pt x="447" y="159"/>
                        </a:lnTo>
                        <a:lnTo>
                          <a:pt x="436" y="168"/>
                        </a:lnTo>
                        <a:lnTo>
                          <a:pt x="421" y="179"/>
                        </a:lnTo>
                        <a:lnTo>
                          <a:pt x="405" y="188"/>
                        </a:lnTo>
                        <a:lnTo>
                          <a:pt x="386" y="198"/>
                        </a:lnTo>
                        <a:lnTo>
                          <a:pt x="364" y="208"/>
                        </a:lnTo>
                        <a:lnTo>
                          <a:pt x="339" y="217"/>
                        </a:lnTo>
                        <a:lnTo>
                          <a:pt x="311" y="226"/>
                        </a:lnTo>
                        <a:lnTo>
                          <a:pt x="281" y="233"/>
                        </a:lnTo>
                        <a:lnTo>
                          <a:pt x="246" y="238"/>
                        </a:lnTo>
                        <a:lnTo>
                          <a:pt x="262" y="231"/>
                        </a:lnTo>
                        <a:lnTo>
                          <a:pt x="276" y="224"/>
                        </a:lnTo>
                        <a:lnTo>
                          <a:pt x="290" y="216"/>
                        </a:lnTo>
                        <a:lnTo>
                          <a:pt x="301" y="208"/>
                        </a:lnTo>
                        <a:lnTo>
                          <a:pt x="310" y="198"/>
                        </a:lnTo>
                        <a:lnTo>
                          <a:pt x="317" y="187"/>
                        </a:lnTo>
                        <a:lnTo>
                          <a:pt x="322" y="176"/>
                        </a:lnTo>
                        <a:lnTo>
                          <a:pt x="322" y="165"/>
                        </a:lnTo>
                        <a:lnTo>
                          <a:pt x="328" y="158"/>
                        </a:lnTo>
                        <a:lnTo>
                          <a:pt x="345" y="148"/>
                        </a:lnTo>
                        <a:lnTo>
                          <a:pt x="368" y="137"/>
                        </a:lnTo>
                        <a:lnTo>
                          <a:pt x="396" y="126"/>
                        </a:lnTo>
                        <a:lnTo>
                          <a:pt x="423" y="116"/>
                        </a:lnTo>
                        <a:lnTo>
                          <a:pt x="446" y="108"/>
                        </a:lnTo>
                        <a:lnTo>
                          <a:pt x="464" y="103"/>
                        </a:lnTo>
                        <a:lnTo>
                          <a:pt x="469" y="100"/>
                        </a:lnTo>
                        <a:lnTo>
                          <a:pt x="500" y="71"/>
                        </a:lnTo>
                        <a:lnTo>
                          <a:pt x="494" y="74"/>
                        </a:lnTo>
                        <a:lnTo>
                          <a:pt x="480" y="80"/>
                        </a:lnTo>
                        <a:lnTo>
                          <a:pt x="455" y="90"/>
                        </a:lnTo>
                        <a:lnTo>
                          <a:pt x="426" y="103"/>
                        </a:lnTo>
                        <a:lnTo>
                          <a:pt x="389" y="118"/>
                        </a:lnTo>
                        <a:lnTo>
                          <a:pt x="349" y="134"/>
                        </a:lnTo>
                        <a:lnTo>
                          <a:pt x="309" y="151"/>
                        </a:lnTo>
                        <a:lnTo>
                          <a:pt x="268" y="168"/>
                        </a:lnTo>
                        <a:lnTo>
                          <a:pt x="259" y="168"/>
                        </a:lnTo>
                        <a:lnTo>
                          <a:pt x="247" y="166"/>
                        </a:lnTo>
                        <a:lnTo>
                          <a:pt x="237" y="163"/>
                        </a:lnTo>
                        <a:lnTo>
                          <a:pt x="225" y="161"/>
                        </a:lnTo>
                        <a:lnTo>
                          <a:pt x="250" y="151"/>
                        </a:lnTo>
                        <a:lnTo>
                          <a:pt x="275" y="141"/>
                        </a:lnTo>
                        <a:lnTo>
                          <a:pt x="298" y="130"/>
                        </a:lnTo>
                        <a:lnTo>
                          <a:pt x="322" y="118"/>
                        </a:lnTo>
                        <a:lnTo>
                          <a:pt x="345" y="107"/>
                        </a:lnTo>
                        <a:lnTo>
                          <a:pt x="367" y="94"/>
                        </a:lnTo>
                        <a:lnTo>
                          <a:pt x="387" y="83"/>
                        </a:lnTo>
                        <a:lnTo>
                          <a:pt x="408" y="72"/>
                        </a:lnTo>
                        <a:lnTo>
                          <a:pt x="426" y="61"/>
                        </a:lnTo>
                        <a:lnTo>
                          <a:pt x="442" y="51"/>
                        </a:lnTo>
                        <a:lnTo>
                          <a:pt x="456" y="43"/>
                        </a:lnTo>
                        <a:lnTo>
                          <a:pt x="468" y="35"/>
                        </a:lnTo>
                        <a:lnTo>
                          <a:pt x="478" y="28"/>
                        </a:lnTo>
                        <a:lnTo>
                          <a:pt x="485" y="24"/>
                        </a:lnTo>
                        <a:lnTo>
                          <a:pt x="490" y="21"/>
                        </a:lnTo>
                        <a:lnTo>
                          <a:pt x="491" y="20"/>
                        </a:lnTo>
                        <a:lnTo>
                          <a:pt x="493" y="14"/>
                        </a:lnTo>
                        <a:lnTo>
                          <a:pt x="496" y="4"/>
                        </a:lnTo>
                        <a:lnTo>
                          <a:pt x="493" y="0"/>
                        </a:lnTo>
                        <a:lnTo>
                          <a:pt x="478" y="7"/>
                        </a:lnTo>
                        <a:lnTo>
                          <a:pt x="455" y="24"/>
                        </a:lnTo>
                        <a:lnTo>
                          <a:pt x="433" y="40"/>
                        </a:lnTo>
                        <a:lnTo>
                          <a:pt x="411" y="56"/>
                        </a:lnTo>
                        <a:lnTo>
                          <a:pt x="390" y="69"/>
                        </a:lnTo>
                        <a:lnTo>
                          <a:pt x="368" y="82"/>
                        </a:lnTo>
                        <a:lnTo>
                          <a:pt x="348" y="94"/>
                        </a:lnTo>
                        <a:lnTo>
                          <a:pt x="329" y="105"/>
                        </a:lnTo>
                        <a:lnTo>
                          <a:pt x="310" y="115"/>
                        </a:lnTo>
                        <a:lnTo>
                          <a:pt x="298" y="118"/>
                        </a:lnTo>
                        <a:lnTo>
                          <a:pt x="285" y="121"/>
                        </a:lnTo>
                        <a:lnTo>
                          <a:pt x="271" y="122"/>
                        </a:lnTo>
                        <a:lnTo>
                          <a:pt x="256" y="121"/>
                        </a:lnTo>
                        <a:lnTo>
                          <a:pt x="240" y="118"/>
                        </a:lnTo>
                        <a:lnTo>
                          <a:pt x="225" y="112"/>
                        </a:lnTo>
                        <a:lnTo>
                          <a:pt x="209" y="104"/>
                        </a:lnTo>
                        <a:lnTo>
                          <a:pt x="194" y="93"/>
                        </a:lnTo>
                        <a:lnTo>
                          <a:pt x="178" y="80"/>
                        </a:lnTo>
                        <a:lnTo>
                          <a:pt x="174" y="78"/>
                        </a:lnTo>
                        <a:lnTo>
                          <a:pt x="178" y="85"/>
                        </a:lnTo>
                        <a:lnTo>
                          <a:pt x="190" y="94"/>
                        </a:lnTo>
                        <a:lnTo>
                          <a:pt x="208" y="108"/>
                        </a:lnTo>
                        <a:lnTo>
                          <a:pt x="230" y="119"/>
                        </a:lnTo>
                        <a:lnTo>
                          <a:pt x="254" y="127"/>
                        </a:lnTo>
                        <a:lnTo>
                          <a:pt x="281" y="129"/>
                        </a:lnTo>
                        <a:lnTo>
                          <a:pt x="272" y="133"/>
                        </a:lnTo>
                        <a:lnTo>
                          <a:pt x="263" y="137"/>
                        </a:lnTo>
                        <a:lnTo>
                          <a:pt x="254" y="141"/>
                        </a:lnTo>
                        <a:lnTo>
                          <a:pt x="246" y="144"/>
                        </a:lnTo>
                        <a:lnTo>
                          <a:pt x="237" y="148"/>
                        </a:lnTo>
                        <a:lnTo>
                          <a:pt x="230" y="151"/>
                        </a:lnTo>
                        <a:lnTo>
                          <a:pt x="221" y="154"/>
                        </a:lnTo>
                        <a:lnTo>
                          <a:pt x="213" y="157"/>
                        </a:lnTo>
                        <a:lnTo>
                          <a:pt x="206" y="154"/>
                        </a:lnTo>
                        <a:lnTo>
                          <a:pt x="199" y="150"/>
                        </a:lnTo>
                        <a:lnTo>
                          <a:pt x="192" y="144"/>
                        </a:lnTo>
                        <a:lnTo>
                          <a:pt x="184" y="139"/>
                        </a:lnTo>
                        <a:lnTo>
                          <a:pt x="178" y="132"/>
                        </a:lnTo>
                        <a:lnTo>
                          <a:pt x="171" y="125"/>
                        </a:lnTo>
                        <a:lnTo>
                          <a:pt x="167" y="116"/>
                        </a:lnTo>
                        <a:lnTo>
                          <a:pt x="161" y="107"/>
                        </a:lnTo>
                        <a:lnTo>
                          <a:pt x="152" y="90"/>
                        </a:lnTo>
                        <a:lnTo>
                          <a:pt x="149" y="85"/>
                        </a:lnTo>
                        <a:lnTo>
                          <a:pt x="149" y="89"/>
                        </a:lnTo>
                        <a:lnTo>
                          <a:pt x="154" y="98"/>
                        </a:lnTo>
                        <a:lnTo>
                          <a:pt x="161" y="112"/>
                        </a:lnTo>
                        <a:lnTo>
                          <a:pt x="173" y="129"/>
                        </a:lnTo>
                        <a:lnTo>
                          <a:pt x="187" y="145"/>
                        </a:lnTo>
                        <a:lnTo>
                          <a:pt x="205" y="159"/>
                        </a:lnTo>
                        <a:lnTo>
                          <a:pt x="167" y="170"/>
                        </a:lnTo>
                        <a:lnTo>
                          <a:pt x="133" y="179"/>
                        </a:lnTo>
                        <a:lnTo>
                          <a:pt x="105" y="183"/>
                        </a:lnTo>
                        <a:lnTo>
                          <a:pt x="85" y="186"/>
                        </a:lnTo>
                        <a:lnTo>
                          <a:pt x="69" y="187"/>
                        </a:lnTo>
                        <a:lnTo>
                          <a:pt x="59" y="187"/>
                        </a:lnTo>
                        <a:lnTo>
                          <a:pt x="56" y="187"/>
                        </a:lnTo>
                        <a:lnTo>
                          <a:pt x="60" y="188"/>
                        </a:lnTo>
                        <a:lnTo>
                          <a:pt x="78" y="190"/>
                        </a:lnTo>
                        <a:lnTo>
                          <a:pt x="95" y="190"/>
                        </a:lnTo>
                        <a:lnTo>
                          <a:pt x="114" y="190"/>
                        </a:lnTo>
                        <a:lnTo>
                          <a:pt x="133" y="187"/>
                        </a:lnTo>
                        <a:lnTo>
                          <a:pt x="154" y="183"/>
                        </a:lnTo>
                        <a:lnTo>
                          <a:pt x="174" y="177"/>
                        </a:lnTo>
                        <a:lnTo>
                          <a:pt x="194" y="172"/>
                        </a:lnTo>
                        <a:lnTo>
                          <a:pt x="215" y="165"/>
                        </a:lnTo>
                        <a:lnTo>
                          <a:pt x="219" y="168"/>
                        </a:lnTo>
                        <a:lnTo>
                          <a:pt x="225" y="169"/>
                        </a:lnTo>
                        <a:lnTo>
                          <a:pt x="231" y="170"/>
                        </a:lnTo>
                        <a:lnTo>
                          <a:pt x="237" y="172"/>
                        </a:lnTo>
                        <a:lnTo>
                          <a:pt x="243" y="172"/>
                        </a:lnTo>
                        <a:lnTo>
                          <a:pt x="249" y="172"/>
                        </a:lnTo>
                        <a:lnTo>
                          <a:pt x="256" y="170"/>
                        </a:lnTo>
                        <a:lnTo>
                          <a:pt x="262" y="169"/>
                        </a:lnTo>
                        <a:lnTo>
                          <a:pt x="263" y="169"/>
                        </a:lnTo>
                        <a:lnTo>
                          <a:pt x="238" y="179"/>
                        </a:lnTo>
                        <a:lnTo>
                          <a:pt x="215" y="187"/>
                        </a:lnTo>
                        <a:lnTo>
                          <a:pt x="192" y="195"/>
                        </a:lnTo>
                        <a:lnTo>
                          <a:pt x="171" y="202"/>
                        </a:lnTo>
                        <a:lnTo>
                          <a:pt x="152" y="209"/>
                        </a:lnTo>
                        <a:lnTo>
                          <a:pt x="136" y="213"/>
                        </a:lnTo>
                        <a:lnTo>
                          <a:pt x="124" y="216"/>
                        </a:lnTo>
                        <a:lnTo>
                          <a:pt x="114" y="216"/>
                        </a:lnTo>
                        <a:lnTo>
                          <a:pt x="98" y="217"/>
                        </a:lnTo>
                        <a:lnTo>
                          <a:pt x="89" y="220"/>
                        </a:lnTo>
                        <a:lnTo>
                          <a:pt x="89" y="221"/>
                        </a:lnTo>
                        <a:lnTo>
                          <a:pt x="99" y="223"/>
                        </a:lnTo>
                        <a:lnTo>
                          <a:pt x="118" y="221"/>
                        </a:lnTo>
                        <a:lnTo>
                          <a:pt x="148" y="216"/>
                        </a:lnTo>
                        <a:lnTo>
                          <a:pt x="187" y="205"/>
                        </a:lnTo>
                        <a:lnTo>
                          <a:pt x="240" y="187"/>
                        </a:lnTo>
                        <a:lnTo>
                          <a:pt x="271" y="177"/>
                        </a:lnTo>
                        <a:lnTo>
                          <a:pt x="290" y="176"/>
                        </a:lnTo>
                        <a:lnTo>
                          <a:pt x="300" y="180"/>
                        </a:lnTo>
                        <a:lnTo>
                          <a:pt x="298" y="188"/>
                        </a:lnTo>
                        <a:lnTo>
                          <a:pt x="287" y="201"/>
                        </a:lnTo>
                        <a:lnTo>
                          <a:pt x="265" y="216"/>
                        </a:lnTo>
                        <a:lnTo>
                          <a:pt x="231" y="233"/>
                        </a:lnTo>
                        <a:lnTo>
                          <a:pt x="189" y="248"/>
                        </a:lnTo>
                        <a:lnTo>
                          <a:pt x="190" y="246"/>
                        </a:lnTo>
                        <a:lnTo>
                          <a:pt x="192" y="245"/>
                        </a:lnTo>
                        <a:lnTo>
                          <a:pt x="190" y="245"/>
                        </a:lnTo>
                        <a:lnTo>
                          <a:pt x="189" y="246"/>
                        </a:lnTo>
                        <a:lnTo>
                          <a:pt x="184" y="248"/>
                        </a:lnTo>
                        <a:lnTo>
                          <a:pt x="178" y="251"/>
                        </a:lnTo>
                        <a:lnTo>
                          <a:pt x="170" y="253"/>
                        </a:lnTo>
                        <a:lnTo>
                          <a:pt x="161" y="256"/>
                        </a:lnTo>
                        <a:lnTo>
                          <a:pt x="151" y="259"/>
                        </a:lnTo>
                        <a:lnTo>
                          <a:pt x="142" y="260"/>
                        </a:lnTo>
                        <a:lnTo>
                          <a:pt x="132" y="263"/>
                        </a:lnTo>
                        <a:lnTo>
                          <a:pt x="121" y="264"/>
                        </a:lnTo>
                        <a:lnTo>
                          <a:pt x="111" y="267"/>
                        </a:lnTo>
                        <a:lnTo>
                          <a:pt x="101" y="269"/>
                        </a:lnTo>
                        <a:lnTo>
                          <a:pt x="99" y="269"/>
                        </a:lnTo>
                        <a:lnTo>
                          <a:pt x="98" y="270"/>
                        </a:lnTo>
                        <a:lnTo>
                          <a:pt x="97" y="270"/>
                        </a:lnTo>
                        <a:lnTo>
                          <a:pt x="88" y="269"/>
                        </a:lnTo>
                        <a:lnTo>
                          <a:pt x="79" y="267"/>
                        </a:lnTo>
                        <a:lnTo>
                          <a:pt x="69" y="264"/>
                        </a:lnTo>
                        <a:lnTo>
                          <a:pt x="60" y="260"/>
                        </a:lnTo>
                        <a:lnTo>
                          <a:pt x="51" y="256"/>
                        </a:lnTo>
                        <a:lnTo>
                          <a:pt x="41" y="251"/>
                        </a:lnTo>
                        <a:lnTo>
                          <a:pt x="32" y="245"/>
                        </a:lnTo>
                        <a:lnTo>
                          <a:pt x="23" y="237"/>
                        </a:lnTo>
                        <a:lnTo>
                          <a:pt x="4" y="221"/>
                        </a:lnTo>
                        <a:lnTo>
                          <a:pt x="0" y="221"/>
                        </a:lnTo>
                        <a:lnTo>
                          <a:pt x="10" y="233"/>
                        </a:lnTo>
                        <a:lnTo>
                          <a:pt x="31" y="248"/>
                        </a:lnTo>
                        <a:lnTo>
                          <a:pt x="59" y="264"/>
                        </a:lnTo>
                        <a:lnTo>
                          <a:pt x="92" y="277"/>
                        </a:lnTo>
                        <a:lnTo>
                          <a:pt x="126" y="277"/>
                        </a:lnTo>
                        <a:lnTo>
                          <a:pt x="159" y="263"/>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34" name="Freeform 101"/>
                  <p:cNvSpPr>
                    <a:spLocks/>
                  </p:cNvSpPr>
                  <p:nvPr/>
                </p:nvSpPr>
                <p:spPr bwMode="auto">
                  <a:xfrm>
                    <a:off x="3984" y="2592"/>
                    <a:ext cx="241" cy="161"/>
                  </a:xfrm>
                  <a:custGeom>
                    <a:avLst/>
                    <a:gdLst>
                      <a:gd name="T0" fmla="*/ 2 w 482"/>
                      <a:gd name="T1" fmla="*/ 2 h 324"/>
                      <a:gd name="T2" fmla="*/ 3 w 482"/>
                      <a:gd name="T3" fmla="*/ 2 h 324"/>
                      <a:gd name="T4" fmla="*/ 3 w 482"/>
                      <a:gd name="T5" fmla="*/ 2 h 324"/>
                      <a:gd name="T6" fmla="*/ 4 w 482"/>
                      <a:gd name="T7" fmla="*/ 2 h 324"/>
                      <a:gd name="T8" fmla="*/ 4 w 482"/>
                      <a:gd name="T9" fmla="*/ 2 h 324"/>
                      <a:gd name="T10" fmla="*/ 4 w 482"/>
                      <a:gd name="T11" fmla="*/ 2 h 324"/>
                      <a:gd name="T12" fmla="*/ 3 w 482"/>
                      <a:gd name="T13" fmla="*/ 2 h 324"/>
                      <a:gd name="T14" fmla="*/ 2 w 482"/>
                      <a:gd name="T15" fmla="*/ 2 h 324"/>
                      <a:gd name="T16" fmla="*/ 2 w 482"/>
                      <a:gd name="T17" fmla="*/ 1 h 324"/>
                      <a:gd name="T18" fmla="*/ 2 w 482"/>
                      <a:gd name="T19" fmla="*/ 1 h 324"/>
                      <a:gd name="T20" fmla="*/ 3 w 482"/>
                      <a:gd name="T21" fmla="*/ 1 h 324"/>
                      <a:gd name="T22" fmla="*/ 4 w 482"/>
                      <a:gd name="T23" fmla="*/ 2 h 324"/>
                      <a:gd name="T24" fmla="*/ 4 w 482"/>
                      <a:gd name="T25" fmla="*/ 2 h 324"/>
                      <a:gd name="T26" fmla="*/ 4 w 482"/>
                      <a:gd name="T27" fmla="*/ 2 h 324"/>
                      <a:gd name="T28" fmla="*/ 4 w 482"/>
                      <a:gd name="T29" fmla="*/ 1 h 324"/>
                      <a:gd name="T30" fmla="*/ 3 w 482"/>
                      <a:gd name="T31" fmla="*/ 1 h 324"/>
                      <a:gd name="T32" fmla="*/ 3 w 482"/>
                      <a:gd name="T33" fmla="*/ 1 h 324"/>
                      <a:gd name="T34" fmla="*/ 3 w 482"/>
                      <a:gd name="T35" fmla="*/ 1 h 324"/>
                      <a:gd name="T36" fmla="*/ 3 w 482"/>
                      <a:gd name="T37" fmla="*/ 1 h 324"/>
                      <a:gd name="T38" fmla="*/ 3 w 482"/>
                      <a:gd name="T39" fmla="*/ 1 h 324"/>
                      <a:gd name="T40" fmla="*/ 4 w 482"/>
                      <a:gd name="T41" fmla="*/ 1 h 324"/>
                      <a:gd name="T42" fmla="*/ 4 w 482"/>
                      <a:gd name="T43" fmla="*/ 1 h 324"/>
                      <a:gd name="T44" fmla="*/ 4 w 482"/>
                      <a:gd name="T45" fmla="*/ 1 h 324"/>
                      <a:gd name="T46" fmla="*/ 4 w 482"/>
                      <a:gd name="T47" fmla="*/ 1 h 324"/>
                      <a:gd name="T48" fmla="*/ 4 w 482"/>
                      <a:gd name="T49" fmla="*/ 0 h 324"/>
                      <a:gd name="T50" fmla="*/ 4 w 482"/>
                      <a:gd name="T51" fmla="*/ 1 h 324"/>
                      <a:gd name="T52" fmla="*/ 3 w 482"/>
                      <a:gd name="T53" fmla="*/ 1 h 324"/>
                      <a:gd name="T54" fmla="*/ 3 w 482"/>
                      <a:gd name="T55" fmla="*/ 1 h 324"/>
                      <a:gd name="T56" fmla="*/ 3 w 482"/>
                      <a:gd name="T57" fmla="*/ 1 h 324"/>
                      <a:gd name="T58" fmla="*/ 3 w 482"/>
                      <a:gd name="T59" fmla="*/ 1 h 324"/>
                      <a:gd name="T60" fmla="*/ 3 w 482"/>
                      <a:gd name="T61" fmla="*/ 0 h 324"/>
                      <a:gd name="T62" fmla="*/ 3 w 482"/>
                      <a:gd name="T63" fmla="*/ 0 h 324"/>
                      <a:gd name="T64" fmla="*/ 3 w 482"/>
                      <a:gd name="T65" fmla="*/ 0 h 324"/>
                      <a:gd name="T66" fmla="*/ 2 w 482"/>
                      <a:gd name="T67" fmla="*/ 1 h 324"/>
                      <a:gd name="T68" fmla="*/ 2 w 482"/>
                      <a:gd name="T69" fmla="*/ 1 h 324"/>
                      <a:gd name="T70" fmla="*/ 2 w 482"/>
                      <a:gd name="T71" fmla="*/ 0 h 324"/>
                      <a:gd name="T72" fmla="*/ 2 w 482"/>
                      <a:gd name="T73" fmla="*/ 0 h 324"/>
                      <a:gd name="T74" fmla="*/ 1 w 482"/>
                      <a:gd name="T75" fmla="*/ 0 h 324"/>
                      <a:gd name="T76" fmla="*/ 1 w 482"/>
                      <a:gd name="T77" fmla="*/ 0 h 324"/>
                      <a:gd name="T78" fmla="*/ 1 w 482"/>
                      <a:gd name="T79" fmla="*/ 0 h 324"/>
                      <a:gd name="T80" fmla="*/ 1 w 482"/>
                      <a:gd name="T81" fmla="*/ 0 h 324"/>
                      <a:gd name="T82" fmla="*/ 1 w 482"/>
                      <a:gd name="T83" fmla="*/ 0 h 324"/>
                      <a:gd name="T84" fmla="*/ 1 w 482"/>
                      <a:gd name="T85" fmla="*/ 0 h 324"/>
                      <a:gd name="T86" fmla="*/ 1 w 482"/>
                      <a:gd name="T87" fmla="*/ 0 h 324"/>
                      <a:gd name="T88" fmla="*/ 2 w 482"/>
                      <a:gd name="T89" fmla="*/ 0 h 324"/>
                      <a:gd name="T90" fmla="*/ 2 w 482"/>
                      <a:gd name="T91" fmla="*/ 1 h 324"/>
                      <a:gd name="T92" fmla="*/ 2 w 482"/>
                      <a:gd name="T93" fmla="*/ 1 h 324"/>
                      <a:gd name="T94" fmla="*/ 3 w 482"/>
                      <a:gd name="T95" fmla="*/ 1 h 324"/>
                      <a:gd name="T96" fmla="*/ 3 w 482"/>
                      <a:gd name="T97" fmla="*/ 1 h 324"/>
                      <a:gd name="T98" fmla="*/ 3 w 482"/>
                      <a:gd name="T99" fmla="*/ 1 h 324"/>
                      <a:gd name="T100" fmla="*/ 3 w 482"/>
                      <a:gd name="T101" fmla="*/ 1 h 324"/>
                      <a:gd name="T102" fmla="*/ 3 w 482"/>
                      <a:gd name="T103" fmla="*/ 1 h 324"/>
                      <a:gd name="T104" fmla="*/ 2 w 482"/>
                      <a:gd name="T105" fmla="*/ 1 h 324"/>
                      <a:gd name="T106" fmla="*/ 2 w 482"/>
                      <a:gd name="T107" fmla="*/ 1 h 324"/>
                      <a:gd name="T108" fmla="*/ 1 w 482"/>
                      <a:gd name="T109" fmla="*/ 1 h 324"/>
                      <a:gd name="T110" fmla="*/ 1 w 482"/>
                      <a:gd name="T111" fmla="*/ 1 h 324"/>
                      <a:gd name="T112" fmla="*/ 1 w 482"/>
                      <a:gd name="T113" fmla="*/ 1 h 324"/>
                      <a:gd name="T114" fmla="*/ 1 w 482"/>
                      <a:gd name="T115" fmla="*/ 1 h 324"/>
                      <a:gd name="T116" fmla="*/ 1 w 482"/>
                      <a:gd name="T117" fmla="*/ 1 h 324"/>
                      <a:gd name="T118" fmla="*/ 2 w 482"/>
                      <a:gd name="T119" fmla="*/ 1 h 3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2"/>
                      <a:gd name="T181" fmla="*/ 0 h 324"/>
                      <a:gd name="T182" fmla="*/ 482 w 482"/>
                      <a:gd name="T183" fmla="*/ 324 h 3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2" h="324">
                        <a:moveTo>
                          <a:pt x="212" y="224"/>
                        </a:moveTo>
                        <a:lnTo>
                          <a:pt x="216" y="242"/>
                        </a:lnTo>
                        <a:lnTo>
                          <a:pt x="226" y="258"/>
                        </a:lnTo>
                        <a:lnTo>
                          <a:pt x="241" y="271"/>
                        </a:lnTo>
                        <a:lnTo>
                          <a:pt x="260" y="284"/>
                        </a:lnTo>
                        <a:lnTo>
                          <a:pt x="284" y="293"/>
                        </a:lnTo>
                        <a:lnTo>
                          <a:pt x="308" y="302"/>
                        </a:lnTo>
                        <a:lnTo>
                          <a:pt x="333" y="309"/>
                        </a:lnTo>
                        <a:lnTo>
                          <a:pt x="360" y="314"/>
                        </a:lnTo>
                        <a:lnTo>
                          <a:pt x="384" y="318"/>
                        </a:lnTo>
                        <a:lnTo>
                          <a:pt x="408" y="321"/>
                        </a:lnTo>
                        <a:lnTo>
                          <a:pt x="430" y="323"/>
                        </a:lnTo>
                        <a:lnTo>
                          <a:pt x="446" y="324"/>
                        </a:lnTo>
                        <a:lnTo>
                          <a:pt x="457" y="324"/>
                        </a:lnTo>
                        <a:lnTo>
                          <a:pt x="465" y="324"/>
                        </a:lnTo>
                        <a:lnTo>
                          <a:pt x="456" y="323"/>
                        </a:lnTo>
                        <a:lnTo>
                          <a:pt x="414" y="318"/>
                        </a:lnTo>
                        <a:lnTo>
                          <a:pt x="376" y="311"/>
                        </a:lnTo>
                        <a:lnTo>
                          <a:pt x="342" y="305"/>
                        </a:lnTo>
                        <a:lnTo>
                          <a:pt x="314" y="296"/>
                        </a:lnTo>
                        <a:lnTo>
                          <a:pt x="289" y="287"/>
                        </a:lnTo>
                        <a:lnTo>
                          <a:pt x="269" y="278"/>
                        </a:lnTo>
                        <a:lnTo>
                          <a:pt x="253" y="269"/>
                        </a:lnTo>
                        <a:lnTo>
                          <a:pt x="243" y="260"/>
                        </a:lnTo>
                        <a:lnTo>
                          <a:pt x="235" y="253"/>
                        </a:lnTo>
                        <a:lnTo>
                          <a:pt x="232" y="246"/>
                        </a:lnTo>
                        <a:lnTo>
                          <a:pt x="235" y="240"/>
                        </a:lnTo>
                        <a:lnTo>
                          <a:pt x="241" y="237"/>
                        </a:lnTo>
                        <a:lnTo>
                          <a:pt x="251" y="234"/>
                        </a:lnTo>
                        <a:lnTo>
                          <a:pt x="266" y="234"/>
                        </a:lnTo>
                        <a:lnTo>
                          <a:pt x="284" y="237"/>
                        </a:lnTo>
                        <a:lnTo>
                          <a:pt x="307" y="242"/>
                        </a:lnTo>
                        <a:lnTo>
                          <a:pt x="368" y="258"/>
                        </a:lnTo>
                        <a:lnTo>
                          <a:pt x="417" y="266"/>
                        </a:lnTo>
                        <a:lnTo>
                          <a:pt x="450" y="270"/>
                        </a:lnTo>
                        <a:lnTo>
                          <a:pt x="472" y="269"/>
                        </a:lnTo>
                        <a:lnTo>
                          <a:pt x="482" y="267"/>
                        </a:lnTo>
                        <a:lnTo>
                          <a:pt x="482" y="264"/>
                        </a:lnTo>
                        <a:lnTo>
                          <a:pt x="474" y="263"/>
                        </a:lnTo>
                        <a:lnTo>
                          <a:pt x="455" y="263"/>
                        </a:lnTo>
                        <a:lnTo>
                          <a:pt x="444" y="263"/>
                        </a:lnTo>
                        <a:lnTo>
                          <a:pt x="430" y="262"/>
                        </a:lnTo>
                        <a:lnTo>
                          <a:pt x="411" y="258"/>
                        </a:lnTo>
                        <a:lnTo>
                          <a:pt x="389" y="253"/>
                        </a:lnTo>
                        <a:lnTo>
                          <a:pt x="364" y="246"/>
                        </a:lnTo>
                        <a:lnTo>
                          <a:pt x="338" y="240"/>
                        </a:lnTo>
                        <a:lnTo>
                          <a:pt x="308" y="233"/>
                        </a:lnTo>
                        <a:lnTo>
                          <a:pt x="279" y="224"/>
                        </a:lnTo>
                        <a:lnTo>
                          <a:pt x="281" y="224"/>
                        </a:lnTo>
                        <a:lnTo>
                          <a:pt x="298" y="226"/>
                        </a:lnTo>
                        <a:lnTo>
                          <a:pt x="313" y="223"/>
                        </a:lnTo>
                        <a:lnTo>
                          <a:pt x="327" y="219"/>
                        </a:lnTo>
                        <a:lnTo>
                          <a:pt x="341" y="211"/>
                        </a:lnTo>
                        <a:lnTo>
                          <a:pt x="352" y="202"/>
                        </a:lnTo>
                        <a:lnTo>
                          <a:pt x="364" y="191"/>
                        </a:lnTo>
                        <a:lnTo>
                          <a:pt x="373" y="180"/>
                        </a:lnTo>
                        <a:lnTo>
                          <a:pt x="381" y="168"/>
                        </a:lnTo>
                        <a:lnTo>
                          <a:pt x="392" y="165"/>
                        </a:lnTo>
                        <a:lnTo>
                          <a:pt x="403" y="162"/>
                        </a:lnTo>
                        <a:lnTo>
                          <a:pt x="414" y="158"/>
                        </a:lnTo>
                        <a:lnTo>
                          <a:pt x="422" y="154"/>
                        </a:lnTo>
                        <a:lnTo>
                          <a:pt x="425" y="152"/>
                        </a:lnTo>
                        <a:lnTo>
                          <a:pt x="424" y="152"/>
                        </a:lnTo>
                        <a:lnTo>
                          <a:pt x="419" y="154"/>
                        </a:lnTo>
                        <a:lnTo>
                          <a:pt x="415" y="155"/>
                        </a:lnTo>
                        <a:lnTo>
                          <a:pt x="406" y="157"/>
                        </a:lnTo>
                        <a:lnTo>
                          <a:pt x="398" y="158"/>
                        </a:lnTo>
                        <a:lnTo>
                          <a:pt x="386" y="159"/>
                        </a:lnTo>
                        <a:lnTo>
                          <a:pt x="398" y="134"/>
                        </a:lnTo>
                        <a:lnTo>
                          <a:pt x="402" y="119"/>
                        </a:lnTo>
                        <a:lnTo>
                          <a:pt x="399" y="119"/>
                        </a:lnTo>
                        <a:lnTo>
                          <a:pt x="389" y="143"/>
                        </a:lnTo>
                        <a:lnTo>
                          <a:pt x="387" y="147"/>
                        </a:lnTo>
                        <a:lnTo>
                          <a:pt x="386" y="151"/>
                        </a:lnTo>
                        <a:lnTo>
                          <a:pt x="383" y="155"/>
                        </a:lnTo>
                        <a:lnTo>
                          <a:pt x="381" y="159"/>
                        </a:lnTo>
                        <a:lnTo>
                          <a:pt x="370" y="161"/>
                        </a:lnTo>
                        <a:lnTo>
                          <a:pt x="355" y="161"/>
                        </a:lnTo>
                        <a:lnTo>
                          <a:pt x="339" y="159"/>
                        </a:lnTo>
                        <a:lnTo>
                          <a:pt x="323" y="158"/>
                        </a:lnTo>
                        <a:lnTo>
                          <a:pt x="304" y="155"/>
                        </a:lnTo>
                        <a:lnTo>
                          <a:pt x="285" y="151"/>
                        </a:lnTo>
                        <a:lnTo>
                          <a:pt x="263" y="146"/>
                        </a:lnTo>
                        <a:lnTo>
                          <a:pt x="241" y="139"/>
                        </a:lnTo>
                        <a:lnTo>
                          <a:pt x="260" y="132"/>
                        </a:lnTo>
                        <a:lnTo>
                          <a:pt x="278" y="118"/>
                        </a:lnTo>
                        <a:lnTo>
                          <a:pt x="292" y="100"/>
                        </a:lnTo>
                        <a:lnTo>
                          <a:pt x="304" y="82"/>
                        </a:lnTo>
                        <a:lnTo>
                          <a:pt x="310" y="68"/>
                        </a:lnTo>
                        <a:lnTo>
                          <a:pt x="313" y="60"/>
                        </a:lnTo>
                        <a:lnTo>
                          <a:pt x="308" y="64"/>
                        </a:lnTo>
                        <a:lnTo>
                          <a:pt x="300" y="81"/>
                        </a:lnTo>
                        <a:lnTo>
                          <a:pt x="291" y="97"/>
                        </a:lnTo>
                        <a:lnTo>
                          <a:pt x="281" y="110"/>
                        </a:lnTo>
                        <a:lnTo>
                          <a:pt x="270" y="119"/>
                        </a:lnTo>
                        <a:lnTo>
                          <a:pt x="259" y="125"/>
                        </a:lnTo>
                        <a:lnTo>
                          <a:pt x="248" y="129"/>
                        </a:lnTo>
                        <a:lnTo>
                          <a:pt x="237" y="132"/>
                        </a:lnTo>
                        <a:lnTo>
                          <a:pt x="226" y="132"/>
                        </a:lnTo>
                        <a:lnTo>
                          <a:pt x="216" y="130"/>
                        </a:lnTo>
                        <a:lnTo>
                          <a:pt x="205" y="126"/>
                        </a:lnTo>
                        <a:lnTo>
                          <a:pt x="193" y="121"/>
                        </a:lnTo>
                        <a:lnTo>
                          <a:pt x="181" y="116"/>
                        </a:lnTo>
                        <a:lnTo>
                          <a:pt x="169" y="111"/>
                        </a:lnTo>
                        <a:lnTo>
                          <a:pt x="156" y="104"/>
                        </a:lnTo>
                        <a:lnTo>
                          <a:pt x="145" y="99"/>
                        </a:lnTo>
                        <a:lnTo>
                          <a:pt x="131" y="90"/>
                        </a:lnTo>
                        <a:lnTo>
                          <a:pt x="118" y="83"/>
                        </a:lnTo>
                        <a:lnTo>
                          <a:pt x="111" y="78"/>
                        </a:lnTo>
                        <a:lnTo>
                          <a:pt x="101" y="68"/>
                        </a:lnTo>
                        <a:lnTo>
                          <a:pt x="89" y="57"/>
                        </a:lnTo>
                        <a:lnTo>
                          <a:pt x="77" y="45"/>
                        </a:lnTo>
                        <a:lnTo>
                          <a:pt x="64" y="32"/>
                        </a:lnTo>
                        <a:lnTo>
                          <a:pt x="52" y="21"/>
                        </a:lnTo>
                        <a:lnTo>
                          <a:pt x="42" y="11"/>
                        </a:lnTo>
                        <a:lnTo>
                          <a:pt x="35" y="6"/>
                        </a:lnTo>
                        <a:lnTo>
                          <a:pt x="22" y="0"/>
                        </a:lnTo>
                        <a:lnTo>
                          <a:pt x="20" y="7"/>
                        </a:lnTo>
                        <a:lnTo>
                          <a:pt x="25" y="16"/>
                        </a:lnTo>
                        <a:lnTo>
                          <a:pt x="28" y="21"/>
                        </a:lnTo>
                        <a:lnTo>
                          <a:pt x="29" y="24"/>
                        </a:lnTo>
                        <a:lnTo>
                          <a:pt x="35" y="31"/>
                        </a:lnTo>
                        <a:lnTo>
                          <a:pt x="45" y="40"/>
                        </a:lnTo>
                        <a:lnTo>
                          <a:pt x="55" y="51"/>
                        </a:lnTo>
                        <a:lnTo>
                          <a:pt x="69" y="64"/>
                        </a:lnTo>
                        <a:lnTo>
                          <a:pt x="82" y="75"/>
                        </a:lnTo>
                        <a:lnTo>
                          <a:pt x="95" y="86"/>
                        </a:lnTo>
                        <a:lnTo>
                          <a:pt x="107" y="93"/>
                        </a:lnTo>
                        <a:lnTo>
                          <a:pt x="120" y="100"/>
                        </a:lnTo>
                        <a:lnTo>
                          <a:pt x="133" y="105"/>
                        </a:lnTo>
                        <a:lnTo>
                          <a:pt x="149" y="112"/>
                        </a:lnTo>
                        <a:lnTo>
                          <a:pt x="165" y="121"/>
                        </a:lnTo>
                        <a:lnTo>
                          <a:pt x="181" y="128"/>
                        </a:lnTo>
                        <a:lnTo>
                          <a:pt x="199" y="133"/>
                        </a:lnTo>
                        <a:lnTo>
                          <a:pt x="216" y="140"/>
                        </a:lnTo>
                        <a:lnTo>
                          <a:pt x="235" y="147"/>
                        </a:lnTo>
                        <a:lnTo>
                          <a:pt x="253" y="152"/>
                        </a:lnTo>
                        <a:lnTo>
                          <a:pt x="272" y="157"/>
                        </a:lnTo>
                        <a:lnTo>
                          <a:pt x="289" y="161"/>
                        </a:lnTo>
                        <a:lnTo>
                          <a:pt x="308" y="165"/>
                        </a:lnTo>
                        <a:lnTo>
                          <a:pt x="326" y="168"/>
                        </a:lnTo>
                        <a:lnTo>
                          <a:pt x="343" y="169"/>
                        </a:lnTo>
                        <a:lnTo>
                          <a:pt x="361" y="169"/>
                        </a:lnTo>
                        <a:lnTo>
                          <a:pt x="377" y="168"/>
                        </a:lnTo>
                        <a:lnTo>
                          <a:pt x="365" y="181"/>
                        </a:lnTo>
                        <a:lnTo>
                          <a:pt x="354" y="193"/>
                        </a:lnTo>
                        <a:lnTo>
                          <a:pt x="341" y="202"/>
                        </a:lnTo>
                        <a:lnTo>
                          <a:pt x="326" y="209"/>
                        </a:lnTo>
                        <a:lnTo>
                          <a:pt x="313" y="215"/>
                        </a:lnTo>
                        <a:lnTo>
                          <a:pt x="298" y="219"/>
                        </a:lnTo>
                        <a:lnTo>
                          <a:pt x="285" y="220"/>
                        </a:lnTo>
                        <a:lnTo>
                          <a:pt x="273" y="222"/>
                        </a:lnTo>
                        <a:lnTo>
                          <a:pt x="250" y="215"/>
                        </a:lnTo>
                        <a:lnTo>
                          <a:pt x="225" y="208"/>
                        </a:lnTo>
                        <a:lnTo>
                          <a:pt x="200" y="199"/>
                        </a:lnTo>
                        <a:lnTo>
                          <a:pt x="177" y="193"/>
                        </a:lnTo>
                        <a:lnTo>
                          <a:pt x="153" y="186"/>
                        </a:lnTo>
                        <a:lnTo>
                          <a:pt x="131" y="179"/>
                        </a:lnTo>
                        <a:lnTo>
                          <a:pt x="110" y="172"/>
                        </a:lnTo>
                        <a:lnTo>
                          <a:pt x="89" y="165"/>
                        </a:lnTo>
                        <a:lnTo>
                          <a:pt x="70" y="158"/>
                        </a:lnTo>
                        <a:lnTo>
                          <a:pt x="52" y="152"/>
                        </a:lnTo>
                        <a:lnTo>
                          <a:pt x="38" y="148"/>
                        </a:lnTo>
                        <a:lnTo>
                          <a:pt x="25" y="144"/>
                        </a:lnTo>
                        <a:lnTo>
                          <a:pt x="14" y="140"/>
                        </a:lnTo>
                        <a:lnTo>
                          <a:pt x="6" y="139"/>
                        </a:lnTo>
                        <a:lnTo>
                          <a:pt x="1" y="136"/>
                        </a:lnTo>
                        <a:lnTo>
                          <a:pt x="0" y="136"/>
                        </a:lnTo>
                        <a:lnTo>
                          <a:pt x="39" y="166"/>
                        </a:lnTo>
                        <a:lnTo>
                          <a:pt x="47" y="168"/>
                        </a:lnTo>
                        <a:lnTo>
                          <a:pt x="66" y="173"/>
                        </a:lnTo>
                        <a:lnTo>
                          <a:pt x="93" y="180"/>
                        </a:lnTo>
                        <a:lnTo>
                          <a:pt x="126" y="188"/>
                        </a:lnTo>
                        <a:lnTo>
                          <a:pt x="156" y="198"/>
                        </a:lnTo>
                        <a:lnTo>
                          <a:pt x="184" y="208"/>
                        </a:lnTo>
                        <a:lnTo>
                          <a:pt x="205" y="216"/>
                        </a:lnTo>
                        <a:lnTo>
                          <a:pt x="212" y="224"/>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35" name="Freeform 102"/>
                  <p:cNvSpPr>
                    <a:spLocks/>
                  </p:cNvSpPr>
                  <p:nvPr/>
                </p:nvSpPr>
                <p:spPr bwMode="auto">
                  <a:xfrm>
                    <a:off x="3984" y="2928"/>
                    <a:ext cx="229" cy="96"/>
                  </a:xfrm>
                  <a:custGeom>
                    <a:avLst/>
                    <a:gdLst>
                      <a:gd name="T0" fmla="*/ 2 w 459"/>
                      <a:gd name="T1" fmla="*/ 2 h 192"/>
                      <a:gd name="T2" fmla="*/ 2 w 459"/>
                      <a:gd name="T3" fmla="*/ 1 h 192"/>
                      <a:gd name="T4" fmla="*/ 2 w 459"/>
                      <a:gd name="T5" fmla="*/ 1 h 192"/>
                      <a:gd name="T6" fmla="*/ 2 w 459"/>
                      <a:gd name="T7" fmla="*/ 1 h 192"/>
                      <a:gd name="T8" fmla="*/ 2 w 459"/>
                      <a:gd name="T9" fmla="*/ 1 h 192"/>
                      <a:gd name="T10" fmla="*/ 2 w 459"/>
                      <a:gd name="T11" fmla="*/ 2 h 192"/>
                      <a:gd name="T12" fmla="*/ 2 w 459"/>
                      <a:gd name="T13" fmla="*/ 2 h 192"/>
                      <a:gd name="T14" fmla="*/ 1 w 459"/>
                      <a:gd name="T15" fmla="*/ 2 h 192"/>
                      <a:gd name="T16" fmla="*/ 1 w 459"/>
                      <a:gd name="T17" fmla="*/ 2 h 192"/>
                      <a:gd name="T18" fmla="*/ 1 w 459"/>
                      <a:gd name="T19" fmla="*/ 2 h 192"/>
                      <a:gd name="T20" fmla="*/ 1 w 459"/>
                      <a:gd name="T21" fmla="*/ 1 h 192"/>
                      <a:gd name="T22" fmla="*/ 0 w 459"/>
                      <a:gd name="T23" fmla="*/ 1 h 192"/>
                      <a:gd name="T24" fmla="*/ 0 w 459"/>
                      <a:gd name="T25" fmla="*/ 1 h 192"/>
                      <a:gd name="T26" fmla="*/ 0 w 459"/>
                      <a:gd name="T27" fmla="*/ 1 h 192"/>
                      <a:gd name="T28" fmla="*/ 0 w 459"/>
                      <a:gd name="T29" fmla="*/ 1 h 192"/>
                      <a:gd name="T30" fmla="*/ 0 w 459"/>
                      <a:gd name="T31" fmla="*/ 1 h 192"/>
                      <a:gd name="T32" fmla="*/ 0 w 459"/>
                      <a:gd name="T33" fmla="*/ 0 h 192"/>
                      <a:gd name="T34" fmla="*/ 0 w 459"/>
                      <a:gd name="T35" fmla="*/ 1 h 192"/>
                      <a:gd name="T36" fmla="*/ 0 w 459"/>
                      <a:gd name="T37" fmla="*/ 1 h 192"/>
                      <a:gd name="T38" fmla="*/ 0 w 459"/>
                      <a:gd name="T39" fmla="*/ 1 h 192"/>
                      <a:gd name="T40" fmla="*/ 0 w 459"/>
                      <a:gd name="T41" fmla="*/ 1 h 192"/>
                      <a:gd name="T42" fmla="*/ 0 w 459"/>
                      <a:gd name="T43" fmla="*/ 1 h 192"/>
                      <a:gd name="T44" fmla="*/ 0 w 459"/>
                      <a:gd name="T45" fmla="*/ 1 h 192"/>
                      <a:gd name="T46" fmla="*/ 1 w 459"/>
                      <a:gd name="T47" fmla="*/ 2 h 192"/>
                      <a:gd name="T48" fmla="*/ 1 w 459"/>
                      <a:gd name="T49" fmla="*/ 2 h 192"/>
                      <a:gd name="T50" fmla="*/ 1 w 459"/>
                      <a:gd name="T51" fmla="*/ 2 h 192"/>
                      <a:gd name="T52" fmla="*/ 2 w 459"/>
                      <a:gd name="T53" fmla="*/ 2 h 192"/>
                      <a:gd name="T54" fmla="*/ 2 w 459"/>
                      <a:gd name="T55" fmla="*/ 2 h 192"/>
                      <a:gd name="T56" fmla="*/ 3 w 459"/>
                      <a:gd name="T57" fmla="*/ 2 h 192"/>
                      <a:gd name="T58" fmla="*/ 3 w 459"/>
                      <a:gd name="T59" fmla="*/ 2 h 192"/>
                      <a:gd name="T60" fmla="*/ 3 w 459"/>
                      <a:gd name="T61" fmla="*/ 2 h 192"/>
                      <a:gd name="T62" fmla="*/ 3 w 459"/>
                      <a:gd name="T63" fmla="*/ 2 h 192"/>
                      <a:gd name="T64" fmla="*/ 3 w 459"/>
                      <a:gd name="T65" fmla="*/ 2 h 192"/>
                      <a:gd name="T66" fmla="*/ 2 w 459"/>
                      <a:gd name="T67" fmla="*/ 2 h 19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9"/>
                      <a:gd name="T103" fmla="*/ 0 h 192"/>
                      <a:gd name="T104" fmla="*/ 459 w 459"/>
                      <a:gd name="T105" fmla="*/ 192 h 19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9" h="192">
                        <a:moveTo>
                          <a:pt x="250" y="158"/>
                        </a:moveTo>
                        <a:lnTo>
                          <a:pt x="272" y="149"/>
                        </a:lnTo>
                        <a:lnTo>
                          <a:pt x="293" y="134"/>
                        </a:lnTo>
                        <a:lnTo>
                          <a:pt x="309" y="113"/>
                        </a:lnTo>
                        <a:lnTo>
                          <a:pt x="322" y="93"/>
                        </a:lnTo>
                        <a:lnTo>
                          <a:pt x="329" y="77"/>
                        </a:lnTo>
                        <a:lnTo>
                          <a:pt x="331" y="69"/>
                        </a:lnTo>
                        <a:lnTo>
                          <a:pt x="328" y="72"/>
                        </a:lnTo>
                        <a:lnTo>
                          <a:pt x="318" y="93"/>
                        </a:lnTo>
                        <a:lnTo>
                          <a:pt x="307" y="111"/>
                        </a:lnTo>
                        <a:lnTo>
                          <a:pt x="296" y="124"/>
                        </a:lnTo>
                        <a:lnTo>
                          <a:pt x="284" y="136"/>
                        </a:lnTo>
                        <a:lnTo>
                          <a:pt x="271" y="142"/>
                        </a:lnTo>
                        <a:lnTo>
                          <a:pt x="258" y="147"/>
                        </a:lnTo>
                        <a:lnTo>
                          <a:pt x="246" y="148"/>
                        </a:lnTo>
                        <a:lnTo>
                          <a:pt x="234" y="149"/>
                        </a:lnTo>
                        <a:lnTo>
                          <a:pt x="223" y="148"/>
                        </a:lnTo>
                        <a:lnTo>
                          <a:pt x="209" y="142"/>
                        </a:lnTo>
                        <a:lnTo>
                          <a:pt x="196" y="138"/>
                        </a:lnTo>
                        <a:lnTo>
                          <a:pt x="183" y="131"/>
                        </a:lnTo>
                        <a:lnTo>
                          <a:pt x="170" y="126"/>
                        </a:lnTo>
                        <a:lnTo>
                          <a:pt x="155" y="119"/>
                        </a:lnTo>
                        <a:lnTo>
                          <a:pt x="141" y="111"/>
                        </a:lnTo>
                        <a:lnTo>
                          <a:pt x="126" y="104"/>
                        </a:lnTo>
                        <a:lnTo>
                          <a:pt x="111" y="95"/>
                        </a:lnTo>
                        <a:lnTo>
                          <a:pt x="103" y="89"/>
                        </a:lnTo>
                        <a:lnTo>
                          <a:pt x="91" y="77"/>
                        </a:lnTo>
                        <a:lnTo>
                          <a:pt x="78" y="65"/>
                        </a:lnTo>
                        <a:lnTo>
                          <a:pt x="63" y="51"/>
                        </a:lnTo>
                        <a:lnTo>
                          <a:pt x="50" y="37"/>
                        </a:lnTo>
                        <a:lnTo>
                          <a:pt x="37" y="24"/>
                        </a:lnTo>
                        <a:lnTo>
                          <a:pt x="25" y="12"/>
                        </a:lnTo>
                        <a:lnTo>
                          <a:pt x="15" y="6"/>
                        </a:lnTo>
                        <a:lnTo>
                          <a:pt x="2" y="0"/>
                        </a:lnTo>
                        <a:lnTo>
                          <a:pt x="0" y="8"/>
                        </a:lnTo>
                        <a:lnTo>
                          <a:pt x="5" y="19"/>
                        </a:lnTo>
                        <a:lnTo>
                          <a:pt x="8" y="25"/>
                        </a:lnTo>
                        <a:lnTo>
                          <a:pt x="11" y="28"/>
                        </a:lnTo>
                        <a:lnTo>
                          <a:pt x="16" y="35"/>
                        </a:lnTo>
                        <a:lnTo>
                          <a:pt x="27" y="46"/>
                        </a:lnTo>
                        <a:lnTo>
                          <a:pt x="40" y="58"/>
                        </a:lnTo>
                        <a:lnTo>
                          <a:pt x="54" y="72"/>
                        </a:lnTo>
                        <a:lnTo>
                          <a:pt x="69" y="86"/>
                        </a:lnTo>
                        <a:lnTo>
                          <a:pt x="84" y="97"/>
                        </a:lnTo>
                        <a:lnTo>
                          <a:pt x="97" y="105"/>
                        </a:lnTo>
                        <a:lnTo>
                          <a:pt x="114" y="113"/>
                        </a:lnTo>
                        <a:lnTo>
                          <a:pt x="135" y="123"/>
                        </a:lnTo>
                        <a:lnTo>
                          <a:pt x="157" y="133"/>
                        </a:lnTo>
                        <a:lnTo>
                          <a:pt x="179" y="142"/>
                        </a:lnTo>
                        <a:lnTo>
                          <a:pt x="204" y="152"/>
                        </a:lnTo>
                        <a:lnTo>
                          <a:pt x="227" y="160"/>
                        </a:lnTo>
                        <a:lnTo>
                          <a:pt x="253" y="169"/>
                        </a:lnTo>
                        <a:lnTo>
                          <a:pt x="278" y="177"/>
                        </a:lnTo>
                        <a:lnTo>
                          <a:pt x="303" y="183"/>
                        </a:lnTo>
                        <a:lnTo>
                          <a:pt x="328" y="188"/>
                        </a:lnTo>
                        <a:lnTo>
                          <a:pt x="353" y="191"/>
                        </a:lnTo>
                        <a:lnTo>
                          <a:pt x="376" y="192"/>
                        </a:lnTo>
                        <a:lnTo>
                          <a:pt x="398" y="192"/>
                        </a:lnTo>
                        <a:lnTo>
                          <a:pt x="420" y="189"/>
                        </a:lnTo>
                        <a:lnTo>
                          <a:pt x="439" y="184"/>
                        </a:lnTo>
                        <a:lnTo>
                          <a:pt x="457" y="176"/>
                        </a:lnTo>
                        <a:lnTo>
                          <a:pt x="459" y="173"/>
                        </a:lnTo>
                        <a:lnTo>
                          <a:pt x="455" y="174"/>
                        </a:lnTo>
                        <a:lnTo>
                          <a:pt x="440" y="177"/>
                        </a:lnTo>
                        <a:lnTo>
                          <a:pt x="418" y="181"/>
                        </a:lnTo>
                        <a:lnTo>
                          <a:pt x="388" y="183"/>
                        </a:lnTo>
                        <a:lnTo>
                          <a:pt x="350" y="180"/>
                        </a:lnTo>
                        <a:lnTo>
                          <a:pt x="304" y="173"/>
                        </a:lnTo>
                        <a:lnTo>
                          <a:pt x="250" y="158"/>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36" name="Freeform 103"/>
                  <p:cNvSpPr>
                    <a:spLocks/>
                  </p:cNvSpPr>
                  <p:nvPr/>
                </p:nvSpPr>
                <p:spPr bwMode="auto">
                  <a:xfrm>
                    <a:off x="3984" y="2736"/>
                    <a:ext cx="259" cy="141"/>
                  </a:xfrm>
                  <a:custGeom>
                    <a:avLst/>
                    <a:gdLst>
                      <a:gd name="T0" fmla="*/ 4 w 517"/>
                      <a:gd name="T1" fmla="*/ 1 h 284"/>
                      <a:gd name="T2" fmla="*/ 4 w 517"/>
                      <a:gd name="T3" fmla="*/ 2 h 284"/>
                      <a:gd name="T4" fmla="*/ 4 w 517"/>
                      <a:gd name="T5" fmla="*/ 2 h 284"/>
                      <a:gd name="T6" fmla="*/ 4 w 517"/>
                      <a:gd name="T7" fmla="*/ 2 h 284"/>
                      <a:gd name="T8" fmla="*/ 4 w 517"/>
                      <a:gd name="T9" fmla="*/ 2 h 284"/>
                      <a:gd name="T10" fmla="*/ 4 w 517"/>
                      <a:gd name="T11" fmla="*/ 1 h 284"/>
                      <a:gd name="T12" fmla="*/ 4 w 517"/>
                      <a:gd name="T13" fmla="*/ 1 h 284"/>
                      <a:gd name="T14" fmla="*/ 4 w 517"/>
                      <a:gd name="T15" fmla="*/ 1 h 284"/>
                      <a:gd name="T16" fmla="*/ 3 w 517"/>
                      <a:gd name="T17" fmla="*/ 1 h 284"/>
                      <a:gd name="T18" fmla="*/ 4 w 517"/>
                      <a:gd name="T19" fmla="*/ 1 h 284"/>
                      <a:gd name="T20" fmla="*/ 4 w 517"/>
                      <a:gd name="T21" fmla="*/ 1 h 284"/>
                      <a:gd name="T22" fmla="*/ 4 w 517"/>
                      <a:gd name="T23" fmla="*/ 1 h 284"/>
                      <a:gd name="T24" fmla="*/ 4 w 517"/>
                      <a:gd name="T25" fmla="*/ 1 h 284"/>
                      <a:gd name="T26" fmla="*/ 4 w 517"/>
                      <a:gd name="T27" fmla="*/ 1 h 284"/>
                      <a:gd name="T28" fmla="*/ 4 w 517"/>
                      <a:gd name="T29" fmla="*/ 1 h 284"/>
                      <a:gd name="T30" fmla="*/ 4 w 517"/>
                      <a:gd name="T31" fmla="*/ 1 h 284"/>
                      <a:gd name="T32" fmla="*/ 5 w 517"/>
                      <a:gd name="T33" fmla="*/ 1 h 284"/>
                      <a:gd name="T34" fmla="*/ 5 w 517"/>
                      <a:gd name="T35" fmla="*/ 1 h 284"/>
                      <a:gd name="T36" fmla="*/ 5 w 517"/>
                      <a:gd name="T37" fmla="*/ 1 h 284"/>
                      <a:gd name="T38" fmla="*/ 4 w 517"/>
                      <a:gd name="T39" fmla="*/ 1 h 284"/>
                      <a:gd name="T40" fmla="*/ 4 w 517"/>
                      <a:gd name="T41" fmla="*/ 1 h 284"/>
                      <a:gd name="T42" fmla="*/ 4 w 517"/>
                      <a:gd name="T43" fmla="*/ 1 h 284"/>
                      <a:gd name="T44" fmla="*/ 4 w 517"/>
                      <a:gd name="T45" fmla="*/ 1 h 284"/>
                      <a:gd name="T46" fmla="*/ 4 w 517"/>
                      <a:gd name="T47" fmla="*/ 1 h 284"/>
                      <a:gd name="T48" fmla="*/ 4 w 517"/>
                      <a:gd name="T49" fmla="*/ 1 h 284"/>
                      <a:gd name="T50" fmla="*/ 3 w 517"/>
                      <a:gd name="T51" fmla="*/ 1 h 284"/>
                      <a:gd name="T52" fmla="*/ 3 w 517"/>
                      <a:gd name="T53" fmla="*/ 1 h 284"/>
                      <a:gd name="T54" fmla="*/ 3 w 517"/>
                      <a:gd name="T55" fmla="*/ 1 h 284"/>
                      <a:gd name="T56" fmla="*/ 2 w 517"/>
                      <a:gd name="T57" fmla="*/ 0 h 284"/>
                      <a:gd name="T58" fmla="*/ 2 w 517"/>
                      <a:gd name="T59" fmla="*/ 0 h 284"/>
                      <a:gd name="T60" fmla="*/ 2 w 517"/>
                      <a:gd name="T61" fmla="*/ 0 h 284"/>
                      <a:gd name="T62" fmla="*/ 1 w 517"/>
                      <a:gd name="T63" fmla="*/ 0 h 284"/>
                      <a:gd name="T64" fmla="*/ 1 w 517"/>
                      <a:gd name="T65" fmla="*/ 0 h 284"/>
                      <a:gd name="T66" fmla="*/ 1 w 517"/>
                      <a:gd name="T67" fmla="*/ 0 h 284"/>
                      <a:gd name="T68" fmla="*/ 0 w 517"/>
                      <a:gd name="T69" fmla="*/ 0 h 284"/>
                      <a:gd name="T70" fmla="*/ 1 w 517"/>
                      <a:gd name="T71" fmla="*/ 0 h 284"/>
                      <a:gd name="T72" fmla="*/ 1 w 517"/>
                      <a:gd name="T73" fmla="*/ 0 h 284"/>
                      <a:gd name="T74" fmla="*/ 1 w 517"/>
                      <a:gd name="T75" fmla="*/ 0 h 284"/>
                      <a:gd name="T76" fmla="*/ 1 w 517"/>
                      <a:gd name="T77" fmla="*/ 0 h 284"/>
                      <a:gd name="T78" fmla="*/ 1 w 517"/>
                      <a:gd name="T79" fmla="*/ 0 h 284"/>
                      <a:gd name="T80" fmla="*/ 1 w 517"/>
                      <a:gd name="T81" fmla="*/ 0 h 284"/>
                      <a:gd name="T82" fmla="*/ 1 w 517"/>
                      <a:gd name="T83" fmla="*/ 0 h 284"/>
                      <a:gd name="T84" fmla="*/ 1 w 517"/>
                      <a:gd name="T85" fmla="*/ 0 h 284"/>
                      <a:gd name="T86" fmla="*/ 1 w 517"/>
                      <a:gd name="T87" fmla="*/ 0 h 284"/>
                      <a:gd name="T88" fmla="*/ 1 w 517"/>
                      <a:gd name="T89" fmla="*/ 0 h 284"/>
                      <a:gd name="T90" fmla="*/ 2 w 517"/>
                      <a:gd name="T91" fmla="*/ 0 h 284"/>
                      <a:gd name="T92" fmla="*/ 2 w 517"/>
                      <a:gd name="T93" fmla="*/ 0 h 284"/>
                      <a:gd name="T94" fmla="*/ 2 w 517"/>
                      <a:gd name="T95" fmla="*/ 0 h 284"/>
                      <a:gd name="T96" fmla="*/ 2 w 517"/>
                      <a:gd name="T97" fmla="*/ 0 h 284"/>
                      <a:gd name="T98" fmla="*/ 2 w 517"/>
                      <a:gd name="T99" fmla="*/ 1 h 284"/>
                      <a:gd name="T100" fmla="*/ 3 w 517"/>
                      <a:gd name="T101" fmla="*/ 1 h 284"/>
                      <a:gd name="T102" fmla="*/ 3 w 517"/>
                      <a:gd name="T103" fmla="*/ 1 h 284"/>
                      <a:gd name="T104" fmla="*/ 3 w 517"/>
                      <a:gd name="T105" fmla="*/ 1 h 284"/>
                      <a:gd name="T106" fmla="*/ 3 w 517"/>
                      <a:gd name="T107" fmla="*/ 1 h 284"/>
                      <a:gd name="T108" fmla="*/ 3 w 517"/>
                      <a:gd name="T109" fmla="*/ 1 h 284"/>
                      <a:gd name="T110" fmla="*/ 3 w 517"/>
                      <a:gd name="T111" fmla="*/ 1 h 284"/>
                      <a:gd name="T112" fmla="*/ 4 w 517"/>
                      <a:gd name="T113" fmla="*/ 1 h 284"/>
                      <a:gd name="T114" fmla="*/ 4 w 517"/>
                      <a:gd name="T115" fmla="*/ 1 h 284"/>
                      <a:gd name="T116" fmla="*/ 4 w 517"/>
                      <a:gd name="T117" fmla="*/ 1 h 284"/>
                      <a:gd name="T118" fmla="*/ 4 w 517"/>
                      <a:gd name="T119" fmla="*/ 1 h 284"/>
                      <a:gd name="T120" fmla="*/ 4 w 517"/>
                      <a:gd name="T121" fmla="*/ 1 h 2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7"/>
                      <a:gd name="T184" fmla="*/ 0 h 284"/>
                      <a:gd name="T185" fmla="*/ 517 w 517"/>
                      <a:gd name="T186" fmla="*/ 284 h 2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7" h="284">
                        <a:moveTo>
                          <a:pt x="408" y="256"/>
                        </a:moveTo>
                        <a:lnTo>
                          <a:pt x="409" y="278"/>
                        </a:lnTo>
                        <a:lnTo>
                          <a:pt x="412" y="284"/>
                        </a:lnTo>
                        <a:lnTo>
                          <a:pt x="412" y="277"/>
                        </a:lnTo>
                        <a:lnTo>
                          <a:pt x="412" y="261"/>
                        </a:lnTo>
                        <a:lnTo>
                          <a:pt x="408" y="239"/>
                        </a:lnTo>
                        <a:lnTo>
                          <a:pt x="400" y="214"/>
                        </a:lnTo>
                        <a:lnTo>
                          <a:pt x="387" y="190"/>
                        </a:lnTo>
                        <a:lnTo>
                          <a:pt x="370" y="169"/>
                        </a:lnTo>
                        <a:lnTo>
                          <a:pt x="390" y="173"/>
                        </a:lnTo>
                        <a:lnTo>
                          <a:pt x="409" y="176"/>
                        </a:lnTo>
                        <a:lnTo>
                          <a:pt x="428" y="177"/>
                        </a:lnTo>
                        <a:lnTo>
                          <a:pt x="447" y="179"/>
                        </a:lnTo>
                        <a:lnTo>
                          <a:pt x="465" y="179"/>
                        </a:lnTo>
                        <a:lnTo>
                          <a:pt x="482" y="177"/>
                        </a:lnTo>
                        <a:lnTo>
                          <a:pt x="498" y="176"/>
                        </a:lnTo>
                        <a:lnTo>
                          <a:pt x="513" y="172"/>
                        </a:lnTo>
                        <a:lnTo>
                          <a:pt x="517" y="170"/>
                        </a:lnTo>
                        <a:lnTo>
                          <a:pt x="516" y="170"/>
                        </a:lnTo>
                        <a:lnTo>
                          <a:pt x="510" y="172"/>
                        </a:lnTo>
                        <a:lnTo>
                          <a:pt x="498" y="172"/>
                        </a:lnTo>
                        <a:lnTo>
                          <a:pt x="481" y="172"/>
                        </a:lnTo>
                        <a:lnTo>
                          <a:pt x="460" y="172"/>
                        </a:lnTo>
                        <a:lnTo>
                          <a:pt x="434" y="169"/>
                        </a:lnTo>
                        <a:lnTo>
                          <a:pt x="405" y="166"/>
                        </a:lnTo>
                        <a:lnTo>
                          <a:pt x="370" y="159"/>
                        </a:lnTo>
                        <a:lnTo>
                          <a:pt x="330" y="149"/>
                        </a:lnTo>
                        <a:lnTo>
                          <a:pt x="288" y="137"/>
                        </a:lnTo>
                        <a:lnTo>
                          <a:pt x="241" y="122"/>
                        </a:lnTo>
                        <a:lnTo>
                          <a:pt x="191" y="101"/>
                        </a:lnTo>
                        <a:lnTo>
                          <a:pt x="137" y="75"/>
                        </a:lnTo>
                        <a:lnTo>
                          <a:pt x="79" y="44"/>
                        </a:lnTo>
                        <a:lnTo>
                          <a:pt x="19" y="7"/>
                        </a:lnTo>
                        <a:lnTo>
                          <a:pt x="1" y="0"/>
                        </a:lnTo>
                        <a:lnTo>
                          <a:pt x="0" y="6"/>
                        </a:lnTo>
                        <a:lnTo>
                          <a:pt x="3" y="17"/>
                        </a:lnTo>
                        <a:lnTo>
                          <a:pt x="5" y="22"/>
                        </a:lnTo>
                        <a:lnTo>
                          <a:pt x="7" y="24"/>
                        </a:lnTo>
                        <a:lnTo>
                          <a:pt x="14" y="26"/>
                        </a:lnTo>
                        <a:lnTo>
                          <a:pt x="23" y="32"/>
                        </a:lnTo>
                        <a:lnTo>
                          <a:pt x="36" y="39"/>
                        </a:lnTo>
                        <a:lnTo>
                          <a:pt x="52" y="47"/>
                        </a:lnTo>
                        <a:lnTo>
                          <a:pt x="71" y="57"/>
                        </a:lnTo>
                        <a:lnTo>
                          <a:pt x="92" y="67"/>
                        </a:lnTo>
                        <a:lnTo>
                          <a:pt x="115" y="78"/>
                        </a:lnTo>
                        <a:lnTo>
                          <a:pt x="141" y="90"/>
                        </a:lnTo>
                        <a:lnTo>
                          <a:pt x="168" y="101"/>
                        </a:lnTo>
                        <a:lnTo>
                          <a:pt x="196" y="114"/>
                        </a:lnTo>
                        <a:lnTo>
                          <a:pt x="225" y="125"/>
                        </a:lnTo>
                        <a:lnTo>
                          <a:pt x="256" y="136"/>
                        </a:lnTo>
                        <a:lnTo>
                          <a:pt x="285" y="147"/>
                        </a:lnTo>
                        <a:lnTo>
                          <a:pt x="315" y="155"/>
                        </a:lnTo>
                        <a:lnTo>
                          <a:pt x="346" y="163"/>
                        </a:lnTo>
                        <a:lnTo>
                          <a:pt x="356" y="170"/>
                        </a:lnTo>
                        <a:lnTo>
                          <a:pt x="368" y="179"/>
                        </a:lnTo>
                        <a:lnTo>
                          <a:pt x="377" y="187"/>
                        </a:lnTo>
                        <a:lnTo>
                          <a:pt x="386" y="198"/>
                        </a:lnTo>
                        <a:lnTo>
                          <a:pt x="394" y="210"/>
                        </a:lnTo>
                        <a:lnTo>
                          <a:pt x="400" y="223"/>
                        </a:lnTo>
                        <a:lnTo>
                          <a:pt x="405" y="239"/>
                        </a:lnTo>
                        <a:lnTo>
                          <a:pt x="408" y="256"/>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37" name="Freeform 104"/>
                  <p:cNvSpPr>
                    <a:spLocks/>
                  </p:cNvSpPr>
                  <p:nvPr/>
                </p:nvSpPr>
                <p:spPr bwMode="auto">
                  <a:xfrm>
                    <a:off x="3984" y="2832"/>
                    <a:ext cx="303" cy="131"/>
                  </a:xfrm>
                  <a:custGeom>
                    <a:avLst/>
                    <a:gdLst>
                      <a:gd name="T0" fmla="*/ 5 w 606"/>
                      <a:gd name="T1" fmla="*/ 2 h 261"/>
                      <a:gd name="T2" fmla="*/ 4 w 606"/>
                      <a:gd name="T3" fmla="*/ 2 h 261"/>
                      <a:gd name="T4" fmla="*/ 4 w 606"/>
                      <a:gd name="T5" fmla="*/ 2 h 261"/>
                      <a:gd name="T6" fmla="*/ 3 w 606"/>
                      <a:gd name="T7" fmla="*/ 2 h 261"/>
                      <a:gd name="T8" fmla="*/ 3 w 606"/>
                      <a:gd name="T9" fmla="*/ 2 h 261"/>
                      <a:gd name="T10" fmla="*/ 4 w 606"/>
                      <a:gd name="T11" fmla="*/ 2 h 261"/>
                      <a:gd name="T12" fmla="*/ 4 w 606"/>
                      <a:gd name="T13" fmla="*/ 1 h 261"/>
                      <a:gd name="T14" fmla="*/ 4 w 606"/>
                      <a:gd name="T15" fmla="*/ 1 h 261"/>
                      <a:gd name="T16" fmla="*/ 4 w 606"/>
                      <a:gd name="T17" fmla="*/ 2 h 261"/>
                      <a:gd name="T18" fmla="*/ 3 w 606"/>
                      <a:gd name="T19" fmla="*/ 2 h 261"/>
                      <a:gd name="T20" fmla="*/ 3 w 606"/>
                      <a:gd name="T21" fmla="*/ 2 h 261"/>
                      <a:gd name="T22" fmla="*/ 3 w 606"/>
                      <a:gd name="T23" fmla="*/ 2 h 261"/>
                      <a:gd name="T24" fmla="*/ 3 w 606"/>
                      <a:gd name="T25" fmla="*/ 2 h 261"/>
                      <a:gd name="T26" fmla="*/ 2 w 606"/>
                      <a:gd name="T27" fmla="*/ 2 h 261"/>
                      <a:gd name="T28" fmla="*/ 2 w 606"/>
                      <a:gd name="T29" fmla="*/ 2 h 261"/>
                      <a:gd name="T30" fmla="*/ 2 w 606"/>
                      <a:gd name="T31" fmla="*/ 2 h 261"/>
                      <a:gd name="T32" fmla="*/ 1 w 606"/>
                      <a:gd name="T33" fmla="*/ 1 h 261"/>
                      <a:gd name="T34" fmla="*/ 1 w 606"/>
                      <a:gd name="T35" fmla="*/ 1 h 261"/>
                      <a:gd name="T36" fmla="*/ 1 w 606"/>
                      <a:gd name="T37" fmla="*/ 1 h 261"/>
                      <a:gd name="T38" fmla="*/ 1 w 606"/>
                      <a:gd name="T39" fmla="*/ 1 h 261"/>
                      <a:gd name="T40" fmla="*/ 1 w 606"/>
                      <a:gd name="T41" fmla="*/ 1 h 261"/>
                      <a:gd name="T42" fmla="*/ 1 w 606"/>
                      <a:gd name="T43" fmla="*/ 1 h 261"/>
                      <a:gd name="T44" fmla="*/ 1 w 606"/>
                      <a:gd name="T45" fmla="*/ 1 h 261"/>
                      <a:gd name="T46" fmla="*/ 1 w 606"/>
                      <a:gd name="T47" fmla="*/ 1 h 261"/>
                      <a:gd name="T48" fmla="*/ 1 w 606"/>
                      <a:gd name="T49" fmla="*/ 1 h 261"/>
                      <a:gd name="T50" fmla="*/ 1 w 606"/>
                      <a:gd name="T51" fmla="*/ 1 h 261"/>
                      <a:gd name="T52" fmla="*/ 1 w 606"/>
                      <a:gd name="T53" fmla="*/ 2 h 261"/>
                      <a:gd name="T54" fmla="*/ 1 w 606"/>
                      <a:gd name="T55" fmla="*/ 2 h 261"/>
                      <a:gd name="T56" fmla="*/ 2 w 606"/>
                      <a:gd name="T57" fmla="*/ 2 h 261"/>
                      <a:gd name="T58" fmla="*/ 2 w 606"/>
                      <a:gd name="T59" fmla="*/ 2 h 261"/>
                      <a:gd name="T60" fmla="*/ 2 w 606"/>
                      <a:gd name="T61" fmla="*/ 2 h 261"/>
                      <a:gd name="T62" fmla="*/ 2 w 606"/>
                      <a:gd name="T63" fmla="*/ 2 h 261"/>
                      <a:gd name="T64" fmla="*/ 3 w 606"/>
                      <a:gd name="T65" fmla="*/ 2 h 261"/>
                      <a:gd name="T66" fmla="*/ 3 w 606"/>
                      <a:gd name="T67" fmla="*/ 2 h 261"/>
                      <a:gd name="T68" fmla="*/ 3 w 606"/>
                      <a:gd name="T69" fmla="*/ 3 h 261"/>
                      <a:gd name="T70" fmla="*/ 4 w 606"/>
                      <a:gd name="T71" fmla="*/ 3 h 261"/>
                      <a:gd name="T72" fmla="*/ 4 w 606"/>
                      <a:gd name="T73" fmla="*/ 3 h 261"/>
                      <a:gd name="T74" fmla="*/ 5 w 606"/>
                      <a:gd name="T75" fmla="*/ 3 h 261"/>
                      <a:gd name="T76" fmla="*/ 4 w 606"/>
                      <a:gd name="T77" fmla="*/ 3 h 261"/>
                      <a:gd name="T78" fmla="*/ 3 w 606"/>
                      <a:gd name="T79" fmla="*/ 2 h 261"/>
                      <a:gd name="T80" fmla="*/ 3 w 606"/>
                      <a:gd name="T81" fmla="*/ 2 h 261"/>
                      <a:gd name="T82" fmla="*/ 3 w 606"/>
                      <a:gd name="T83" fmla="*/ 2 h 261"/>
                      <a:gd name="T84" fmla="*/ 2 w 606"/>
                      <a:gd name="T85" fmla="*/ 2 h 261"/>
                      <a:gd name="T86" fmla="*/ 2 w 606"/>
                      <a:gd name="T87" fmla="*/ 2 h 261"/>
                      <a:gd name="T88" fmla="*/ 2 w 606"/>
                      <a:gd name="T89" fmla="*/ 2 h 261"/>
                      <a:gd name="T90" fmla="*/ 2 w 606"/>
                      <a:gd name="T91" fmla="*/ 2 h 261"/>
                      <a:gd name="T92" fmla="*/ 2 w 606"/>
                      <a:gd name="T93" fmla="*/ 2 h 261"/>
                      <a:gd name="T94" fmla="*/ 2 w 606"/>
                      <a:gd name="T95" fmla="*/ 2 h 261"/>
                      <a:gd name="T96" fmla="*/ 3 w 606"/>
                      <a:gd name="T97" fmla="*/ 2 h 261"/>
                      <a:gd name="T98" fmla="*/ 3 w 606"/>
                      <a:gd name="T99" fmla="*/ 2 h 261"/>
                      <a:gd name="T100" fmla="*/ 3 w 606"/>
                      <a:gd name="T101" fmla="*/ 2 h 261"/>
                      <a:gd name="T102" fmla="*/ 4 w 606"/>
                      <a:gd name="T103" fmla="*/ 2 h 261"/>
                      <a:gd name="T104" fmla="*/ 5 w 606"/>
                      <a:gd name="T105" fmla="*/ 2 h 261"/>
                      <a:gd name="T106" fmla="*/ 5 w 606"/>
                      <a:gd name="T107" fmla="*/ 2 h 261"/>
                      <a:gd name="T108" fmla="*/ 5 w 606"/>
                      <a:gd name="T109" fmla="*/ 2 h 261"/>
                      <a:gd name="T110" fmla="*/ 5 w 606"/>
                      <a:gd name="T111" fmla="*/ 2 h 261"/>
                      <a:gd name="T112" fmla="*/ 5 w 606"/>
                      <a:gd name="T113" fmla="*/ 2 h 261"/>
                      <a:gd name="T114" fmla="*/ 5 w 606"/>
                      <a:gd name="T115" fmla="*/ 2 h 26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6"/>
                      <a:gd name="T175" fmla="*/ 0 h 261"/>
                      <a:gd name="T176" fmla="*/ 606 w 606"/>
                      <a:gd name="T177" fmla="*/ 261 h 26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6" h="261">
                        <a:moveTo>
                          <a:pt x="568" y="174"/>
                        </a:moveTo>
                        <a:lnTo>
                          <a:pt x="550" y="181"/>
                        </a:lnTo>
                        <a:lnTo>
                          <a:pt x="531" y="185"/>
                        </a:lnTo>
                        <a:lnTo>
                          <a:pt x="511" y="189"/>
                        </a:lnTo>
                        <a:lnTo>
                          <a:pt x="490" y="190"/>
                        </a:lnTo>
                        <a:lnTo>
                          <a:pt x="470" y="192"/>
                        </a:lnTo>
                        <a:lnTo>
                          <a:pt x="448" y="192"/>
                        </a:lnTo>
                        <a:lnTo>
                          <a:pt x="427" y="190"/>
                        </a:lnTo>
                        <a:lnTo>
                          <a:pt x="405" y="188"/>
                        </a:lnTo>
                        <a:lnTo>
                          <a:pt x="435" y="178"/>
                        </a:lnTo>
                        <a:lnTo>
                          <a:pt x="460" y="161"/>
                        </a:lnTo>
                        <a:lnTo>
                          <a:pt x="479" y="141"/>
                        </a:lnTo>
                        <a:lnTo>
                          <a:pt x="495" y="119"/>
                        </a:lnTo>
                        <a:lnTo>
                          <a:pt x="503" y="102"/>
                        </a:lnTo>
                        <a:lnTo>
                          <a:pt x="506" y="94"/>
                        </a:lnTo>
                        <a:lnTo>
                          <a:pt x="502" y="98"/>
                        </a:lnTo>
                        <a:lnTo>
                          <a:pt x="490" y="117"/>
                        </a:lnTo>
                        <a:lnTo>
                          <a:pt x="479" y="137"/>
                        </a:lnTo>
                        <a:lnTo>
                          <a:pt x="464" y="150"/>
                        </a:lnTo>
                        <a:lnTo>
                          <a:pt x="449" y="161"/>
                        </a:lnTo>
                        <a:lnTo>
                          <a:pt x="433" y="170"/>
                        </a:lnTo>
                        <a:lnTo>
                          <a:pt x="417" y="177"/>
                        </a:lnTo>
                        <a:lnTo>
                          <a:pt x="401" y="179"/>
                        </a:lnTo>
                        <a:lnTo>
                          <a:pt x="386" y="182"/>
                        </a:lnTo>
                        <a:lnTo>
                          <a:pt x="372" y="182"/>
                        </a:lnTo>
                        <a:lnTo>
                          <a:pt x="341" y="175"/>
                        </a:lnTo>
                        <a:lnTo>
                          <a:pt x="312" y="168"/>
                        </a:lnTo>
                        <a:lnTo>
                          <a:pt x="286" y="161"/>
                        </a:lnTo>
                        <a:lnTo>
                          <a:pt x="261" y="153"/>
                        </a:lnTo>
                        <a:lnTo>
                          <a:pt x="240" y="146"/>
                        </a:lnTo>
                        <a:lnTo>
                          <a:pt x="221" y="141"/>
                        </a:lnTo>
                        <a:lnTo>
                          <a:pt x="208" y="137"/>
                        </a:lnTo>
                        <a:lnTo>
                          <a:pt x="199" y="134"/>
                        </a:lnTo>
                        <a:lnTo>
                          <a:pt x="173" y="124"/>
                        </a:lnTo>
                        <a:lnTo>
                          <a:pt x="144" y="107"/>
                        </a:lnTo>
                        <a:lnTo>
                          <a:pt x="110" y="87"/>
                        </a:lnTo>
                        <a:lnTo>
                          <a:pt x="79" y="63"/>
                        </a:lnTo>
                        <a:lnTo>
                          <a:pt x="50" y="41"/>
                        </a:lnTo>
                        <a:lnTo>
                          <a:pt x="27" y="22"/>
                        </a:lnTo>
                        <a:lnTo>
                          <a:pt x="11" y="9"/>
                        </a:lnTo>
                        <a:lnTo>
                          <a:pt x="5" y="4"/>
                        </a:lnTo>
                        <a:lnTo>
                          <a:pt x="2" y="1"/>
                        </a:lnTo>
                        <a:lnTo>
                          <a:pt x="0" y="0"/>
                        </a:lnTo>
                        <a:lnTo>
                          <a:pt x="2" y="7"/>
                        </a:lnTo>
                        <a:lnTo>
                          <a:pt x="16" y="29"/>
                        </a:lnTo>
                        <a:lnTo>
                          <a:pt x="30" y="44"/>
                        </a:lnTo>
                        <a:lnTo>
                          <a:pt x="46" y="59"/>
                        </a:lnTo>
                        <a:lnTo>
                          <a:pt x="63" y="74"/>
                        </a:lnTo>
                        <a:lnTo>
                          <a:pt x="84" y="87"/>
                        </a:lnTo>
                        <a:lnTo>
                          <a:pt x="104" y="99"/>
                        </a:lnTo>
                        <a:lnTo>
                          <a:pt x="125" y="110"/>
                        </a:lnTo>
                        <a:lnTo>
                          <a:pt x="142" y="121"/>
                        </a:lnTo>
                        <a:lnTo>
                          <a:pt x="157" y="130"/>
                        </a:lnTo>
                        <a:lnTo>
                          <a:pt x="163" y="134"/>
                        </a:lnTo>
                        <a:lnTo>
                          <a:pt x="170" y="137"/>
                        </a:lnTo>
                        <a:lnTo>
                          <a:pt x="177" y="141"/>
                        </a:lnTo>
                        <a:lnTo>
                          <a:pt x="186" y="143"/>
                        </a:lnTo>
                        <a:lnTo>
                          <a:pt x="195" y="146"/>
                        </a:lnTo>
                        <a:lnTo>
                          <a:pt x="204" y="150"/>
                        </a:lnTo>
                        <a:lnTo>
                          <a:pt x="215" y="153"/>
                        </a:lnTo>
                        <a:lnTo>
                          <a:pt x="227" y="157"/>
                        </a:lnTo>
                        <a:lnTo>
                          <a:pt x="245" y="179"/>
                        </a:lnTo>
                        <a:lnTo>
                          <a:pt x="267" y="199"/>
                        </a:lnTo>
                        <a:lnTo>
                          <a:pt x="290" y="214"/>
                        </a:lnTo>
                        <a:lnTo>
                          <a:pt x="315" y="228"/>
                        </a:lnTo>
                        <a:lnTo>
                          <a:pt x="341" y="237"/>
                        </a:lnTo>
                        <a:lnTo>
                          <a:pt x="367" y="246"/>
                        </a:lnTo>
                        <a:lnTo>
                          <a:pt x="394" y="253"/>
                        </a:lnTo>
                        <a:lnTo>
                          <a:pt x="419" y="257"/>
                        </a:lnTo>
                        <a:lnTo>
                          <a:pt x="442" y="260"/>
                        </a:lnTo>
                        <a:lnTo>
                          <a:pt x="464" y="261"/>
                        </a:lnTo>
                        <a:lnTo>
                          <a:pt x="481" y="261"/>
                        </a:lnTo>
                        <a:lnTo>
                          <a:pt x="498" y="261"/>
                        </a:lnTo>
                        <a:lnTo>
                          <a:pt x="508" y="261"/>
                        </a:lnTo>
                        <a:lnTo>
                          <a:pt x="514" y="260"/>
                        </a:lnTo>
                        <a:lnTo>
                          <a:pt x="514" y="258"/>
                        </a:lnTo>
                        <a:lnTo>
                          <a:pt x="508" y="258"/>
                        </a:lnTo>
                        <a:lnTo>
                          <a:pt x="474" y="257"/>
                        </a:lnTo>
                        <a:lnTo>
                          <a:pt x="442" y="253"/>
                        </a:lnTo>
                        <a:lnTo>
                          <a:pt x="414" y="249"/>
                        </a:lnTo>
                        <a:lnTo>
                          <a:pt x="388" y="243"/>
                        </a:lnTo>
                        <a:lnTo>
                          <a:pt x="364" y="236"/>
                        </a:lnTo>
                        <a:lnTo>
                          <a:pt x="344" y="229"/>
                        </a:lnTo>
                        <a:lnTo>
                          <a:pt x="325" y="221"/>
                        </a:lnTo>
                        <a:lnTo>
                          <a:pt x="309" y="214"/>
                        </a:lnTo>
                        <a:lnTo>
                          <a:pt x="296" y="206"/>
                        </a:lnTo>
                        <a:lnTo>
                          <a:pt x="283" y="197"/>
                        </a:lnTo>
                        <a:lnTo>
                          <a:pt x="272" y="189"/>
                        </a:lnTo>
                        <a:lnTo>
                          <a:pt x="265" y="182"/>
                        </a:lnTo>
                        <a:lnTo>
                          <a:pt x="258" y="175"/>
                        </a:lnTo>
                        <a:lnTo>
                          <a:pt x="252" y="170"/>
                        </a:lnTo>
                        <a:lnTo>
                          <a:pt x="249" y="166"/>
                        </a:lnTo>
                        <a:lnTo>
                          <a:pt x="246" y="161"/>
                        </a:lnTo>
                        <a:lnTo>
                          <a:pt x="259" y="166"/>
                        </a:lnTo>
                        <a:lnTo>
                          <a:pt x="275" y="168"/>
                        </a:lnTo>
                        <a:lnTo>
                          <a:pt x="291" y="172"/>
                        </a:lnTo>
                        <a:lnTo>
                          <a:pt x="310" y="177"/>
                        </a:lnTo>
                        <a:lnTo>
                          <a:pt x="329" y="181"/>
                        </a:lnTo>
                        <a:lnTo>
                          <a:pt x="351" y="185"/>
                        </a:lnTo>
                        <a:lnTo>
                          <a:pt x="375" y="189"/>
                        </a:lnTo>
                        <a:lnTo>
                          <a:pt x="400" y="193"/>
                        </a:lnTo>
                        <a:lnTo>
                          <a:pt x="427" y="197"/>
                        </a:lnTo>
                        <a:lnTo>
                          <a:pt x="455" y="199"/>
                        </a:lnTo>
                        <a:lnTo>
                          <a:pt x="480" y="199"/>
                        </a:lnTo>
                        <a:lnTo>
                          <a:pt x="505" y="197"/>
                        </a:lnTo>
                        <a:lnTo>
                          <a:pt x="527" y="193"/>
                        </a:lnTo>
                        <a:lnTo>
                          <a:pt x="546" y="189"/>
                        </a:lnTo>
                        <a:lnTo>
                          <a:pt x="563" y="184"/>
                        </a:lnTo>
                        <a:lnTo>
                          <a:pt x="578" y="179"/>
                        </a:lnTo>
                        <a:lnTo>
                          <a:pt x="590" y="174"/>
                        </a:lnTo>
                        <a:lnTo>
                          <a:pt x="598" y="170"/>
                        </a:lnTo>
                        <a:lnTo>
                          <a:pt x="604" y="166"/>
                        </a:lnTo>
                        <a:lnTo>
                          <a:pt x="606" y="163"/>
                        </a:lnTo>
                        <a:lnTo>
                          <a:pt x="603" y="163"/>
                        </a:lnTo>
                        <a:lnTo>
                          <a:pt x="595" y="164"/>
                        </a:lnTo>
                        <a:lnTo>
                          <a:pt x="584" y="167"/>
                        </a:lnTo>
                        <a:lnTo>
                          <a:pt x="568" y="174"/>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38" name="Freeform 105"/>
                  <p:cNvSpPr>
                    <a:spLocks/>
                  </p:cNvSpPr>
                  <p:nvPr/>
                </p:nvSpPr>
                <p:spPr bwMode="auto">
                  <a:xfrm>
                    <a:off x="3984" y="2448"/>
                    <a:ext cx="228" cy="126"/>
                  </a:xfrm>
                  <a:custGeom>
                    <a:avLst/>
                    <a:gdLst>
                      <a:gd name="T0" fmla="*/ 1 w 456"/>
                      <a:gd name="T1" fmla="*/ 1 h 250"/>
                      <a:gd name="T2" fmla="*/ 1 w 456"/>
                      <a:gd name="T3" fmla="*/ 1 h 250"/>
                      <a:gd name="T4" fmla="*/ 1 w 456"/>
                      <a:gd name="T5" fmla="*/ 1 h 250"/>
                      <a:gd name="T6" fmla="*/ 1 w 456"/>
                      <a:gd name="T7" fmla="*/ 1 h 250"/>
                      <a:gd name="T8" fmla="*/ 1 w 456"/>
                      <a:gd name="T9" fmla="*/ 1 h 250"/>
                      <a:gd name="T10" fmla="*/ 1 w 456"/>
                      <a:gd name="T11" fmla="*/ 1 h 250"/>
                      <a:gd name="T12" fmla="*/ 1 w 456"/>
                      <a:gd name="T13" fmla="*/ 1 h 250"/>
                      <a:gd name="T14" fmla="*/ 1 w 456"/>
                      <a:gd name="T15" fmla="*/ 1 h 250"/>
                      <a:gd name="T16" fmla="*/ 1 w 456"/>
                      <a:gd name="T17" fmla="*/ 1 h 250"/>
                      <a:gd name="T18" fmla="*/ 1 w 456"/>
                      <a:gd name="T19" fmla="*/ 1 h 250"/>
                      <a:gd name="T20" fmla="*/ 2 w 456"/>
                      <a:gd name="T21" fmla="*/ 1 h 250"/>
                      <a:gd name="T22" fmla="*/ 2 w 456"/>
                      <a:gd name="T23" fmla="*/ 1 h 250"/>
                      <a:gd name="T24" fmla="*/ 2 w 456"/>
                      <a:gd name="T25" fmla="*/ 1 h 250"/>
                      <a:gd name="T26" fmla="*/ 2 w 456"/>
                      <a:gd name="T27" fmla="*/ 1 h 250"/>
                      <a:gd name="T28" fmla="*/ 2 w 456"/>
                      <a:gd name="T29" fmla="*/ 2 h 250"/>
                      <a:gd name="T30" fmla="*/ 3 w 456"/>
                      <a:gd name="T31" fmla="*/ 2 h 250"/>
                      <a:gd name="T32" fmla="*/ 3 w 456"/>
                      <a:gd name="T33" fmla="*/ 2 h 250"/>
                      <a:gd name="T34" fmla="*/ 3 w 456"/>
                      <a:gd name="T35" fmla="*/ 2 h 250"/>
                      <a:gd name="T36" fmla="*/ 3 w 456"/>
                      <a:gd name="T37" fmla="*/ 2 h 250"/>
                      <a:gd name="T38" fmla="*/ 3 w 456"/>
                      <a:gd name="T39" fmla="*/ 2 h 250"/>
                      <a:gd name="T40" fmla="*/ 3 w 456"/>
                      <a:gd name="T41" fmla="*/ 2 h 250"/>
                      <a:gd name="T42" fmla="*/ 3 w 456"/>
                      <a:gd name="T43" fmla="*/ 2 h 250"/>
                      <a:gd name="T44" fmla="*/ 3 w 456"/>
                      <a:gd name="T45" fmla="*/ 2 h 250"/>
                      <a:gd name="T46" fmla="*/ 3 w 456"/>
                      <a:gd name="T47" fmla="*/ 2 h 250"/>
                      <a:gd name="T48" fmla="*/ 3 w 456"/>
                      <a:gd name="T49" fmla="*/ 2 h 250"/>
                      <a:gd name="T50" fmla="*/ 3 w 456"/>
                      <a:gd name="T51" fmla="*/ 2 h 250"/>
                      <a:gd name="T52" fmla="*/ 3 w 456"/>
                      <a:gd name="T53" fmla="*/ 2 h 250"/>
                      <a:gd name="T54" fmla="*/ 3 w 456"/>
                      <a:gd name="T55" fmla="*/ 2 h 250"/>
                      <a:gd name="T56" fmla="*/ 3 w 456"/>
                      <a:gd name="T57" fmla="*/ 2 h 250"/>
                      <a:gd name="T58" fmla="*/ 3 w 456"/>
                      <a:gd name="T59" fmla="*/ 2 h 250"/>
                      <a:gd name="T60" fmla="*/ 3 w 456"/>
                      <a:gd name="T61" fmla="*/ 2 h 250"/>
                      <a:gd name="T62" fmla="*/ 3 w 456"/>
                      <a:gd name="T63" fmla="*/ 2 h 250"/>
                      <a:gd name="T64" fmla="*/ 3 w 456"/>
                      <a:gd name="T65" fmla="*/ 2 h 250"/>
                      <a:gd name="T66" fmla="*/ 3 w 456"/>
                      <a:gd name="T67" fmla="*/ 2 h 250"/>
                      <a:gd name="T68" fmla="*/ 3 w 456"/>
                      <a:gd name="T69" fmla="*/ 2 h 250"/>
                      <a:gd name="T70" fmla="*/ 3 w 456"/>
                      <a:gd name="T71" fmla="*/ 2 h 250"/>
                      <a:gd name="T72" fmla="*/ 4 w 456"/>
                      <a:gd name="T73" fmla="*/ 2 h 250"/>
                      <a:gd name="T74" fmla="*/ 4 w 456"/>
                      <a:gd name="T75" fmla="*/ 2 h 250"/>
                      <a:gd name="T76" fmla="*/ 4 w 456"/>
                      <a:gd name="T77" fmla="*/ 2 h 250"/>
                      <a:gd name="T78" fmla="*/ 4 w 456"/>
                      <a:gd name="T79" fmla="*/ 2 h 250"/>
                      <a:gd name="T80" fmla="*/ 4 w 456"/>
                      <a:gd name="T81" fmla="*/ 2 h 250"/>
                      <a:gd name="T82" fmla="*/ 4 w 456"/>
                      <a:gd name="T83" fmla="*/ 2 h 250"/>
                      <a:gd name="T84" fmla="*/ 4 w 456"/>
                      <a:gd name="T85" fmla="*/ 2 h 250"/>
                      <a:gd name="T86" fmla="*/ 4 w 456"/>
                      <a:gd name="T87" fmla="*/ 2 h 250"/>
                      <a:gd name="T88" fmla="*/ 4 w 456"/>
                      <a:gd name="T89" fmla="*/ 2 h 250"/>
                      <a:gd name="T90" fmla="*/ 4 w 456"/>
                      <a:gd name="T91" fmla="*/ 2 h 250"/>
                      <a:gd name="T92" fmla="*/ 4 w 456"/>
                      <a:gd name="T93" fmla="*/ 2 h 250"/>
                      <a:gd name="T94" fmla="*/ 3 w 456"/>
                      <a:gd name="T95" fmla="*/ 2 h 250"/>
                      <a:gd name="T96" fmla="*/ 3 w 456"/>
                      <a:gd name="T97" fmla="*/ 2 h 250"/>
                      <a:gd name="T98" fmla="*/ 3 w 456"/>
                      <a:gd name="T99" fmla="*/ 2 h 250"/>
                      <a:gd name="T100" fmla="*/ 3 w 456"/>
                      <a:gd name="T101" fmla="*/ 2 h 250"/>
                      <a:gd name="T102" fmla="*/ 2 w 456"/>
                      <a:gd name="T103" fmla="*/ 1 h 250"/>
                      <a:gd name="T104" fmla="*/ 2 w 456"/>
                      <a:gd name="T105" fmla="*/ 1 h 250"/>
                      <a:gd name="T106" fmla="*/ 2 w 456"/>
                      <a:gd name="T107" fmla="*/ 1 h 250"/>
                      <a:gd name="T108" fmla="*/ 1 w 456"/>
                      <a:gd name="T109" fmla="*/ 1 h 250"/>
                      <a:gd name="T110" fmla="*/ 1 w 456"/>
                      <a:gd name="T111" fmla="*/ 1 h 250"/>
                      <a:gd name="T112" fmla="*/ 1 w 456"/>
                      <a:gd name="T113" fmla="*/ 1 h 250"/>
                      <a:gd name="T114" fmla="*/ 1 w 456"/>
                      <a:gd name="T115" fmla="*/ 0 h 250"/>
                      <a:gd name="T116" fmla="*/ 0 w 456"/>
                      <a:gd name="T117" fmla="*/ 1 h 250"/>
                      <a:gd name="T118" fmla="*/ 1 w 456"/>
                      <a:gd name="T119" fmla="*/ 1 h 250"/>
                      <a:gd name="T120" fmla="*/ 1 w 456"/>
                      <a:gd name="T121" fmla="*/ 1 h 2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6"/>
                      <a:gd name="T184" fmla="*/ 0 h 250"/>
                      <a:gd name="T185" fmla="*/ 456 w 456"/>
                      <a:gd name="T186" fmla="*/ 250 h 2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6" h="250">
                        <a:moveTo>
                          <a:pt x="6" y="19"/>
                        </a:moveTo>
                        <a:lnTo>
                          <a:pt x="7" y="21"/>
                        </a:lnTo>
                        <a:lnTo>
                          <a:pt x="13" y="23"/>
                        </a:lnTo>
                        <a:lnTo>
                          <a:pt x="22" y="27"/>
                        </a:lnTo>
                        <a:lnTo>
                          <a:pt x="32" y="34"/>
                        </a:lnTo>
                        <a:lnTo>
                          <a:pt x="47" y="41"/>
                        </a:lnTo>
                        <a:lnTo>
                          <a:pt x="63" y="50"/>
                        </a:lnTo>
                        <a:lnTo>
                          <a:pt x="82" y="59"/>
                        </a:lnTo>
                        <a:lnTo>
                          <a:pt x="102" y="69"/>
                        </a:lnTo>
                        <a:lnTo>
                          <a:pt x="124" y="79"/>
                        </a:lnTo>
                        <a:lnTo>
                          <a:pt x="149" y="90"/>
                        </a:lnTo>
                        <a:lnTo>
                          <a:pt x="173" y="99"/>
                        </a:lnTo>
                        <a:lnTo>
                          <a:pt x="199" y="109"/>
                        </a:lnTo>
                        <a:lnTo>
                          <a:pt x="225" y="119"/>
                        </a:lnTo>
                        <a:lnTo>
                          <a:pt x="252" y="128"/>
                        </a:lnTo>
                        <a:lnTo>
                          <a:pt x="279" y="137"/>
                        </a:lnTo>
                        <a:lnTo>
                          <a:pt x="306" y="144"/>
                        </a:lnTo>
                        <a:lnTo>
                          <a:pt x="314" y="149"/>
                        </a:lnTo>
                        <a:lnTo>
                          <a:pt x="325" y="156"/>
                        </a:lnTo>
                        <a:lnTo>
                          <a:pt x="333" y="164"/>
                        </a:lnTo>
                        <a:lnTo>
                          <a:pt x="341" y="174"/>
                        </a:lnTo>
                        <a:lnTo>
                          <a:pt x="348" y="184"/>
                        </a:lnTo>
                        <a:lnTo>
                          <a:pt x="352" y="196"/>
                        </a:lnTo>
                        <a:lnTo>
                          <a:pt x="357" y="210"/>
                        </a:lnTo>
                        <a:lnTo>
                          <a:pt x="358" y="225"/>
                        </a:lnTo>
                        <a:lnTo>
                          <a:pt x="361" y="245"/>
                        </a:lnTo>
                        <a:lnTo>
                          <a:pt x="363" y="250"/>
                        </a:lnTo>
                        <a:lnTo>
                          <a:pt x="364" y="243"/>
                        </a:lnTo>
                        <a:lnTo>
                          <a:pt x="364" y="229"/>
                        </a:lnTo>
                        <a:lnTo>
                          <a:pt x="360" y="210"/>
                        </a:lnTo>
                        <a:lnTo>
                          <a:pt x="354" y="188"/>
                        </a:lnTo>
                        <a:lnTo>
                          <a:pt x="342" y="166"/>
                        </a:lnTo>
                        <a:lnTo>
                          <a:pt x="326" y="148"/>
                        </a:lnTo>
                        <a:lnTo>
                          <a:pt x="344" y="151"/>
                        </a:lnTo>
                        <a:lnTo>
                          <a:pt x="361" y="153"/>
                        </a:lnTo>
                        <a:lnTo>
                          <a:pt x="377" y="156"/>
                        </a:lnTo>
                        <a:lnTo>
                          <a:pt x="393" y="156"/>
                        </a:lnTo>
                        <a:lnTo>
                          <a:pt x="409" y="156"/>
                        </a:lnTo>
                        <a:lnTo>
                          <a:pt x="424" y="156"/>
                        </a:lnTo>
                        <a:lnTo>
                          <a:pt x="439" y="153"/>
                        </a:lnTo>
                        <a:lnTo>
                          <a:pt x="452" y="151"/>
                        </a:lnTo>
                        <a:lnTo>
                          <a:pt x="456" y="149"/>
                        </a:lnTo>
                        <a:lnTo>
                          <a:pt x="455" y="149"/>
                        </a:lnTo>
                        <a:lnTo>
                          <a:pt x="449" y="151"/>
                        </a:lnTo>
                        <a:lnTo>
                          <a:pt x="439" y="151"/>
                        </a:lnTo>
                        <a:lnTo>
                          <a:pt x="426" y="151"/>
                        </a:lnTo>
                        <a:lnTo>
                          <a:pt x="407" y="151"/>
                        </a:lnTo>
                        <a:lnTo>
                          <a:pt x="383" y="149"/>
                        </a:lnTo>
                        <a:lnTo>
                          <a:pt x="357" y="145"/>
                        </a:lnTo>
                        <a:lnTo>
                          <a:pt x="326" y="139"/>
                        </a:lnTo>
                        <a:lnTo>
                          <a:pt x="293" y="131"/>
                        </a:lnTo>
                        <a:lnTo>
                          <a:pt x="254" y="120"/>
                        </a:lnTo>
                        <a:lnTo>
                          <a:pt x="214" y="106"/>
                        </a:lnTo>
                        <a:lnTo>
                          <a:pt x="170" y="88"/>
                        </a:lnTo>
                        <a:lnTo>
                          <a:pt x="121" y="65"/>
                        </a:lnTo>
                        <a:lnTo>
                          <a:pt x="72" y="38"/>
                        </a:lnTo>
                        <a:lnTo>
                          <a:pt x="18" y="5"/>
                        </a:lnTo>
                        <a:lnTo>
                          <a:pt x="3" y="0"/>
                        </a:lnTo>
                        <a:lnTo>
                          <a:pt x="0" y="5"/>
                        </a:lnTo>
                        <a:lnTo>
                          <a:pt x="3" y="14"/>
                        </a:lnTo>
                        <a:lnTo>
                          <a:pt x="6" y="19"/>
                        </a:lnTo>
                        <a:close/>
                      </a:path>
                    </a:pathLst>
                  </a:custGeom>
                  <a:solidFill>
                    <a:srgbClr val="6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39" name="Freeform 106"/>
                  <p:cNvSpPr>
                    <a:spLocks/>
                  </p:cNvSpPr>
                  <p:nvPr/>
                </p:nvSpPr>
                <p:spPr bwMode="auto">
                  <a:xfrm>
                    <a:off x="3819" y="2736"/>
                    <a:ext cx="117" cy="58"/>
                  </a:xfrm>
                  <a:custGeom>
                    <a:avLst/>
                    <a:gdLst>
                      <a:gd name="T0" fmla="*/ 2 w 234"/>
                      <a:gd name="T1" fmla="*/ 0 h 117"/>
                      <a:gd name="T2" fmla="*/ 2 w 234"/>
                      <a:gd name="T3" fmla="*/ 0 h 117"/>
                      <a:gd name="T4" fmla="*/ 2 w 234"/>
                      <a:gd name="T5" fmla="*/ 0 h 117"/>
                      <a:gd name="T6" fmla="*/ 2 w 234"/>
                      <a:gd name="T7" fmla="*/ 0 h 117"/>
                      <a:gd name="T8" fmla="*/ 2 w 234"/>
                      <a:gd name="T9" fmla="*/ 0 h 117"/>
                      <a:gd name="T10" fmla="*/ 1 w 234"/>
                      <a:gd name="T11" fmla="*/ 0 h 117"/>
                      <a:gd name="T12" fmla="*/ 1 w 234"/>
                      <a:gd name="T13" fmla="*/ 0 h 117"/>
                      <a:gd name="T14" fmla="*/ 1 w 234"/>
                      <a:gd name="T15" fmla="*/ 0 h 117"/>
                      <a:gd name="T16" fmla="*/ 1 w 234"/>
                      <a:gd name="T17" fmla="*/ 0 h 117"/>
                      <a:gd name="T18" fmla="*/ 0 w 234"/>
                      <a:gd name="T19" fmla="*/ 0 h 117"/>
                      <a:gd name="T20" fmla="*/ 0 w 234"/>
                      <a:gd name="T21" fmla="*/ 0 h 117"/>
                      <a:gd name="T22" fmla="*/ 1 w 234"/>
                      <a:gd name="T23" fmla="*/ 0 h 117"/>
                      <a:gd name="T24" fmla="*/ 1 w 234"/>
                      <a:gd name="T25" fmla="*/ 0 h 117"/>
                      <a:gd name="T26" fmla="*/ 1 w 234"/>
                      <a:gd name="T27" fmla="*/ 0 h 117"/>
                      <a:gd name="T28" fmla="*/ 1 w 234"/>
                      <a:gd name="T29" fmla="*/ 0 h 117"/>
                      <a:gd name="T30" fmla="*/ 1 w 234"/>
                      <a:gd name="T31" fmla="*/ 0 h 117"/>
                      <a:gd name="T32" fmla="*/ 1 w 234"/>
                      <a:gd name="T33" fmla="*/ 0 h 117"/>
                      <a:gd name="T34" fmla="*/ 1 w 234"/>
                      <a:gd name="T35" fmla="*/ 0 h 117"/>
                      <a:gd name="T36" fmla="*/ 2 w 234"/>
                      <a:gd name="T37" fmla="*/ 0 h 117"/>
                      <a:gd name="T38" fmla="*/ 2 w 234"/>
                      <a:gd name="T39" fmla="*/ 0 h 117"/>
                      <a:gd name="T40" fmla="*/ 2 w 234"/>
                      <a:gd name="T41" fmla="*/ 0 h 117"/>
                      <a:gd name="T42" fmla="*/ 2 w 234"/>
                      <a:gd name="T43" fmla="*/ 0 h 117"/>
                      <a:gd name="T44" fmla="*/ 2 w 234"/>
                      <a:gd name="T45" fmla="*/ 0 h 117"/>
                      <a:gd name="T46" fmla="*/ 2 w 234"/>
                      <a:gd name="T47" fmla="*/ 0 h 117"/>
                      <a:gd name="T48" fmla="*/ 2 w 234"/>
                      <a:gd name="T49" fmla="*/ 0 h 117"/>
                      <a:gd name="T50" fmla="*/ 2 w 234"/>
                      <a:gd name="T51" fmla="*/ 0 h 117"/>
                      <a:gd name="T52" fmla="*/ 2 w 234"/>
                      <a:gd name="T53" fmla="*/ 0 h 117"/>
                      <a:gd name="T54" fmla="*/ 2 w 234"/>
                      <a:gd name="T55" fmla="*/ 0 h 117"/>
                      <a:gd name="T56" fmla="*/ 2 w 234"/>
                      <a:gd name="T57" fmla="*/ 0 h 117"/>
                      <a:gd name="T58" fmla="*/ 2 w 234"/>
                      <a:gd name="T59" fmla="*/ 0 h 117"/>
                      <a:gd name="T60" fmla="*/ 2 w 234"/>
                      <a:gd name="T61" fmla="*/ 0 h 117"/>
                      <a:gd name="T62" fmla="*/ 2 w 234"/>
                      <a:gd name="T63" fmla="*/ 0 h 117"/>
                      <a:gd name="T64" fmla="*/ 2 w 23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4"/>
                      <a:gd name="T100" fmla="*/ 0 h 117"/>
                      <a:gd name="T101" fmla="*/ 234 w 23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4" h="117">
                        <a:moveTo>
                          <a:pt x="217" y="0"/>
                        </a:moveTo>
                        <a:lnTo>
                          <a:pt x="211" y="3"/>
                        </a:lnTo>
                        <a:lnTo>
                          <a:pt x="192" y="12"/>
                        </a:lnTo>
                        <a:lnTo>
                          <a:pt x="167" y="24"/>
                        </a:lnTo>
                        <a:lnTo>
                          <a:pt x="135" y="39"/>
                        </a:lnTo>
                        <a:lnTo>
                          <a:pt x="100" y="57"/>
                        </a:lnTo>
                        <a:lnTo>
                          <a:pt x="66" y="75"/>
                        </a:lnTo>
                        <a:lnTo>
                          <a:pt x="34" y="93"/>
                        </a:lnTo>
                        <a:lnTo>
                          <a:pt x="8" y="110"/>
                        </a:lnTo>
                        <a:lnTo>
                          <a:pt x="0" y="115"/>
                        </a:lnTo>
                        <a:lnTo>
                          <a:pt x="0" y="117"/>
                        </a:lnTo>
                        <a:lnTo>
                          <a:pt x="6" y="114"/>
                        </a:lnTo>
                        <a:lnTo>
                          <a:pt x="18" y="107"/>
                        </a:lnTo>
                        <a:lnTo>
                          <a:pt x="35" y="99"/>
                        </a:lnTo>
                        <a:lnTo>
                          <a:pt x="55" y="89"/>
                        </a:lnTo>
                        <a:lnTo>
                          <a:pt x="78" y="78"/>
                        </a:lnTo>
                        <a:lnTo>
                          <a:pt x="101" y="67"/>
                        </a:lnTo>
                        <a:lnTo>
                          <a:pt x="126" y="56"/>
                        </a:lnTo>
                        <a:lnTo>
                          <a:pt x="151" y="46"/>
                        </a:lnTo>
                        <a:lnTo>
                          <a:pt x="173" y="36"/>
                        </a:lnTo>
                        <a:lnTo>
                          <a:pt x="193" y="31"/>
                        </a:lnTo>
                        <a:lnTo>
                          <a:pt x="209" y="27"/>
                        </a:lnTo>
                        <a:lnTo>
                          <a:pt x="221" y="27"/>
                        </a:lnTo>
                        <a:lnTo>
                          <a:pt x="229" y="31"/>
                        </a:lnTo>
                        <a:lnTo>
                          <a:pt x="229" y="41"/>
                        </a:lnTo>
                        <a:lnTo>
                          <a:pt x="224" y="59"/>
                        </a:lnTo>
                        <a:lnTo>
                          <a:pt x="224" y="64"/>
                        </a:lnTo>
                        <a:lnTo>
                          <a:pt x="227" y="61"/>
                        </a:lnTo>
                        <a:lnTo>
                          <a:pt x="231" y="52"/>
                        </a:lnTo>
                        <a:lnTo>
                          <a:pt x="234" y="39"/>
                        </a:lnTo>
                        <a:lnTo>
                          <a:pt x="234" y="24"/>
                        </a:lnTo>
                        <a:lnTo>
                          <a:pt x="230" y="10"/>
                        </a:lnTo>
                        <a:lnTo>
                          <a:pt x="2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grpSp>
            <p:sp>
              <p:nvSpPr>
                <p:cNvPr id="3119" name="Freeform 107"/>
                <p:cNvSpPr>
                  <a:spLocks/>
                </p:cNvSpPr>
                <p:nvPr/>
              </p:nvSpPr>
              <p:spPr bwMode="auto">
                <a:xfrm>
                  <a:off x="4644" y="2638"/>
                  <a:ext cx="34" cy="30"/>
                </a:xfrm>
                <a:custGeom>
                  <a:avLst/>
                  <a:gdLst>
                    <a:gd name="T0" fmla="*/ 0 w 69"/>
                    <a:gd name="T1" fmla="*/ 1 h 59"/>
                    <a:gd name="T2" fmla="*/ 0 w 69"/>
                    <a:gd name="T3" fmla="*/ 1 h 59"/>
                    <a:gd name="T4" fmla="*/ 0 w 69"/>
                    <a:gd name="T5" fmla="*/ 1 h 59"/>
                    <a:gd name="T6" fmla="*/ 0 w 69"/>
                    <a:gd name="T7" fmla="*/ 1 h 59"/>
                    <a:gd name="T8" fmla="*/ 0 w 69"/>
                    <a:gd name="T9" fmla="*/ 1 h 59"/>
                    <a:gd name="T10" fmla="*/ 0 w 69"/>
                    <a:gd name="T11" fmla="*/ 1 h 59"/>
                    <a:gd name="T12" fmla="*/ 0 w 69"/>
                    <a:gd name="T13" fmla="*/ 1 h 59"/>
                    <a:gd name="T14" fmla="*/ 0 w 69"/>
                    <a:gd name="T15" fmla="*/ 1 h 59"/>
                    <a:gd name="T16" fmla="*/ 0 w 69"/>
                    <a:gd name="T17" fmla="*/ 1 h 59"/>
                    <a:gd name="T18" fmla="*/ 0 w 69"/>
                    <a:gd name="T19" fmla="*/ 0 h 59"/>
                    <a:gd name="T20" fmla="*/ 0 w 69"/>
                    <a:gd name="T21" fmla="*/ 1 h 59"/>
                    <a:gd name="T22" fmla="*/ 0 w 69"/>
                    <a:gd name="T23" fmla="*/ 1 h 59"/>
                    <a:gd name="T24" fmla="*/ 0 w 69"/>
                    <a:gd name="T25" fmla="*/ 1 h 59"/>
                    <a:gd name="T26" fmla="*/ 0 w 69"/>
                    <a:gd name="T27" fmla="*/ 1 h 59"/>
                    <a:gd name="T28" fmla="*/ 0 w 69"/>
                    <a:gd name="T29" fmla="*/ 1 h 59"/>
                    <a:gd name="T30" fmla="*/ 0 w 69"/>
                    <a:gd name="T31" fmla="*/ 1 h 59"/>
                    <a:gd name="T32" fmla="*/ 0 w 69"/>
                    <a:gd name="T33" fmla="*/ 1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9"/>
                    <a:gd name="T53" fmla="*/ 69 w 69"/>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9">
                      <a:moveTo>
                        <a:pt x="69" y="59"/>
                      </a:moveTo>
                      <a:lnTo>
                        <a:pt x="67" y="58"/>
                      </a:lnTo>
                      <a:lnTo>
                        <a:pt x="62" y="55"/>
                      </a:lnTo>
                      <a:lnTo>
                        <a:pt x="53" y="49"/>
                      </a:lnTo>
                      <a:lnTo>
                        <a:pt x="43" y="43"/>
                      </a:lnTo>
                      <a:lnTo>
                        <a:pt x="32" y="34"/>
                      </a:lnTo>
                      <a:lnTo>
                        <a:pt x="22" y="25"/>
                      </a:lnTo>
                      <a:lnTo>
                        <a:pt x="12" y="15"/>
                      </a:lnTo>
                      <a:lnTo>
                        <a:pt x="6" y="5"/>
                      </a:lnTo>
                      <a:lnTo>
                        <a:pt x="2" y="0"/>
                      </a:lnTo>
                      <a:lnTo>
                        <a:pt x="0" y="2"/>
                      </a:lnTo>
                      <a:lnTo>
                        <a:pt x="2" y="11"/>
                      </a:lnTo>
                      <a:lnTo>
                        <a:pt x="5" y="22"/>
                      </a:lnTo>
                      <a:lnTo>
                        <a:pt x="13" y="34"/>
                      </a:lnTo>
                      <a:lnTo>
                        <a:pt x="26" y="47"/>
                      </a:lnTo>
                      <a:lnTo>
                        <a:pt x="44" y="56"/>
                      </a:lnTo>
                      <a:lnTo>
                        <a:pt x="69"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20" name="Freeform 108"/>
                <p:cNvSpPr>
                  <a:spLocks/>
                </p:cNvSpPr>
                <p:nvPr/>
              </p:nvSpPr>
              <p:spPr bwMode="auto">
                <a:xfrm>
                  <a:off x="4645" y="2640"/>
                  <a:ext cx="34" cy="31"/>
                </a:xfrm>
                <a:custGeom>
                  <a:avLst/>
                  <a:gdLst>
                    <a:gd name="T0" fmla="*/ 1 w 68"/>
                    <a:gd name="T1" fmla="*/ 1 h 61"/>
                    <a:gd name="T2" fmla="*/ 1 w 68"/>
                    <a:gd name="T3" fmla="*/ 1 h 61"/>
                    <a:gd name="T4" fmla="*/ 1 w 68"/>
                    <a:gd name="T5" fmla="*/ 1 h 61"/>
                    <a:gd name="T6" fmla="*/ 1 w 68"/>
                    <a:gd name="T7" fmla="*/ 1 h 61"/>
                    <a:gd name="T8" fmla="*/ 1 w 68"/>
                    <a:gd name="T9" fmla="*/ 1 h 61"/>
                    <a:gd name="T10" fmla="*/ 1 w 68"/>
                    <a:gd name="T11" fmla="*/ 1 h 61"/>
                    <a:gd name="T12" fmla="*/ 1 w 68"/>
                    <a:gd name="T13" fmla="*/ 1 h 61"/>
                    <a:gd name="T14" fmla="*/ 1 w 68"/>
                    <a:gd name="T15" fmla="*/ 1 h 61"/>
                    <a:gd name="T16" fmla="*/ 1 w 68"/>
                    <a:gd name="T17" fmla="*/ 1 h 61"/>
                    <a:gd name="T18" fmla="*/ 1 w 68"/>
                    <a:gd name="T19" fmla="*/ 0 h 61"/>
                    <a:gd name="T20" fmla="*/ 0 w 68"/>
                    <a:gd name="T21" fmla="*/ 1 h 61"/>
                    <a:gd name="T22" fmla="*/ 1 w 68"/>
                    <a:gd name="T23" fmla="*/ 1 h 61"/>
                    <a:gd name="T24" fmla="*/ 1 w 68"/>
                    <a:gd name="T25" fmla="*/ 1 h 61"/>
                    <a:gd name="T26" fmla="*/ 1 w 68"/>
                    <a:gd name="T27" fmla="*/ 1 h 61"/>
                    <a:gd name="T28" fmla="*/ 1 w 68"/>
                    <a:gd name="T29" fmla="*/ 1 h 61"/>
                    <a:gd name="T30" fmla="*/ 1 w 68"/>
                    <a:gd name="T31" fmla="*/ 1 h 61"/>
                    <a:gd name="T32" fmla="*/ 1 w 68"/>
                    <a:gd name="T33" fmla="*/ 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61"/>
                    <a:gd name="T53" fmla="*/ 68 w 68"/>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61">
                      <a:moveTo>
                        <a:pt x="68" y="61"/>
                      </a:moveTo>
                      <a:lnTo>
                        <a:pt x="65" y="59"/>
                      </a:lnTo>
                      <a:lnTo>
                        <a:pt x="60" y="55"/>
                      </a:lnTo>
                      <a:lnTo>
                        <a:pt x="52" y="50"/>
                      </a:lnTo>
                      <a:lnTo>
                        <a:pt x="42" y="43"/>
                      </a:lnTo>
                      <a:lnTo>
                        <a:pt x="30" y="34"/>
                      </a:lnTo>
                      <a:lnTo>
                        <a:pt x="20" y="25"/>
                      </a:lnTo>
                      <a:lnTo>
                        <a:pt x="11" y="15"/>
                      </a:lnTo>
                      <a:lnTo>
                        <a:pt x="5" y="5"/>
                      </a:lnTo>
                      <a:lnTo>
                        <a:pt x="1" y="0"/>
                      </a:lnTo>
                      <a:lnTo>
                        <a:pt x="0" y="3"/>
                      </a:lnTo>
                      <a:lnTo>
                        <a:pt x="1" y="11"/>
                      </a:lnTo>
                      <a:lnTo>
                        <a:pt x="4" y="23"/>
                      </a:lnTo>
                      <a:lnTo>
                        <a:pt x="13" y="36"/>
                      </a:lnTo>
                      <a:lnTo>
                        <a:pt x="26" y="48"/>
                      </a:lnTo>
                      <a:lnTo>
                        <a:pt x="43" y="58"/>
                      </a:lnTo>
                      <a:lnTo>
                        <a:pt x="68"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21" name="Freeform 109"/>
                <p:cNvSpPr>
                  <a:spLocks/>
                </p:cNvSpPr>
                <p:nvPr/>
              </p:nvSpPr>
              <p:spPr bwMode="auto">
                <a:xfrm>
                  <a:off x="4710" y="2394"/>
                  <a:ext cx="53" cy="36"/>
                </a:xfrm>
                <a:custGeom>
                  <a:avLst/>
                  <a:gdLst>
                    <a:gd name="T0" fmla="*/ 1 w 106"/>
                    <a:gd name="T1" fmla="*/ 0 h 73"/>
                    <a:gd name="T2" fmla="*/ 1 w 106"/>
                    <a:gd name="T3" fmla="*/ 0 h 73"/>
                    <a:gd name="T4" fmla="*/ 1 w 106"/>
                    <a:gd name="T5" fmla="*/ 0 h 73"/>
                    <a:gd name="T6" fmla="*/ 1 w 106"/>
                    <a:gd name="T7" fmla="*/ 0 h 73"/>
                    <a:gd name="T8" fmla="*/ 1 w 106"/>
                    <a:gd name="T9" fmla="*/ 0 h 73"/>
                    <a:gd name="T10" fmla="*/ 1 w 106"/>
                    <a:gd name="T11" fmla="*/ 0 h 73"/>
                    <a:gd name="T12" fmla="*/ 1 w 106"/>
                    <a:gd name="T13" fmla="*/ 0 h 73"/>
                    <a:gd name="T14" fmla="*/ 1 w 106"/>
                    <a:gd name="T15" fmla="*/ 0 h 73"/>
                    <a:gd name="T16" fmla="*/ 0 w 106"/>
                    <a:gd name="T17" fmla="*/ 0 h 73"/>
                    <a:gd name="T18" fmla="*/ 0 w 106"/>
                    <a:gd name="T19" fmla="*/ 0 h 73"/>
                    <a:gd name="T20" fmla="*/ 1 w 106"/>
                    <a:gd name="T21" fmla="*/ 0 h 73"/>
                    <a:gd name="T22" fmla="*/ 1 w 106"/>
                    <a:gd name="T23" fmla="*/ 0 h 73"/>
                    <a:gd name="T24" fmla="*/ 1 w 106"/>
                    <a:gd name="T25" fmla="*/ 0 h 73"/>
                    <a:gd name="T26" fmla="*/ 1 w 106"/>
                    <a:gd name="T27" fmla="*/ 0 h 73"/>
                    <a:gd name="T28" fmla="*/ 1 w 106"/>
                    <a:gd name="T29" fmla="*/ 0 h 73"/>
                    <a:gd name="T30" fmla="*/ 1 w 106"/>
                    <a:gd name="T31" fmla="*/ 0 h 73"/>
                    <a:gd name="T32" fmla="*/ 1 w 106"/>
                    <a:gd name="T33" fmla="*/ 0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73"/>
                    <a:gd name="T53" fmla="*/ 106 w 106"/>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73">
                      <a:moveTo>
                        <a:pt x="106" y="73"/>
                      </a:moveTo>
                      <a:lnTo>
                        <a:pt x="102" y="72"/>
                      </a:lnTo>
                      <a:lnTo>
                        <a:pt x="90" y="69"/>
                      </a:lnTo>
                      <a:lnTo>
                        <a:pt x="74" y="64"/>
                      </a:lnTo>
                      <a:lnTo>
                        <a:pt x="57" y="56"/>
                      </a:lnTo>
                      <a:lnTo>
                        <a:pt x="38" y="46"/>
                      </a:lnTo>
                      <a:lnTo>
                        <a:pt x="20" y="35"/>
                      </a:lnTo>
                      <a:lnTo>
                        <a:pt x="7" y="22"/>
                      </a:lnTo>
                      <a:lnTo>
                        <a:pt x="0" y="9"/>
                      </a:lnTo>
                      <a:lnTo>
                        <a:pt x="0" y="0"/>
                      </a:lnTo>
                      <a:lnTo>
                        <a:pt x="6" y="2"/>
                      </a:lnTo>
                      <a:lnTo>
                        <a:pt x="17" y="11"/>
                      </a:lnTo>
                      <a:lnTo>
                        <a:pt x="32" y="26"/>
                      </a:lnTo>
                      <a:lnTo>
                        <a:pt x="49" y="42"/>
                      </a:lnTo>
                      <a:lnTo>
                        <a:pt x="70" y="57"/>
                      </a:lnTo>
                      <a:lnTo>
                        <a:pt x="89" y="69"/>
                      </a:lnTo>
                      <a:lnTo>
                        <a:pt x="10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22" name="Freeform 110"/>
                <p:cNvSpPr>
                  <a:spLocks/>
                </p:cNvSpPr>
                <p:nvPr/>
              </p:nvSpPr>
              <p:spPr bwMode="auto">
                <a:xfrm>
                  <a:off x="4648" y="2586"/>
                  <a:ext cx="45" cy="12"/>
                </a:xfrm>
                <a:custGeom>
                  <a:avLst/>
                  <a:gdLst>
                    <a:gd name="T0" fmla="*/ 0 w 91"/>
                    <a:gd name="T1" fmla="*/ 1 h 23"/>
                    <a:gd name="T2" fmla="*/ 0 w 91"/>
                    <a:gd name="T3" fmla="*/ 1 h 23"/>
                    <a:gd name="T4" fmla="*/ 0 w 91"/>
                    <a:gd name="T5" fmla="*/ 1 h 23"/>
                    <a:gd name="T6" fmla="*/ 0 w 91"/>
                    <a:gd name="T7" fmla="*/ 1 h 23"/>
                    <a:gd name="T8" fmla="*/ 0 w 91"/>
                    <a:gd name="T9" fmla="*/ 1 h 23"/>
                    <a:gd name="T10" fmla="*/ 0 w 91"/>
                    <a:gd name="T11" fmla="*/ 1 h 23"/>
                    <a:gd name="T12" fmla="*/ 0 w 91"/>
                    <a:gd name="T13" fmla="*/ 1 h 23"/>
                    <a:gd name="T14" fmla="*/ 0 w 91"/>
                    <a:gd name="T15" fmla="*/ 1 h 23"/>
                    <a:gd name="T16" fmla="*/ 0 w 91"/>
                    <a:gd name="T17" fmla="*/ 1 h 23"/>
                    <a:gd name="T18" fmla="*/ 0 w 91"/>
                    <a:gd name="T19" fmla="*/ 0 h 23"/>
                    <a:gd name="T20" fmla="*/ 0 w 91"/>
                    <a:gd name="T21" fmla="*/ 1 h 23"/>
                    <a:gd name="T22" fmla="*/ 0 w 91"/>
                    <a:gd name="T23" fmla="*/ 1 h 23"/>
                    <a:gd name="T24" fmla="*/ 0 w 91"/>
                    <a:gd name="T25" fmla="*/ 1 h 23"/>
                    <a:gd name="T26" fmla="*/ 0 w 91"/>
                    <a:gd name="T27" fmla="*/ 1 h 23"/>
                    <a:gd name="T28" fmla="*/ 0 w 91"/>
                    <a:gd name="T29" fmla="*/ 1 h 23"/>
                    <a:gd name="T30" fmla="*/ 0 w 91"/>
                    <a:gd name="T31" fmla="*/ 1 h 23"/>
                    <a:gd name="T32" fmla="*/ 0 w 91"/>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23"/>
                    <a:gd name="T53" fmla="*/ 91 w 91"/>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23">
                      <a:moveTo>
                        <a:pt x="91" y="7"/>
                      </a:moveTo>
                      <a:lnTo>
                        <a:pt x="88" y="7"/>
                      </a:lnTo>
                      <a:lnTo>
                        <a:pt x="82" y="8"/>
                      </a:lnTo>
                      <a:lnTo>
                        <a:pt x="72" y="8"/>
                      </a:lnTo>
                      <a:lnTo>
                        <a:pt x="59" y="9"/>
                      </a:lnTo>
                      <a:lnTo>
                        <a:pt x="46" y="9"/>
                      </a:lnTo>
                      <a:lnTo>
                        <a:pt x="31" y="8"/>
                      </a:lnTo>
                      <a:lnTo>
                        <a:pt x="18" y="5"/>
                      </a:lnTo>
                      <a:lnTo>
                        <a:pt x="6" y="1"/>
                      </a:lnTo>
                      <a:lnTo>
                        <a:pt x="0" y="0"/>
                      </a:lnTo>
                      <a:lnTo>
                        <a:pt x="0" y="2"/>
                      </a:lnTo>
                      <a:lnTo>
                        <a:pt x="6" y="9"/>
                      </a:lnTo>
                      <a:lnTo>
                        <a:pt x="18" y="16"/>
                      </a:lnTo>
                      <a:lnTo>
                        <a:pt x="33" y="20"/>
                      </a:lnTo>
                      <a:lnTo>
                        <a:pt x="50" y="23"/>
                      </a:lnTo>
                      <a:lnTo>
                        <a:pt x="71" y="19"/>
                      </a:lnTo>
                      <a:lnTo>
                        <a:pt x="9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23" name="Freeform 111"/>
                <p:cNvSpPr>
                  <a:spLocks/>
                </p:cNvSpPr>
                <p:nvPr/>
              </p:nvSpPr>
              <p:spPr bwMode="auto">
                <a:xfrm>
                  <a:off x="4667" y="2472"/>
                  <a:ext cx="66" cy="11"/>
                </a:xfrm>
                <a:custGeom>
                  <a:avLst/>
                  <a:gdLst>
                    <a:gd name="T0" fmla="*/ 1 w 132"/>
                    <a:gd name="T1" fmla="*/ 0 h 23"/>
                    <a:gd name="T2" fmla="*/ 1 w 132"/>
                    <a:gd name="T3" fmla="*/ 0 h 23"/>
                    <a:gd name="T4" fmla="*/ 1 w 132"/>
                    <a:gd name="T5" fmla="*/ 0 h 23"/>
                    <a:gd name="T6" fmla="*/ 1 w 132"/>
                    <a:gd name="T7" fmla="*/ 0 h 23"/>
                    <a:gd name="T8" fmla="*/ 1 w 132"/>
                    <a:gd name="T9" fmla="*/ 0 h 23"/>
                    <a:gd name="T10" fmla="*/ 1 w 132"/>
                    <a:gd name="T11" fmla="*/ 0 h 23"/>
                    <a:gd name="T12" fmla="*/ 1 w 132"/>
                    <a:gd name="T13" fmla="*/ 0 h 23"/>
                    <a:gd name="T14" fmla="*/ 1 w 132"/>
                    <a:gd name="T15" fmla="*/ 0 h 23"/>
                    <a:gd name="T16" fmla="*/ 1 w 132"/>
                    <a:gd name="T17" fmla="*/ 0 h 23"/>
                    <a:gd name="T18" fmla="*/ 0 w 132"/>
                    <a:gd name="T19" fmla="*/ 0 h 23"/>
                    <a:gd name="T20" fmla="*/ 1 w 132"/>
                    <a:gd name="T21" fmla="*/ 0 h 23"/>
                    <a:gd name="T22" fmla="*/ 1 w 132"/>
                    <a:gd name="T23" fmla="*/ 0 h 23"/>
                    <a:gd name="T24" fmla="*/ 1 w 132"/>
                    <a:gd name="T25" fmla="*/ 0 h 23"/>
                    <a:gd name="T26" fmla="*/ 1 w 132"/>
                    <a:gd name="T27" fmla="*/ 0 h 23"/>
                    <a:gd name="T28" fmla="*/ 1 w 132"/>
                    <a:gd name="T29" fmla="*/ 0 h 23"/>
                    <a:gd name="T30" fmla="*/ 1 w 132"/>
                    <a:gd name="T31" fmla="*/ 0 h 23"/>
                    <a:gd name="T32" fmla="*/ 1 w 132"/>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23"/>
                    <a:gd name="T53" fmla="*/ 132 w 132"/>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23">
                      <a:moveTo>
                        <a:pt x="132" y="12"/>
                      </a:moveTo>
                      <a:lnTo>
                        <a:pt x="128" y="13"/>
                      </a:lnTo>
                      <a:lnTo>
                        <a:pt x="116" y="16"/>
                      </a:lnTo>
                      <a:lnTo>
                        <a:pt x="100" y="18"/>
                      </a:lnTo>
                      <a:lnTo>
                        <a:pt x="79" y="21"/>
                      </a:lnTo>
                      <a:lnTo>
                        <a:pt x="58" y="23"/>
                      </a:lnTo>
                      <a:lnTo>
                        <a:pt x="37" y="21"/>
                      </a:lnTo>
                      <a:lnTo>
                        <a:pt x="18" y="17"/>
                      </a:lnTo>
                      <a:lnTo>
                        <a:pt x="5" y="9"/>
                      </a:lnTo>
                      <a:lnTo>
                        <a:pt x="0" y="2"/>
                      </a:lnTo>
                      <a:lnTo>
                        <a:pt x="6" y="0"/>
                      </a:lnTo>
                      <a:lnTo>
                        <a:pt x="22" y="3"/>
                      </a:lnTo>
                      <a:lnTo>
                        <a:pt x="43" y="7"/>
                      </a:lnTo>
                      <a:lnTo>
                        <a:pt x="66" y="13"/>
                      </a:lnTo>
                      <a:lnTo>
                        <a:pt x="91" y="17"/>
                      </a:lnTo>
                      <a:lnTo>
                        <a:pt x="115" y="17"/>
                      </a:lnTo>
                      <a:lnTo>
                        <a:pt x="13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24" name="Freeform 112"/>
                <p:cNvSpPr>
                  <a:spLocks/>
                </p:cNvSpPr>
                <p:nvPr/>
              </p:nvSpPr>
              <p:spPr bwMode="auto">
                <a:xfrm>
                  <a:off x="4792" y="2193"/>
                  <a:ext cx="38" cy="28"/>
                </a:xfrm>
                <a:custGeom>
                  <a:avLst/>
                  <a:gdLst>
                    <a:gd name="T0" fmla="*/ 1 w 76"/>
                    <a:gd name="T1" fmla="*/ 1 h 56"/>
                    <a:gd name="T2" fmla="*/ 1 w 76"/>
                    <a:gd name="T3" fmla="*/ 1 h 56"/>
                    <a:gd name="T4" fmla="*/ 1 w 76"/>
                    <a:gd name="T5" fmla="*/ 1 h 56"/>
                    <a:gd name="T6" fmla="*/ 1 w 76"/>
                    <a:gd name="T7" fmla="*/ 1 h 56"/>
                    <a:gd name="T8" fmla="*/ 1 w 76"/>
                    <a:gd name="T9" fmla="*/ 1 h 56"/>
                    <a:gd name="T10" fmla="*/ 1 w 76"/>
                    <a:gd name="T11" fmla="*/ 1 h 56"/>
                    <a:gd name="T12" fmla="*/ 1 w 76"/>
                    <a:gd name="T13" fmla="*/ 1 h 56"/>
                    <a:gd name="T14" fmla="*/ 1 w 76"/>
                    <a:gd name="T15" fmla="*/ 1 h 56"/>
                    <a:gd name="T16" fmla="*/ 0 w 76"/>
                    <a:gd name="T17" fmla="*/ 1 h 56"/>
                    <a:gd name="T18" fmla="*/ 0 w 76"/>
                    <a:gd name="T19" fmla="*/ 0 h 56"/>
                    <a:gd name="T20" fmla="*/ 1 w 76"/>
                    <a:gd name="T21" fmla="*/ 1 h 56"/>
                    <a:gd name="T22" fmla="*/ 1 w 76"/>
                    <a:gd name="T23" fmla="*/ 1 h 56"/>
                    <a:gd name="T24" fmla="*/ 1 w 76"/>
                    <a:gd name="T25" fmla="*/ 1 h 56"/>
                    <a:gd name="T26" fmla="*/ 1 w 76"/>
                    <a:gd name="T27" fmla="*/ 1 h 56"/>
                    <a:gd name="T28" fmla="*/ 1 w 76"/>
                    <a:gd name="T29" fmla="*/ 1 h 56"/>
                    <a:gd name="T30" fmla="*/ 1 w 76"/>
                    <a:gd name="T31" fmla="*/ 1 h 56"/>
                    <a:gd name="T32" fmla="*/ 1 w 76"/>
                    <a:gd name="T33" fmla="*/ 1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56"/>
                    <a:gd name="T53" fmla="*/ 76 w 76"/>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56">
                      <a:moveTo>
                        <a:pt x="76" y="56"/>
                      </a:moveTo>
                      <a:lnTo>
                        <a:pt x="73" y="54"/>
                      </a:lnTo>
                      <a:lnTo>
                        <a:pt x="64" y="51"/>
                      </a:lnTo>
                      <a:lnTo>
                        <a:pt x="54" y="47"/>
                      </a:lnTo>
                      <a:lnTo>
                        <a:pt x="40" y="42"/>
                      </a:lnTo>
                      <a:lnTo>
                        <a:pt x="26" y="35"/>
                      </a:lnTo>
                      <a:lnTo>
                        <a:pt x="14" y="26"/>
                      </a:lnTo>
                      <a:lnTo>
                        <a:pt x="4" y="18"/>
                      </a:lnTo>
                      <a:lnTo>
                        <a:pt x="0" y="7"/>
                      </a:lnTo>
                      <a:lnTo>
                        <a:pt x="0" y="0"/>
                      </a:lnTo>
                      <a:lnTo>
                        <a:pt x="4" y="2"/>
                      </a:lnTo>
                      <a:lnTo>
                        <a:pt x="13" y="8"/>
                      </a:lnTo>
                      <a:lnTo>
                        <a:pt x="23" y="20"/>
                      </a:lnTo>
                      <a:lnTo>
                        <a:pt x="36" y="32"/>
                      </a:lnTo>
                      <a:lnTo>
                        <a:pt x="49" y="43"/>
                      </a:lnTo>
                      <a:lnTo>
                        <a:pt x="62" y="53"/>
                      </a:lnTo>
                      <a:lnTo>
                        <a:pt x="76"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25" name="Freeform 113"/>
                <p:cNvSpPr>
                  <a:spLocks/>
                </p:cNvSpPr>
                <p:nvPr/>
              </p:nvSpPr>
              <p:spPr bwMode="auto">
                <a:xfrm>
                  <a:off x="4839" y="2136"/>
                  <a:ext cx="24" cy="23"/>
                </a:xfrm>
                <a:custGeom>
                  <a:avLst/>
                  <a:gdLst>
                    <a:gd name="T0" fmla="*/ 1 w 48"/>
                    <a:gd name="T1" fmla="*/ 1 h 45"/>
                    <a:gd name="T2" fmla="*/ 1 w 48"/>
                    <a:gd name="T3" fmla="*/ 1 h 45"/>
                    <a:gd name="T4" fmla="*/ 1 w 48"/>
                    <a:gd name="T5" fmla="*/ 1 h 45"/>
                    <a:gd name="T6" fmla="*/ 1 w 48"/>
                    <a:gd name="T7" fmla="*/ 1 h 45"/>
                    <a:gd name="T8" fmla="*/ 1 w 48"/>
                    <a:gd name="T9" fmla="*/ 1 h 45"/>
                    <a:gd name="T10" fmla="*/ 1 w 48"/>
                    <a:gd name="T11" fmla="*/ 1 h 45"/>
                    <a:gd name="T12" fmla="*/ 1 w 48"/>
                    <a:gd name="T13" fmla="*/ 1 h 45"/>
                    <a:gd name="T14" fmla="*/ 1 w 48"/>
                    <a:gd name="T15" fmla="*/ 1 h 45"/>
                    <a:gd name="T16" fmla="*/ 1 w 48"/>
                    <a:gd name="T17" fmla="*/ 1 h 45"/>
                    <a:gd name="T18" fmla="*/ 1 w 48"/>
                    <a:gd name="T19" fmla="*/ 0 h 45"/>
                    <a:gd name="T20" fmla="*/ 0 w 48"/>
                    <a:gd name="T21" fmla="*/ 1 h 45"/>
                    <a:gd name="T22" fmla="*/ 0 w 48"/>
                    <a:gd name="T23" fmla="*/ 1 h 45"/>
                    <a:gd name="T24" fmla="*/ 1 w 48"/>
                    <a:gd name="T25" fmla="*/ 1 h 45"/>
                    <a:gd name="T26" fmla="*/ 1 w 48"/>
                    <a:gd name="T27" fmla="*/ 1 h 45"/>
                    <a:gd name="T28" fmla="*/ 1 w 48"/>
                    <a:gd name="T29" fmla="*/ 1 h 45"/>
                    <a:gd name="T30" fmla="*/ 1 w 48"/>
                    <a:gd name="T31" fmla="*/ 1 h 45"/>
                    <a:gd name="T32" fmla="*/ 1 w 48"/>
                    <a:gd name="T33" fmla="*/ 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5"/>
                    <a:gd name="T53" fmla="*/ 48 w 48"/>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5">
                      <a:moveTo>
                        <a:pt x="48" y="45"/>
                      </a:moveTo>
                      <a:lnTo>
                        <a:pt x="47" y="44"/>
                      </a:lnTo>
                      <a:lnTo>
                        <a:pt x="42" y="41"/>
                      </a:lnTo>
                      <a:lnTo>
                        <a:pt x="37" y="37"/>
                      </a:lnTo>
                      <a:lnTo>
                        <a:pt x="29" y="32"/>
                      </a:lnTo>
                      <a:lnTo>
                        <a:pt x="22" y="26"/>
                      </a:lnTo>
                      <a:lnTo>
                        <a:pt x="15" y="19"/>
                      </a:lnTo>
                      <a:lnTo>
                        <a:pt x="9" y="11"/>
                      </a:lnTo>
                      <a:lnTo>
                        <a:pt x="4" y="4"/>
                      </a:lnTo>
                      <a:lnTo>
                        <a:pt x="2" y="0"/>
                      </a:lnTo>
                      <a:lnTo>
                        <a:pt x="0" y="1"/>
                      </a:lnTo>
                      <a:lnTo>
                        <a:pt x="0" y="8"/>
                      </a:lnTo>
                      <a:lnTo>
                        <a:pt x="3" y="16"/>
                      </a:lnTo>
                      <a:lnTo>
                        <a:pt x="9" y="27"/>
                      </a:lnTo>
                      <a:lnTo>
                        <a:pt x="18" y="36"/>
                      </a:lnTo>
                      <a:lnTo>
                        <a:pt x="31" y="43"/>
                      </a:lnTo>
                      <a:lnTo>
                        <a:pt x="48"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26" name="Freeform 114"/>
                <p:cNvSpPr>
                  <a:spLocks/>
                </p:cNvSpPr>
                <p:nvPr/>
              </p:nvSpPr>
              <p:spPr bwMode="auto">
                <a:xfrm>
                  <a:off x="4744" y="2349"/>
                  <a:ext cx="52" cy="21"/>
                </a:xfrm>
                <a:custGeom>
                  <a:avLst/>
                  <a:gdLst>
                    <a:gd name="T0" fmla="*/ 0 w 105"/>
                    <a:gd name="T1" fmla="*/ 0 h 43"/>
                    <a:gd name="T2" fmla="*/ 0 w 105"/>
                    <a:gd name="T3" fmla="*/ 0 h 43"/>
                    <a:gd name="T4" fmla="*/ 0 w 105"/>
                    <a:gd name="T5" fmla="*/ 0 h 43"/>
                    <a:gd name="T6" fmla="*/ 0 w 105"/>
                    <a:gd name="T7" fmla="*/ 0 h 43"/>
                    <a:gd name="T8" fmla="*/ 0 w 105"/>
                    <a:gd name="T9" fmla="*/ 0 h 43"/>
                    <a:gd name="T10" fmla="*/ 0 w 105"/>
                    <a:gd name="T11" fmla="*/ 0 h 43"/>
                    <a:gd name="T12" fmla="*/ 0 w 105"/>
                    <a:gd name="T13" fmla="*/ 0 h 43"/>
                    <a:gd name="T14" fmla="*/ 0 w 105"/>
                    <a:gd name="T15" fmla="*/ 0 h 43"/>
                    <a:gd name="T16" fmla="*/ 0 w 105"/>
                    <a:gd name="T17" fmla="*/ 0 h 43"/>
                    <a:gd name="T18" fmla="*/ 0 w 105"/>
                    <a:gd name="T19" fmla="*/ 0 h 43"/>
                    <a:gd name="T20" fmla="*/ 0 w 105"/>
                    <a:gd name="T21" fmla="*/ 0 h 43"/>
                    <a:gd name="T22" fmla="*/ 0 w 105"/>
                    <a:gd name="T23" fmla="*/ 0 h 43"/>
                    <a:gd name="T24" fmla="*/ 0 w 105"/>
                    <a:gd name="T25" fmla="*/ 0 h 43"/>
                    <a:gd name="T26" fmla="*/ 0 w 105"/>
                    <a:gd name="T27" fmla="*/ 0 h 43"/>
                    <a:gd name="T28" fmla="*/ 0 w 105"/>
                    <a:gd name="T29" fmla="*/ 0 h 43"/>
                    <a:gd name="T30" fmla="*/ 0 w 105"/>
                    <a:gd name="T31" fmla="*/ 0 h 43"/>
                    <a:gd name="T32" fmla="*/ 0 w 105"/>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43"/>
                    <a:gd name="T53" fmla="*/ 105 w 105"/>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43">
                      <a:moveTo>
                        <a:pt x="105" y="40"/>
                      </a:moveTo>
                      <a:lnTo>
                        <a:pt x="101" y="40"/>
                      </a:lnTo>
                      <a:lnTo>
                        <a:pt x="91" y="42"/>
                      </a:lnTo>
                      <a:lnTo>
                        <a:pt x="77" y="43"/>
                      </a:lnTo>
                      <a:lnTo>
                        <a:pt x="60" y="43"/>
                      </a:lnTo>
                      <a:lnTo>
                        <a:pt x="42" y="42"/>
                      </a:lnTo>
                      <a:lnTo>
                        <a:pt x="26" y="36"/>
                      </a:lnTo>
                      <a:lnTo>
                        <a:pt x="13" y="28"/>
                      </a:lnTo>
                      <a:lnTo>
                        <a:pt x="4" y="14"/>
                      </a:lnTo>
                      <a:lnTo>
                        <a:pt x="0" y="3"/>
                      </a:lnTo>
                      <a:lnTo>
                        <a:pt x="0" y="0"/>
                      </a:lnTo>
                      <a:lnTo>
                        <a:pt x="4" y="3"/>
                      </a:lnTo>
                      <a:lnTo>
                        <a:pt x="13" y="11"/>
                      </a:lnTo>
                      <a:lnTo>
                        <a:pt x="28" y="21"/>
                      </a:lnTo>
                      <a:lnTo>
                        <a:pt x="47" y="31"/>
                      </a:lnTo>
                      <a:lnTo>
                        <a:pt x="73" y="38"/>
                      </a:lnTo>
                      <a:lnTo>
                        <a:pt x="105"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27" name="Freeform 115"/>
                <p:cNvSpPr>
                  <a:spLocks/>
                </p:cNvSpPr>
                <p:nvPr/>
              </p:nvSpPr>
              <p:spPr bwMode="auto">
                <a:xfrm>
                  <a:off x="4769" y="2252"/>
                  <a:ext cx="32" cy="9"/>
                </a:xfrm>
                <a:custGeom>
                  <a:avLst/>
                  <a:gdLst>
                    <a:gd name="T0" fmla="*/ 1 w 63"/>
                    <a:gd name="T1" fmla="*/ 1 h 18"/>
                    <a:gd name="T2" fmla="*/ 1 w 63"/>
                    <a:gd name="T3" fmla="*/ 1 h 18"/>
                    <a:gd name="T4" fmla="*/ 1 w 63"/>
                    <a:gd name="T5" fmla="*/ 1 h 18"/>
                    <a:gd name="T6" fmla="*/ 1 w 63"/>
                    <a:gd name="T7" fmla="*/ 1 h 18"/>
                    <a:gd name="T8" fmla="*/ 1 w 63"/>
                    <a:gd name="T9" fmla="*/ 1 h 18"/>
                    <a:gd name="T10" fmla="*/ 1 w 63"/>
                    <a:gd name="T11" fmla="*/ 1 h 18"/>
                    <a:gd name="T12" fmla="*/ 1 w 63"/>
                    <a:gd name="T13" fmla="*/ 1 h 18"/>
                    <a:gd name="T14" fmla="*/ 1 w 63"/>
                    <a:gd name="T15" fmla="*/ 1 h 18"/>
                    <a:gd name="T16" fmla="*/ 1 w 63"/>
                    <a:gd name="T17" fmla="*/ 1 h 18"/>
                    <a:gd name="T18" fmla="*/ 0 w 63"/>
                    <a:gd name="T19" fmla="*/ 0 h 18"/>
                    <a:gd name="T20" fmla="*/ 0 w 63"/>
                    <a:gd name="T21" fmla="*/ 1 h 18"/>
                    <a:gd name="T22" fmla="*/ 1 w 63"/>
                    <a:gd name="T23" fmla="*/ 1 h 18"/>
                    <a:gd name="T24" fmla="*/ 1 w 63"/>
                    <a:gd name="T25" fmla="*/ 1 h 18"/>
                    <a:gd name="T26" fmla="*/ 1 w 63"/>
                    <a:gd name="T27" fmla="*/ 1 h 18"/>
                    <a:gd name="T28" fmla="*/ 1 w 63"/>
                    <a:gd name="T29" fmla="*/ 1 h 18"/>
                    <a:gd name="T30" fmla="*/ 1 w 63"/>
                    <a:gd name="T31" fmla="*/ 1 h 18"/>
                    <a:gd name="T32" fmla="*/ 1 w 63"/>
                    <a:gd name="T33" fmla="*/ 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8"/>
                    <a:gd name="T53" fmla="*/ 63 w 63"/>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8">
                      <a:moveTo>
                        <a:pt x="63" y="5"/>
                      </a:moveTo>
                      <a:lnTo>
                        <a:pt x="62" y="5"/>
                      </a:lnTo>
                      <a:lnTo>
                        <a:pt x="56" y="7"/>
                      </a:lnTo>
                      <a:lnTo>
                        <a:pt x="50" y="7"/>
                      </a:lnTo>
                      <a:lnTo>
                        <a:pt x="41" y="7"/>
                      </a:lnTo>
                      <a:lnTo>
                        <a:pt x="31" y="7"/>
                      </a:lnTo>
                      <a:lnTo>
                        <a:pt x="21" y="5"/>
                      </a:lnTo>
                      <a:lnTo>
                        <a:pt x="12" y="4"/>
                      </a:lnTo>
                      <a:lnTo>
                        <a:pt x="5" y="1"/>
                      </a:lnTo>
                      <a:lnTo>
                        <a:pt x="0" y="0"/>
                      </a:lnTo>
                      <a:lnTo>
                        <a:pt x="0" y="3"/>
                      </a:lnTo>
                      <a:lnTo>
                        <a:pt x="5" y="7"/>
                      </a:lnTo>
                      <a:lnTo>
                        <a:pt x="12" y="12"/>
                      </a:lnTo>
                      <a:lnTo>
                        <a:pt x="22" y="16"/>
                      </a:lnTo>
                      <a:lnTo>
                        <a:pt x="34" y="18"/>
                      </a:lnTo>
                      <a:lnTo>
                        <a:pt x="48" y="14"/>
                      </a:lnTo>
                      <a:lnTo>
                        <a:pt x="6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3128" name="Freeform 116"/>
                <p:cNvSpPr>
                  <a:spLocks/>
                </p:cNvSpPr>
                <p:nvPr/>
              </p:nvSpPr>
              <p:spPr bwMode="auto">
                <a:xfrm>
                  <a:off x="4716" y="2530"/>
                  <a:ext cx="54" cy="21"/>
                </a:xfrm>
                <a:custGeom>
                  <a:avLst/>
                  <a:gdLst>
                    <a:gd name="T0" fmla="*/ 0 w 109"/>
                    <a:gd name="T1" fmla="*/ 1 h 42"/>
                    <a:gd name="T2" fmla="*/ 0 w 109"/>
                    <a:gd name="T3" fmla="*/ 1 h 42"/>
                    <a:gd name="T4" fmla="*/ 0 w 109"/>
                    <a:gd name="T5" fmla="*/ 1 h 42"/>
                    <a:gd name="T6" fmla="*/ 0 w 109"/>
                    <a:gd name="T7" fmla="*/ 1 h 42"/>
                    <a:gd name="T8" fmla="*/ 0 w 109"/>
                    <a:gd name="T9" fmla="*/ 1 h 42"/>
                    <a:gd name="T10" fmla="*/ 0 w 109"/>
                    <a:gd name="T11" fmla="*/ 1 h 42"/>
                    <a:gd name="T12" fmla="*/ 0 w 109"/>
                    <a:gd name="T13" fmla="*/ 1 h 42"/>
                    <a:gd name="T14" fmla="*/ 0 w 109"/>
                    <a:gd name="T15" fmla="*/ 1 h 42"/>
                    <a:gd name="T16" fmla="*/ 0 w 109"/>
                    <a:gd name="T17" fmla="*/ 1 h 42"/>
                    <a:gd name="T18" fmla="*/ 0 w 109"/>
                    <a:gd name="T19" fmla="*/ 1 h 42"/>
                    <a:gd name="T20" fmla="*/ 0 w 109"/>
                    <a:gd name="T21" fmla="*/ 0 h 42"/>
                    <a:gd name="T22" fmla="*/ 0 w 109"/>
                    <a:gd name="T23" fmla="*/ 1 h 42"/>
                    <a:gd name="T24" fmla="*/ 0 w 109"/>
                    <a:gd name="T25" fmla="*/ 1 h 42"/>
                    <a:gd name="T26" fmla="*/ 0 w 109"/>
                    <a:gd name="T27" fmla="*/ 1 h 42"/>
                    <a:gd name="T28" fmla="*/ 0 w 109"/>
                    <a:gd name="T29" fmla="*/ 1 h 42"/>
                    <a:gd name="T30" fmla="*/ 0 w 109"/>
                    <a:gd name="T31" fmla="*/ 1 h 42"/>
                    <a:gd name="T32" fmla="*/ 0 w 109"/>
                    <a:gd name="T33" fmla="*/ 1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42"/>
                    <a:gd name="T53" fmla="*/ 109 w 109"/>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42">
                      <a:moveTo>
                        <a:pt x="109" y="40"/>
                      </a:moveTo>
                      <a:lnTo>
                        <a:pt x="104" y="40"/>
                      </a:lnTo>
                      <a:lnTo>
                        <a:pt x="94" y="41"/>
                      </a:lnTo>
                      <a:lnTo>
                        <a:pt x="79" y="42"/>
                      </a:lnTo>
                      <a:lnTo>
                        <a:pt x="62" y="42"/>
                      </a:lnTo>
                      <a:lnTo>
                        <a:pt x="43" y="41"/>
                      </a:lnTo>
                      <a:lnTo>
                        <a:pt x="27" y="36"/>
                      </a:lnTo>
                      <a:lnTo>
                        <a:pt x="14" y="27"/>
                      </a:lnTo>
                      <a:lnTo>
                        <a:pt x="5" y="13"/>
                      </a:lnTo>
                      <a:lnTo>
                        <a:pt x="0" y="2"/>
                      </a:lnTo>
                      <a:lnTo>
                        <a:pt x="2" y="0"/>
                      </a:lnTo>
                      <a:lnTo>
                        <a:pt x="6" y="2"/>
                      </a:lnTo>
                      <a:lnTo>
                        <a:pt x="15" y="11"/>
                      </a:lnTo>
                      <a:lnTo>
                        <a:pt x="30" y="20"/>
                      </a:lnTo>
                      <a:lnTo>
                        <a:pt x="50" y="30"/>
                      </a:lnTo>
                      <a:lnTo>
                        <a:pt x="76" y="37"/>
                      </a:lnTo>
                      <a:lnTo>
                        <a:pt x="109"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grpSp>
        </p:grpSp>
      </p:grpSp>
      <p:sp>
        <p:nvSpPr>
          <p:cNvPr id="3084" name="Rectangle 117"/>
          <p:cNvSpPr>
            <a:spLocks noChangeArrowheads="1"/>
          </p:cNvSpPr>
          <p:nvPr/>
        </p:nvSpPr>
        <p:spPr bwMode="auto">
          <a:xfrm>
            <a:off x="6019800" y="5181600"/>
            <a:ext cx="2819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lg" len="lg"/>
                <a:tailEnd type="none" w="lg" len="lg"/>
              </a14:hiddenLine>
            </a:ext>
          </a:extLst>
        </p:spPr>
        <p:txBody>
          <a:bodyPr lIns="12700" tIns="12700" rIns="12700" bIns="12700"/>
          <a:lstStyle/>
          <a:p>
            <a:pPr eaLnBrk="0" hangingPunct="0"/>
            <a:r>
              <a:rPr lang="es-ES" b="1">
                <a:latin typeface="Arial" charset="0"/>
              </a:rPr>
              <a:t> Muerte de bosques y animales y daño a las edificaciones</a:t>
            </a:r>
            <a:endParaRPr lang="es-ES">
              <a:latin typeface="Arial" charset="0"/>
            </a:endParaRPr>
          </a:p>
        </p:txBody>
      </p:sp>
      <p:sp>
        <p:nvSpPr>
          <p:cNvPr id="3085" name="AutoShape 118"/>
          <p:cNvSpPr>
            <a:spLocks noChangeArrowheads="1"/>
          </p:cNvSpPr>
          <p:nvPr/>
        </p:nvSpPr>
        <p:spPr bwMode="auto">
          <a:xfrm>
            <a:off x="3352800" y="685800"/>
            <a:ext cx="976313" cy="485775"/>
          </a:xfrm>
          <a:prstGeom prst="rightArrow">
            <a:avLst>
              <a:gd name="adj1" fmla="val 50000"/>
              <a:gd name="adj2" fmla="val 50245"/>
            </a:avLst>
          </a:prstGeom>
          <a:solidFill>
            <a:srgbClr val="FF0000"/>
          </a:solidFill>
          <a:ln w="9525">
            <a:solidFill>
              <a:schemeClr val="tx1"/>
            </a:solidFill>
            <a:miter lim="800000"/>
            <a:headEnd/>
            <a:tailEnd/>
          </a:ln>
        </p:spPr>
        <p:txBody>
          <a:bodyPr wrap="none" anchor="ctr"/>
          <a:lstStyle/>
          <a:p>
            <a:endParaRPr lang="es-ES_tradnl"/>
          </a:p>
        </p:txBody>
      </p:sp>
    </p:spTree>
    <p:extLst>
      <p:ext uri="{BB962C8B-B14F-4D97-AF65-F5344CB8AC3E}">
        <p14:creationId xmlns:p14="http://schemas.microsoft.com/office/powerpoint/2010/main" val="1246905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endParaRPr lang="es-ES_tradnl" smtClean="0"/>
          </a:p>
        </p:txBody>
      </p:sp>
      <p:sp>
        <p:nvSpPr>
          <p:cNvPr id="54275" name="Rectangle 3"/>
          <p:cNvSpPr>
            <a:spLocks noGrp="1" noChangeArrowheads="1"/>
          </p:cNvSpPr>
          <p:nvPr>
            <p:ph type="body" idx="1"/>
          </p:nvPr>
        </p:nvSpPr>
        <p:spPr/>
        <p:txBody>
          <a:bodyPr/>
          <a:lstStyle/>
          <a:p>
            <a:pPr eaLnBrk="1" hangingPunct="1"/>
            <a:endParaRPr lang="es-ES_tradnl" smtClean="0"/>
          </a:p>
        </p:txBody>
      </p:sp>
      <p:pic>
        <p:nvPicPr>
          <p:cNvPr id="54276" name="Picture 4" descr="11389136_7a89272b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229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458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endParaRPr lang="es-ES_tradnl"/>
          </a:p>
        </p:txBody>
      </p:sp>
      <p:pic>
        <p:nvPicPr>
          <p:cNvPr id="199683" name="Picture 3" descr="Para  Promotoras ambientales Caimito 4"/>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99684" name="Rectangle 4"/>
          <p:cNvSpPr>
            <a:spLocks noChangeArrowheads="1"/>
          </p:cNvSpPr>
          <p:nvPr/>
        </p:nvSpPr>
        <p:spPr bwMode="auto">
          <a:xfrm>
            <a:off x="4724400" y="49213"/>
            <a:ext cx="1446213" cy="366712"/>
          </a:xfrm>
          <a:prstGeom prst="rect">
            <a:avLst/>
          </a:prstGeom>
          <a:noFill/>
          <a:ln w="9525">
            <a:noFill/>
            <a:miter lim="800000"/>
            <a:headEnd/>
            <a:tailEnd/>
          </a:ln>
          <a:effectLst/>
        </p:spPr>
        <p:txBody>
          <a:bodyPr anchor="ctr">
            <a:spAutoFit/>
          </a:bodyPr>
          <a:lstStyle/>
          <a:p>
            <a:r>
              <a:rPr lang="es-ES" sz="1800" b="1">
                <a:solidFill>
                  <a:srgbClr val="CC0000"/>
                </a:solidFill>
                <a:effectLst>
                  <a:outerShdw blurRad="38100" dist="38100" dir="2700000" algn="tl">
                    <a:srgbClr val="C0C0C0"/>
                  </a:outerShdw>
                </a:effectLst>
                <a:latin typeface="Arial" charset="0"/>
              </a:rPr>
              <a:t>Regionales</a:t>
            </a:r>
          </a:p>
        </p:txBody>
      </p:sp>
    </p:spTree>
    <p:extLst>
      <p:ext uri="{BB962C8B-B14F-4D97-AF65-F5344CB8AC3E}">
        <p14:creationId xmlns:p14="http://schemas.microsoft.com/office/powerpoint/2010/main" val="4282658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57200" y="273050"/>
            <a:ext cx="8229600" cy="1143000"/>
          </a:xfrm>
          <a:extLst/>
        </p:spPr>
        <p:txBody>
          <a:bodyPr>
            <a:normAutofit/>
            <a:scene3d>
              <a:camera prst="orthographicFront"/>
              <a:lightRig rig="soft" dir="t"/>
            </a:scene3d>
            <a:sp3d prstMaterial="softEdge">
              <a:bevelT w="25400" h="25400"/>
            </a:sp3d>
          </a:bodyPr>
          <a:lstStyle/>
          <a:p>
            <a:pPr algn="l">
              <a:defRPr/>
            </a:pPr>
            <a:r>
              <a:rPr lang="es-MX" sz="4100" b="1" kern="1200" dirty="0">
                <a:effectLst>
                  <a:outerShdw blurRad="31750" dist="25400" dir="5400000" algn="tl" rotWithShape="0">
                    <a:srgbClr val="000000">
                      <a:alpha val="25000"/>
                    </a:srgbClr>
                  </a:outerShdw>
                </a:effectLst>
              </a:rPr>
              <a:t>Deforestación</a:t>
            </a:r>
          </a:p>
        </p:txBody>
      </p:sp>
      <p:sp>
        <p:nvSpPr>
          <p:cNvPr id="7171" name="3 Marcador de texto"/>
          <p:cNvSpPr>
            <a:spLocks noGrp="1"/>
          </p:cNvSpPr>
          <p:nvPr>
            <p:ph type="body" sz="half" idx="4294967295"/>
          </p:nvPr>
        </p:nvSpPr>
        <p:spPr>
          <a:xfrm>
            <a:off x="4645025" y="5410200"/>
            <a:ext cx="4041775" cy="762000"/>
          </a:xfrm>
          <a:solidFill>
            <a:schemeClr val="accent1"/>
          </a:solidFill>
          <a:ln w="9652">
            <a:solidFill>
              <a:schemeClr val="accent1"/>
            </a:solidFill>
            <a:miter lim="800000"/>
            <a:headEnd/>
            <a:tailEnd/>
          </a:ln>
        </p:spPr>
        <p:txBody>
          <a:bodyPr lIns="182880" anchor="ctr"/>
          <a:lstStyle/>
          <a:p>
            <a:pPr marL="0" indent="0" eaLnBrk="1" hangingPunct="1">
              <a:buFontTx/>
              <a:buNone/>
            </a:pPr>
            <a:r>
              <a:rPr lang="es-MX" sz="2800" smtClean="0"/>
              <a:t>Bosque Amazónico</a:t>
            </a:r>
          </a:p>
        </p:txBody>
      </p:sp>
      <p:pic>
        <p:nvPicPr>
          <p:cNvPr id="7172" name="7 Marcador de contenido" descr="deforestación bosque pluvial de suramerica.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645025" y="1600200"/>
            <a:ext cx="4041775" cy="3805238"/>
          </a:xfrm>
        </p:spPr>
      </p:pic>
      <p:pic>
        <p:nvPicPr>
          <p:cNvPr id="4" name="3 Marcador de contenido" descr="753586 Bosques destruid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571625"/>
            <a:ext cx="40671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728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50825" y="0"/>
            <a:ext cx="8540750" cy="1600200"/>
          </a:xfrm>
        </p:spPr>
        <p:txBody>
          <a:bodyPr/>
          <a:lstStyle/>
          <a:p>
            <a:r>
              <a:rPr lang="es-MX" sz="3200"/>
              <a:t>Deforestación produce erosión </a:t>
            </a:r>
            <a:endParaRPr lang="es-ES" sz="3200"/>
          </a:p>
        </p:txBody>
      </p:sp>
      <p:pic>
        <p:nvPicPr>
          <p:cNvPr id="102403" name="Picture 3" descr="Camariocas exploració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066800"/>
            <a:ext cx="8001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230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11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600"/>
            <a:ext cx="91408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ChangeArrowheads="1"/>
          </p:cNvSpPr>
          <p:nvPr/>
        </p:nvSpPr>
        <p:spPr bwMode="auto">
          <a:xfrm>
            <a:off x="746125" y="304800"/>
            <a:ext cx="7651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sz="2800" b="1"/>
              <a:t>SALINIZACIÓN SECUNDARIA DE  SUELOS</a:t>
            </a:r>
            <a:r>
              <a:rPr lang="en-US" sz="2800" b="1"/>
              <a:t>.</a:t>
            </a:r>
            <a:r>
              <a:rPr lang="es-ES_tradnl" sz="2800" b="1"/>
              <a:t> </a:t>
            </a:r>
          </a:p>
        </p:txBody>
      </p:sp>
      <p:sp>
        <p:nvSpPr>
          <p:cNvPr id="40964" name="Rectangle 4"/>
          <p:cNvSpPr>
            <a:spLocks noChangeArrowheads="1"/>
          </p:cNvSpPr>
          <p:nvPr/>
        </p:nvSpPr>
        <p:spPr bwMode="auto">
          <a:xfrm>
            <a:off x="395288" y="3886200"/>
            <a:ext cx="82804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sz="2400" b="1"/>
              <a:t>Elevación del manto freático salino.</a:t>
            </a:r>
          </a:p>
          <a:p>
            <a:r>
              <a:rPr lang="es-ES_tradnl" sz="2400" b="1"/>
              <a:t>Uso de agua de mala calidad.</a:t>
            </a:r>
          </a:p>
          <a:p>
            <a:r>
              <a:rPr lang="es-ES_tradnl" sz="2400" b="1"/>
              <a:t>Insuficientes obras de drenaje en aquellos suelos que lo requieran.</a:t>
            </a:r>
          </a:p>
          <a:p>
            <a:r>
              <a:rPr lang="es-ES_tradnl" sz="2400" b="1"/>
              <a:t>El 14% del área agrícola cubana está salina o salinizada, (de ellas 300 000 há por el riego con aguas de mala calidad).</a:t>
            </a:r>
          </a:p>
        </p:txBody>
      </p:sp>
    </p:spTree>
    <p:extLst>
      <p:ext uri="{BB962C8B-B14F-4D97-AF65-F5344CB8AC3E}">
        <p14:creationId xmlns:p14="http://schemas.microsoft.com/office/powerpoint/2010/main" val="13037303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r>
              <a:rPr lang="es-ES" sz="4000" dirty="0" smtClean="0"/>
              <a:t>CAUSAS DE LA CONTAMINACIÓN DE SUELOS </a:t>
            </a:r>
            <a:endParaRPr lang="es-ES" sz="4000" dirty="0"/>
          </a:p>
        </p:txBody>
      </p:sp>
      <p:sp>
        <p:nvSpPr>
          <p:cNvPr id="7171" name="Rectangle 3"/>
          <p:cNvSpPr>
            <a:spLocks noGrp="1" noChangeArrowheads="1"/>
          </p:cNvSpPr>
          <p:nvPr>
            <p:ph type="body" idx="1"/>
          </p:nvPr>
        </p:nvSpPr>
        <p:spPr>
          <a:xfrm>
            <a:off x="457200" y="1700808"/>
            <a:ext cx="8229600" cy="4425355"/>
          </a:xfrm>
        </p:spPr>
        <p:txBody>
          <a:bodyPr/>
          <a:lstStyle/>
          <a:p>
            <a:r>
              <a:rPr lang="es-ES" dirty="0"/>
              <a:t>Prácticas agrícolas inadecuadas (riego, aplicación de agroquímicos)</a:t>
            </a:r>
          </a:p>
          <a:p>
            <a:r>
              <a:rPr lang="es-ES" dirty="0"/>
              <a:t>Vertimientos de sustancias químicas</a:t>
            </a:r>
          </a:p>
          <a:p>
            <a:r>
              <a:rPr lang="es-ES" dirty="0"/>
              <a:t>Descargas de residuales líquidos</a:t>
            </a:r>
          </a:p>
          <a:p>
            <a:r>
              <a:rPr lang="es-ES" dirty="0"/>
              <a:t>Disposición de residuos </a:t>
            </a:r>
            <a:r>
              <a:rPr lang="es-ES" dirty="0" smtClean="0"/>
              <a:t>sólidos</a:t>
            </a:r>
            <a:endParaRPr lang="es-ES" dirty="0"/>
          </a:p>
        </p:txBody>
      </p:sp>
      <p:pic>
        <p:nvPicPr>
          <p:cNvPr id="4" name="Picture 4" descr="imagesperfil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2820108"/>
            <a:ext cx="1944909" cy="369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5162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Text Box 3"/>
          <p:cNvSpPr txBox="1">
            <a:spLocks noChangeArrowheads="1"/>
          </p:cNvSpPr>
          <p:nvPr/>
        </p:nvSpPr>
        <p:spPr bwMode="auto">
          <a:xfrm>
            <a:off x="719138" y="5516563"/>
            <a:ext cx="8424862" cy="11922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5pPr>
            <a:lvl6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6pPr>
            <a:lvl7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7pPr>
            <a:lvl8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8pPr>
            <a:lvl9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9pPr>
          </a:lstStyle>
          <a:p>
            <a:pPr algn="ctr">
              <a:buClr>
                <a:srgbClr val="000000"/>
              </a:buClr>
              <a:buSzPct val="100000"/>
              <a:buFont typeface="Times New Roman" pitchFamily="18" charset="0"/>
              <a:buNone/>
            </a:pPr>
            <a:r>
              <a:rPr lang="en-GB" sz="3600" b="1">
                <a:solidFill>
                  <a:srgbClr val="FFCC00"/>
                </a:solidFill>
                <a:latin typeface="Comic Sans MS" pitchFamily="66" charset="0"/>
              </a:rPr>
              <a:t>Los derrames en zonas de explotación petrolera</a:t>
            </a:r>
          </a:p>
        </p:txBody>
      </p:sp>
    </p:spTree>
    <p:extLst>
      <p:ext uri="{BB962C8B-B14F-4D97-AF65-F5344CB8AC3E}">
        <p14:creationId xmlns:p14="http://schemas.microsoft.com/office/powerpoint/2010/main" val="36889910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223838" y="114300"/>
            <a:ext cx="8763000" cy="6629400"/>
            <a:chOff x="96" y="48"/>
            <a:chExt cx="5520" cy="4176"/>
          </a:xfrm>
        </p:grpSpPr>
        <p:sp>
          <p:nvSpPr>
            <p:cNvPr id="13315" name="Line 3"/>
            <p:cNvSpPr>
              <a:spLocks noChangeShapeType="1"/>
            </p:cNvSpPr>
            <p:nvPr/>
          </p:nvSpPr>
          <p:spPr bwMode="auto">
            <a:xfrm>
              <a:off x="96" y="48"/>
              <a:ext cx="5520" cy="0"/>
            </a:xfrm>
            <a:prstGeom prst="line">
              <a:avLst/>
            </a:prstGeom>
            <a:noFill/>
            <a:ln w="3810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316" name="Line 4"/>
            <p:cNvSpPr>
              <a:spLocks noChangeShapeType="1"/>
            </p:cNvSpPr>
            <p:nvPr/>
          </p:nvSpPr>
          <p:spPr bwMode="auto">
            <a:xfrm>
              <a:off x="96" y="144"/>
              <a:ext cx="4464"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317" name="Line 5"/>
            <p:cNvSpPr>
              <a:spLocks noChangeShapeType="1"/>
            </p:cNvSpPr>
            <p:nvPr/>
          </p:nvSpPr>
          <p:spPr bwMode="auto">
            <a:xfrm>
              <a:off x="96" y="4224"/>
              <a:ext cx="5520" cy="0"/>
            </a:xfrm>
            <a:prstGeom prst="line">
              <a:avLst/>
            </a:prstGeom>
            <a:noFill/>
            <a:ln w="3810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318" name="Line 6"/>
            <p:cNvSpPr>
              <a:spLocks noChangeShapeType="1"/>
            </p:cNvSpPr>
            <p:nvPr/>
          </p:nvSpPr>
          <p:spPr bwMode="auto">
            <a:xfrm>
              <a:off x="1152" y="4128"/>
              <a:ext cx="4464"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sp>
        <p:nvSpPr>
          <p:cNvPr id="13319" name="Rectangle 7"/>
          <p:cNvSpPr>
            <a:spLocks noChangeArrowheads="1"/>
          </p:cNvSpPr>
          <p:nvPr/>
        </p:nvSpPr>
        <p:spPr bwMode="auto">
          <a:xfrm>
            <a:off x="223838" y="333375"/>
            <a:ext cx="85246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ES" sz="2400" b="1" dirty="0">
                <a:effectLst>
                  <a:outerShdw blurRad="38100" dist="38100" dir="2700000" algn="tl">
                    <a:srgbClr val="C0C0C0"/>
                  </a:outerShdw>
                </a:effectLst>
              </a:rPr>
              <a:t>Contaminación de suelos por el vertimiento </a:t>
            </a:r>
            <a:r>
              <a:rPr lang="es-ES" sz="2400" b="1" dirty="0" smtClean="0">
                <a:effectLst>
                  <a:outerShdw blurRad="38100" dist="38100" dir="2700000" algn="tl">
                    <a:srgbClr val="C0C0C0"/>
                  </a:outerShdw>
                </a:effectLst>
              </a:rPr>
              <a:t>de </a:t>
            </a:r>
            <a:r>
              <a:rPr lang="es-ES" sz="2400" b="1" dirty="0">
                <a:effectLst>
                  <a:outerShdw blurRad="38100" dist="38100" dir="2700000" algn="tl">
                    <a:srgbClr val="C0C0C0"/>
                  </a:outerShdw>
                </a:effectLst>
              </a:rPr>
              <a:t>lodos </a:t>
            </a:r>
            <a:r>
              <a:rPr lang="es-ES" sz="2400" b="1" dirty="0" smtClean="0">
                <a:effectLst>
                  <a:outerShdw blurRad="38100" dist="38100" dir="2700000" algn="tl">
                    <a:srgbClr val="C0C0C0"/>
                  </a:outerShdw>
                </a:effectLst>
              </a:rPr>
              <a:t>de </a:t>
            </a:r>
            <a:r>
              <a:rPr lang="es-ES" sz="2400" b="1" dirty="0">
                <a:effectLst>
                  <a:outerShdw blurRad="38100" dist="38100" dir="2700000" algn="tl">
                    <a:srgbClr val="C0C0C0"/>
                  </a:outerShdw>
                </a:effectLst>
              </a:rPr>
              <a:t>petróleo</a:t>
            </a:r>
            <a:r>
              <a:rPr lang="es-ES_tradnl" sz="2400" b="1" dirty="0">
                <a:effectLst>
                  <a:outerShdw blurRad="38100" dist="38100" dir="2700000" algn="tl">
                    <a:srgbClr val="C0C0C0"/>
                  </a:outerShdw>
                </a:effectLst>
              </a:rPr>
              <a:t>.</a:t>
            </a:r>
          </a:p>
        </p:txBody>
      </p:sp>
      <p:graphicFrame>
        <p:nvGraphicFramePr>
          <p:cNvPr id="13320" name="Object 8"/>
          <p:cNvGraphicFramePr>
            <a:graphicFrameLocks noChangeAspect="1"/>
          </p:cNvGraphicFramePr>
          <p:nvPr>
            <p:extLst>
              <p:ext uri="{D42A27DB-BD31-4B8C-83A1-F6EECF244321}">
                <p14:modId xmlns:p14="http://schemas.microsoft.com/office/powerpoint/2010/main" val="349025439"/>
              </p:ext>
            </p:extLst>
          </p:nvPr>
        </p:nvGraphicFramePr>
        <p:xfrm>
          <a:off x="0" y="795040"/>
          <a:ext cx="9144000" cy="5758160"/>
        </p:xfrm>
        <a:graphic>
          <a:graphicData uri="http://schemas.openxmlformats.org/presentationml/2006/ole">
            <mc:AlternateContent xmlns:mc="http://schemas.openxmlformats.org/markup-compatibility/2006">
              <mc:Choice xmlns:v="urn:schemas-microsoft-com:vml" Requires="v">
                <p:oleObj spid="_x0000_s6205" name="Fotografía de Photo Editor" r:id="rId3" imgW="6095238" imgH="4571429" progId="">
                  <p:embed/>
                </p:oleObj>
              </mc:Choice>
              <mc:Fallback>
                <p:oleObj name="Fotografía de Photo Editor" r:id="rId3" imgW="6095238"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5040"/>
                        <a:ext cx="9144000" cy="575816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119562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p:txBody>
          <a:bodyPr/>
          <a:lstStyle/>
          <a:p>
            <a:pPr eaLnBrk="1" hangingPunct="1"/>
            <a:r>
              <a:rPr lang="es-ES" smtClean="0"/>
              <a:t>Medio ambiente</a:t>
            </a:r>
          </a:p>
        </p:txBody>
      </p:sp>
      <p:sp>
        <p:nvSpPr>
          <p:cNvPr id="12291" name="Rectangle 3"/>
          <p:cNvSpPr>
            <a:spLocks noGrp="1" noChangeArrowheads="1"/>
          </p:cNvSpPr>
          <p:nvPr>
            <p:ph type="body" idx="4294967295"/>
          </p:nvPr>
        </p:nvSpPr>
        <p:spPr>
          <a:xfrm>
            <a:off x="457200" y="1219200"/>
            <a:ext cx="8229600" cy="4906963"/>
          </a:xfrm>
        </p:spPr>
        <p:txBody>
          <a:bodyPr/>
          <a:lstStyle/>
          <a:p>
            <a:pPr eaLnBrk="1" hangingPunct="1">
              <a:buFont typeface="Wingdings" pitchFamily="2" charset="2"/>
              <a:buNone/>
            </a:pPr>
            <a:endParaRPr lang="es-ES" b="1" i="1" dirty="0" smtClean="0"/>
          </a:p>
          <a:p>
            <a:pPr algn="just" eaLnBrk="1" hangingPunct="1"/>
            <a:r>
              <a:rPr lang="es-ES" b="1" dirty="0" smtClean="0"/>
              <a:t>“</a:t>
            </a:r>
            <a:r>
              <a:rPr lang="es-ES" dirty="0" smtClean="0"/>
              <a:t>Medio ambiente es el sistema de elementos </a:t>
            </a:r>
            <a:r>
              <a:rPr lang="es-ES" dirty="0" smtClean="0">
                <a:solidFill>
                  <a:srgbClr val="FF0000"/>
                </a:solidFill>
              </a:rPr>
              <a:t>abióticos, bióticos </a:t>
            </a:r>
            <a:r>
              <a:rPr lang="es-ES" dirty="0" smtClean="0"/>
              <a:t>y socioeconómicos con que interactúa el hombre, a la vez que se adapta al mismo, lo transforma y lo utiliza para satisfacer sus necesidades” </a:t>
            </a:r>
          </a:p>
          <a:p>
            <a:pPr algn="just" eaLnBrk="1" hangingPunct="1">
              <a:buFont typeface="Wingdings" pitchFamily="2" charset="2"/>
              <a:buNone/>
            </a:pPr>
            <a:r>
              <a:rPr lang="es-ES" sz="2400" dirty="0" smtClean="0"/>
              <a:t>                                      </a:t>
            </a:r>
          </a:p>
          <a:p>
            <a:pPr algn="just" eaLnBrk="1" hangingPunct="1">
              <a:buFont typeface="Wingdings" pitchFamily="2" charset="2"/>
              <a:buNone/>
            </a:pPr>
            <a:r>
              <a:rPr lang="es-ES" sz="2400" dirty="0"/>
              <a:t> </a:t>
            </a:r>
            <a:r>
              <a:rPr lang="es-ES" sz="2400" dirty="0" smtClean="0"/>
              <a:t>                                           </a:t>
            </a:r>
            <a:r>
              <a:rPr lang="es-ES" sz="2400" b="1" dirty="0" smtClean="0"/>
              <a:t>Ley 81 del Medio Ambiente. Cuba. 1997</a:t>
            </a:r>
            <a:r>
              <a:rPr lang="es-ES" sz="2400" dirty="0" smtClean="0"/>
              <a:t> </a:t>
            </a:r>
          </a:p>
        </p:txBody>
      </p:sp>
    </p:spTree>
    <p:extLst>
      <p:ext uri="{BB962C8B-B14F-4D97-AF65-F5344CB8AC3E}">
        <p14:creationId xmlns:p14="http://schemas.microsoft.com/office/powerpoint/2010/main" val="3286867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es-ES_tradnl" sz="4000"/>
              <a:t>Contaminación de suelos por aguas negras</a:t>
            </a:r>
          </a:p>
        </p:txBody>
      </p:sp>
      <p:pic>
        <p:nvPicPr>
          <p:cNvPr id="61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 y="1752600"/>
            <a:ext cx="3657600" cy="4567238"/>
          </a:xfrm>
          <a:noFill/>
          <a:ln/>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362200"/>
            <a:ext cx="4572000"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065588"/>
            <a:ext cx="4572000"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883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706438"/>
            <a:ext cx="8763000" cy="5054600"/>
            <a:chOff x="96" y="192"/>
            <a:chExt cx="5520" cy="3184"/>
          </a:xfrm>
        </p:grpSpPr>
        <p:sp>
          <p:nvSpPr>
            <p:cNvPr id="52227" name="Text Box 3"/>
            <p:cNvSpPr txBox="1">
              <a:spLocks noChangeArrowheads="1"/>
            </p:cNvSpPr>
            <p:nvPr/>
          </p:nvSpPr>
          <p:spPr bwMode="auto">
            <a:xfrm>
              <a:off x="96" y="670"/>
              <a:ext cx="5520" cy="2706"/>
            </a:xfrm>
            <a:prstGeom prst="rect">
              <a:avLst/>
            </a:prstGeom>
            <a:noFill/>
            <a:ln w="57150" cmpd="thinThick">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buFontTx/>
                <a:buChar char="•"/>
              </a:pPr>
              <a:r>
                <a:rPr lang="es-ES" sz="3200" b="1">
                  <a:latin typeface="Tahoma" pitchFamily="34" charset="0"/>
                  <a:cs typeface="Arial" charset="0"/>
                </a:rPr>
                <a:t>Erosión</a:t>
              </a:r>
            </a:p>
            <a:p>
              <a:pPr algn="ctr">
                <a:spcBef>
                  <a:spcPct val="50000"/>
                </a:spcBef>
                <a:buFontTx/>
                <a:buChar char="•"/>
              </a:pPr>
              <a:r>
                <a:rPr lang="es-ES" sz="3200" b="1">
                  <a:latin typeface="Tahoma" pitchFamily="34" charset="0"/>
                  <a:cs typeface="Arial" charset="0"/>
                </a:rPr>
                <a:t> Acidez</a:t>
              </a:r>
            </a:p>
            <a:p>
              <a:pPr algn="ctr">
                <a:spcBef>
                  <a:spcPct val="50000"/>
                </a:spcBef>
                <a:buFontTx/>
                <a:buChar char="•"/>
              </a:pPr>
              <a:r>
                <a:rPr lang="es-ES" sz="3200" b="1">
                  <a:latin typeface="Tahoma" pitchFamily="34" charset="0"/>
                  <a:cs typeface="Arial" charset="0"/>
                </a:rPr>
                <a:t> Salinidad</a:t>
              </a:r>
              <a:endParaRPr lang="es-ES" b="1">
                <a:latin typeface="Tahoma" pitchFamily="34" charset="0"/>
                <a:cs typeface="Arial" charset="0"/>
              </a:endParaRPr>
            </a:p>
            <a:p>
              <a:pPr algn="ctr">
                <a:spcBef>
                  <a:spcPct val="50000"/>
                </a:spcBef>
                <a:buFontTx/>
                <a:buChar char="•"/>
              </a:pPr>
              <a:r>
                <a:rPr lang="es-ES" sz="3200" b="1">
                  <a:latin typeface="Tahoma" pitchFamily="34" charset="0"/>
                  <a:cs typeface="Arial" charset="0"/>
                </a:rPr>
                <a:t> Mal drenaje</a:t>
              </a:r>
              <a:endParaRPr lang="es-ES" b="1">
                <a:latin typeface="Tahoma" pitchFamily="34" charset="0"/>
                <a:cs typeface="Arial" charset="0"/>
              </a:endParaRPr>
            </a:p>
            <a:p>
              <a:pPr algn="ctr">
                <a:spcBef>
                  <a:spcPct val="50000"/>
                </a:spcBef>
                <a:buFontTx/>
                <a:buChar char="•"/>
              </a:pPr>
              <a:r>
                <a:rPr lang="es-ES" sz="3200" b="1">
                  <a:latin typeface="Tahoma" pitchFamily="34" charset="0"/>
                  <a:cs typeface="Arial" charset="0"/>
                </a:rPr>
                <a:t> Compactación</a:t>
              </a:r>
            </a:p>
            <a:p>
              <a:pPr algn="ctr">
                <a:spcBef>
                  <a:spcPct val="50000"/>
                </a:spcBef>
                <a:buFontTx/>
                <a:buChar char="•"/>
              </a:pPr>
              <a:r>
                <a:rPr lang="es-ES" sz="3200" b="1">
                  <a:latin typeface="Tahoma" pitchFamily="34" charset="0"/>
                  <a:cs typeface="Arial" charset="0"/>
                </a:rPr>
                <a:t> </a:t>
              </a:r>
              <a:r>
                <a:rPr lang="es-ES" sz="3200" b="1">
                  <a:latin typeface="Tahoma" pitchFamily="34" charset="0"/>
                </a:rPr>
                <a:t>Baja Fertilidad</a:t>
              </a:r>
              <a:endParaRPr lang="es-ES" sz="3200" b="1">
                <a:latin typeface="Tahoma" pitchFamily="34" charset="0"/>
                <a:cs typeface="Arial" charset="0"/>
              </a:endParaRPr>
            </a:p>
          </p:txBody>
        </p:sp>
        <p:sp>
          <p:nvSpPr>
            <p:cNvPr id="52228" name="Text Box 4"/>
            <p:cNvSpPr txBox="1">
              <a:spLocks noChangeArrowheads="1"/>
            </p:cNvSpPr>
            <p:nvPr/>
          </p:nvSpPr>
          <p:spPr bwMode="auto">
            <a:xfrm>
              <a:off x="144" y="192"/>
              <a:ext cx="5472" cy="35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s-ES" sz="2800" b="1">
                  <a:solidFill>
                    <a:schemeClr val="accent2"/>
                  </a:solidFill>
                  <a:latin typeface="Tahoma" pitchFamily="34" charset="0"/>
                  <a:cs typeface="Arial" charset="0"/>
                </a:rPr>
                <a:t>Principales factores limitantes de los suelos</a:t>
              </a:r>
            </a:p>
          </p:txBody>
        </p:sp>
      </p:grpSp>
      <p:grpSp>
        <p:nvGrpSpPr>
          <p:cNvPr id="3" name="Group 5"/>
          <p:cNvGrpSpPr>
            <a:grpSpLocks/>
          </p:cNvGrpSpPr>
          <p:nvPr/>
        </p:nvGrpSpPr>
        <p:grpSpPr bwMode="auto">
          <a:xfrm>
            <a:off x="323850" y="1143000"/>
            <a:ext cx="8382000" cy="4267200"/>
            <a:chOff x="240" y="720"/>
            <a:chExt cx="5280" cy="2688"/>
          </a:xfrm>
        </p:grpSpPr>
        <p:graphicFrame>
          <p:nvGraphicFramePr>
            <p:cNvPr id="52230" name="Object 2"/>
            <p:cNvGraphicFramePr>
              <a:graphicFrameLocks noChangeAspect="1"/>
            </p:cNvGraphicFramePr>
            <p:nvPr/>
          </p:nvGraphicFramePr>
          <p:xfrm>
            <a:off x="351" y="720"/>
            <a:ext cx="1200" cy="900"/>
          </p:xfrm>
          <a:graphic>
            <a:graphicData uri="http://schemas.openxmlformats.org/presentationml/2006/ole">
              <mc:AlternateContent xmlns:mc="http://schemas.openxmlformats.org/markup-compatibility/2006">
                <mc:Choice xmlns:v="urn:schemas-microsoft-com:vml" Requires="v">
                  <p:oleObj spid="_x0000_s27686" name="Diapositiva" r:id="rId4" imgW="4572000" imgH="3429000" progId="PowerPoint.Slide.8">
                    <p:embed/>
                  </p:oleObj>
                </mc:Choice>
                <mc:Fallback>
                  <p:oleObj name="Diapositiva" r:id="rId4" imgW="457200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 y="720"/>
                          <a:ext cx="1200" cy="9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1" name="Object 3"/>
            <p:cNvGraphicFramePr>
              <a:graphicFrameLocks noChangeAspect="1"/>
            </p:cNvGraphicFramePr>
            <p:nvPr/>
          </p:nvGraphicFramePr>
          <p:xfrm>
            <a:off x="4128" y="804"/>
            <a:ext cx="1200" cy="828"/>
          </p:xfrm>
          <a:graphic>
            <a:graphicData uri="http://schemas.openxmlformats.org/presentationml/2006/ole">
              <mc:AlternateContent xmlns:mc="http://schemas.openxmlformats.org/markup-compatibility/2006">
                <mc:Choice xmlns:v="urn:schemas-microsoft-com:vml" Requires="v">
                  <p:oleObj spid="_x0000_s27687" name="Diapositiva" r:id="rId6" imgW="4572000" imgH="3429000" progId="PowerPoint.Slide.8">
                    <p:embed/>
                  </p:oleObj>
                </mc:Choice>
                <mc:Fallback>
                  <p:oleObj name="Diapositiva" r:id="rId6" imgW="4572000" imgH="3429000" progId="PowerPoint.Slid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8" y="804"/>
                          <a:ext cx="1200" cy="82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2" name="Object 4"/>
            <p:cNvGraphicFramePr>
              <a:graphicFrameLocks noChangeAspect="1"/>
            </p:cNvGraphicFramePr>
            <p:nvPr/>
          </p:nvGraphicFramePr>
          <p:xfrm>
            <a:off x="240" y="2544"/>
            <a:ext cx="1152" cy="864"/>
          </p:xfrm>
          <a:graphic>
            <a:graphicData uri="http://schemas.openxmlformats.org/presentationml/2006/ole">
              <mc:AlternateContent xmlns:mc="http://schemas.openxmlformats.org/markup-compatibility/2006">
                <mc:Choice xmlns:v="urn:schemas-microsoft-com:vml" Requires="v">
                  <p:oleObj spid="_x0000_s27688" name="Diapositiva" r:id="rId8" imgW="5161720" imgH="3872372" progId="PowerPoint.Slide.8">
                    <p:embed/>
                  </p:oleObj>
                </mc:Choice>
                <mc:Fallback>
                  <p:oleObj name="Diapositiva" r:id="rId8" imgW="5161720" imgH="3872372" progId="PowerPoint.Slide.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2544"/>
                          <a:ext cx="1152" cy="86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3" name="Object 5"/>
            <p:cNvGraphicFramePr>
              <a:graphicFrameLocks noChangeAspect="1"/>
            </p:cNvGraphicFramePr>
            <p:nvPr/>
          </p:nvGraphicFramePr>
          <p:xfrm>
            <a:off x="4464" y="2458"/>
            <a:ext cx="1056" cy="775"/>
          </p:xfrm>
          <a:graphic>
            <a:graphicData uri="http://schemas.openxmlformats.org/presentationml/2006/ole">
              <mc:AlternateContent xmlns:mc="http://schemas.openxmlformats.org/markup-compatibility/2006">
                <mc:Choice xmlns:v="urn:schemas-microsoft-com:vml" Requires="v">
                  <p:oleObj spid="_x0000_s27689" name="Foto de Photo Editor" r:id="rId10" imgW="5323810" imgH="2657846" progId="">
                    <p:embed/>
                  </p:oleObj>
                </mc:Choice>
                <mc:Fallback>
                  <p:oleObj name="Foto de Photo Editor" r:id="rId10" imgW="5323810" imgH="2657846"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4" y="2458"/>
                          <a:ext cx="1056" cy="7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73605926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S</a:t>
            </a:r>
            <a:r>
              <a:rPr lang="es-ES" dirty="0" smtClean="0"/>
              <a:t>uelos del mundo afectados:</a:t>
            </a:r>
            <a:endParaRPr lang="es-ES" dirty="0"/>
          </a:p>
        </p:txBody>
      </p:sp>
      <p:sp>
        <p:nvSpPr>
          <p:cNvPr id="3" name="2 Marcador de contenido"/>
          <p:cNvSpPr>
            <a:spLocks noGrp="1"/>
          </p:cNvSpPr>
          <p:nvPr>
            <p:ph idx="1"/>
          </p:nvPr>
        </p:nvSpPr>
        <p:spPr/>
        <p:txBody>
          <a:bodyPr>
            <a:normAutofit lnSpcReduction="10000"/>
          </a:bodyPr>
          <a:lstStyle/>
          <a:p>
            <a:pPr>
              <a:lnSpc>
                <a:spcPct val="90000"/>
              </a:lnSpc>
              <a:spcAft>
                <a:spcPts val="600"/>
              </a:spcAft>
              <a:buFont typeface="Wingdings" pitchFamily="2" charset="2"/>
              <a:buChar char="q"/>
            </a:pPr>
            <a:r>
              <a:rPr lang="es-ES_tradnl" b="1" dirty="0" smtClean="0">
                <a:latin typeface="Tahoma" pitchFamily="34" charset="0"/>
                <a:cs typeface="Arial" charset="0"/>
              </a:rPr>
              <a:t>Por </a:t>
            </a:r>
            <a:r>
              <a:rPr lang="es-ES_tradnl" b="1" dirty="0" smtClean="0">
                <a:solidFill>
                  <a:srgbClr val="F93947"/>
                </a:solidFill>
              </a:rPr>
              <a:t>salinización</a:t>
            </a:r>
            <a:r>
              <a:rPr lang="es-ES_tradnl" dirty="0" smtClean="0"/>
              <a:t> </a:t>
            </a:r>
            <a:r>
              <a:rPr lang="es-ES_tradnl" b="1" dirty="0" smtClean="0">
                <a:latin typeface="Tahoma" pitchFamily="34" charset="0"/>
                <a:cs typeface="Arial" charset="0"/>
              </a:rPr>
              <a:t>80 millones de hectáreas de suelo están afectadas</a:t>
            </a:r>
            <a:endParaRPr lang="es-ES_tradnl" b="1" dirty="0" smtClean="0">
              <a:solidFill>
                <a:srgbClr val="F93947"/>
              </a:solidFill>
              <a:latin typeface="Tahoma" pitchFamily="34" charset="0"/>
              <a:cs typeface="Arial" charset="0"/>
            </a:endParaRPr>
          </a:p>
          <a:p>
            <a:pPr>
              <a:lnSpc>
                <a:spcPct val="90000"/>
              </a:lnSpc>
              <a:spcAft>
                <a:spcPts val="600"/>
              </a:spcAft>
              <a:buFont typeface="Wingdings" pitchFamily="2" charset="2"/>
              <a:buChar char="q"/>
            </a:pPr>
            <a:r>
              <a:rPr lang="es-ES_tradnl" b="1" dirty="0" smtClean="0">
                <a:latin typeface="Tahoma" pitchFamily="34" charset="0"/>
                <a:cs typeface="Arial" charset="0"/>
              </a:rPr>
              <a:t> La </a:t>
            </a:r>
            <a:r>
              <a:rPr lang="es-ES_tradnl" b="1" dirty="0" smtClean="0">
                <a:solidFill>
                  <a:srgbClr val="F93947"/>
                </a:solidFill>
                <a:latin typeface="Tahoma" pitchFamily="34" charset="0"/>
                <a:cs typeface="Arial" charset="0"/>
              </a:rPr>
              <a:t>erosión</a:t>
            </a:r>
            <a:r>
              <a:rPr lang="es-ES_tradnl" b="1" dirty="0" smtClean="0">
                <a:latin typeface="Tahoma" pitchFamily="34" charset="0"/>
                <a:cs typeface="Arial" charset="0"/>
              </a:rPr>
              <a:t> hídrica causa pérdidas de suelos que se calculan en 25 mil millones de toneladas por año.</a:t>
            </a:r>
          </a:p>
          <a:p>
            <a:pPr>
              <a:lnSpc>
                <a:spcPct val="90000"/>
              </a:lnSpc>
              <a:spcAft>
                <a:spcPts val="600"/>
              </a:spcAft>
              <a:buFont typeface="Wingdings" pitchFamily="2" charset="2"/>
              <a:buChar char="q"/>
            </a:pPr>
            <a:r>
              <a:rPr lang="es-ES_tradnl" b="1" dirty="0" smtClean="0">
                <a:latin typeface="Tahoma" pitchFamily="34" charset="0"/>
                <a:cs typeface="Arial" charset="0"/>
              </a:rPr>
              <a:t> Las </a:t>
            </a:r>
            <a:r>
              <a:rPr lang="es-ES_tradnl" b="1" dirty="0" smtClean="0">
                <a:solidFill>
                  <a:srgbClr val="F93947"/>
                </a:solidFill>
                <a:latin typeface="Tahoma" pitchFamily="34" charset="0"/>
                <a:cs typeface="Arial" charset="0"/>
              </a:rPr>
              <a:t>causas principales</a:t>
            </a:r>
            <a:r>
              <a:rPr lang="es-ES_tradnl" b="1" dirty="0" smtClean="0">
                <a:latin typeface="Tahoma" pitchFamily="34" charset="0"/>
                <a:cs typeface="Arial" charset="0"/>
              </a:rPr>
              <a:t> de la degradación de los suelos:  </a:t>
            </a:r>
            <a:r>
              <a:rPr lang="es-ES_tradnl" b="1" dirty="0" smtClean="0">
                <a:solidFill>
                  <a:srgbClr val="F93947"/>
                </a:solidFill>
                <a:latin typeface="Tahoma" pitchFamily="34" charset="0"/>
                <a:cs typeface="Arial" charset="0"/>
              </a:rPr>
              <a:t>pastoreo excesivo, deforestación, actividades agrícolas, sobrexplotación de la vegetación y actividades industriales.</a:t>
            </a:r>
          </a:p>
          <a:p>
            <a:endParaRPr lang="es-ES" dirty="0"/>
          </a:p>
        </p:txBody>
      </p:sp>
    </p:spTree>
    <p:extLst>
      <p:ext uri="{BB962C8B-B14F-4D97-AF65-F5344CB8AC3E}">
        <p14:creationId xmlns:p14="http://schemas.microsoft.com/office/powerpoint/2010/main" val="3665910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s-ES" sz="4000"/>
              <a:t>Problemas que afectan los suelos</a:t>
            </a:r>
          </a:p>
        </p:txBody>
      </p:sp>
      <p:sp>
        <p:nvSpPr>
          <p:cNvPr id="28675" name="Rectangle 3"/>
          <p:cNvSpPr>
            <a:spLocks noGrp="1" noChangeArrowheads="1"/>
          </p:cNvSpPr>
          <p:nvPr>
            <p:ph type="body" idx="1"/>
          </p:nvPr>
        </p:nvSpPr>
        <p:spPr/>
        <p:txBody>
          <a:bodyPr/>
          <a:lstStyle/>
          <a:p>
            <a:r>
              <a:rPr lang="es-ES">
                <a:solidFill>
                  <a:srgbClr val="FE5134"/>
                </a:solidFill>
              </a:rPr>
              <a:t>Degradación</a:t>
            </a:r>
          </a:p>
          <a:p>
            <a:pPr>
              <a:buFontTx/>
              <a:buNone/>
            </a:pPr>
            <a:r>
              <a:rPr lang="es-ES"/>
              <a:t>       -  erosión</a:t>
            </a:r>
          </a:p>
          <a:p>
            <a:pPr>
              <a:buFontTx/>
              <a:buNone/>
            </a:pPr>
            <a:r>
              <a:rPr lang="es-ES"/>
              <a:t>       - compactación</a:t>
            </a:r>
          </a:p>
          <a:p>
            <a:pPr>
              <a:buFontTx/>
              <a:buNone/>
            </a:pPr>
            <a:r>
              <a:rPr lang="es-ES"/>
              <a:t>       - acidificación</a:t>
            </a:r>
          </a:p>
          <a:p>
            <a:pPr>
              <a:buFontTx/>
              <a:buNone/>
            </a:pPr>
            <a:r>
              <a:rPr lang="es-ES"/>
              <a:t>       - salinización</a:t>
            </a:r>
          </a:p>
          <a:p>
            <a:r>
              <a:rPr lang="es-ES">
                <a:solidFill>
                  <a:srgbClr val="FE5134"/>
                </a:solidFill>
              </a:rPr>
              <a:t>Contaminación</a:t>
            </a:r>
          </a:p>
          <a:p>
            <a:r>
              <a:rPr lang="es-ES">
                <a:solidFill>
                  <a:srgbClr val="FE5134"/>
                </a:solidFill>
              </a:rPr>
              <a:t>Desertificación</a:t>
            </a:r>
          </a:p>
        </p:txBody>
      </p:sp>
      <p:pic>
        <p:nvPicPr>
          <p:cNvPr id="28677" name="Picture 5" descr="drought cor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371600"/>
            <a:ext cx="3429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052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700"/>
                                  </p:stCondLst>
                                  <p:childTnLst>
                                    <p:set>
                                      <p:cBhvr>
                                        <p:cTn id="6" dur="1" fill="hold">
                                          <p:stCondLst>
                                            <p:cond delay="0"/>
                                          </p:stCondLst>
                                        </p:cTn>
                                        <p:tgtEl>
                                          <p:spTgt spid="28677"/>
                                        </p:tgtEl>
                                        <p:attrNameLst>
                                          <p:attrName>style.visibility</p:attrName>
                                        </p:attrNameLst>
                                      </p:cBhvr>
                                      <p:to>
                                        <p:strVal val="visible"/>
                                      </p:to>
                                    </p:set>
                                    <p:animEffect transition="in" filter="dissolve">
                                      <p:cBhvr>
                                        <p:cTn id="7"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s-ES_tradnl"/>
              <a:t>Degradación del suelo. Erosión</a:t>
            </a:r>
            <a:endParaRPr lang="es-ES"/>
          </a:p>
        </p:txBody>
      </p:sp>
      <p:pic>
        <p:nvPicPr>
          <p:cNvPr id="101379" name="Picture 4" descr="C:\Users\FriedrichT\Documents\Documents\Photo-Database\general\images\2007\DPRK\005.jpg"/>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55650" y="2276475"/>
            <a:ext cx="3587750" cy="2981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38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989138"/>
            <a:ext cx="35274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914400" y="5805488"/>
            <a:ext cx="4162425" cy="830997"/>
          </a:xfrm>
          <a:prstGeom prst="rect">
            <a:avLst/>
          </a:prstGeom>
          <a:noFill/>
        </p:spPr>
        <p:txBody>
          <a:bodyPr wrap="square" rtlCol="0">
            <a:spAutoFit/>
          </a:bodyPr>
          <a:lstStyle/>
          <a:p>
            <a:r>
              <a:rPr lang="es-ES" sz="2400" b="1" dirty="0" smtClean="0"/>
              <a:t>Erosión acelerada laminar  en surcos y cárcavas</a:t>
            </a:r>
            <a:endParaRPr lang="es-ES" sz="2400" b="1" dirty="0"/>
          </a:p>
        </p:txBody>
      </p:sp>
    </p:spTree>
    <p:extLst>
      <p:ext uri="{BB962C8B-B14F-4D97-AF65-F5344CB8AC3E}">
        <p14:creationId xmlns:p14="http://schemas.microsoft.com/office/powerpoint/2010/main" val="17516425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50825" y="0"/>
            <a:ext cx="8540750" cy="1600200"/>
          </a:xfrm>
        </p:spPr>
        <p:txBody>
          <a:bodyPr/>
          <a:lstStyle/>
          <a:p>
            <a:r>
              <a:rPr lang="es-MX" sz="3200"/>
              <a:t>Deforestación produce erosión </a:t>
            </a:r>
            <a:endParaRPr lang="es-ES" sz="3200"/>
          </a:p>
        </p:txBody>
      </p:sp>
      <p:pic>
        <p:nvPicPr>
          <p:cNvPr id="102403" name="Picture 3" descr="Camariocas exploració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066800"/>
            <a:ext cx="8001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936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s-ES"/>
              <a:t>Para reducir la erosión terraceo</a:t>
            </a:r>
          </a:p>
        </p:txBody>
      </p:sp>
      <p:pic>
        <p:nvPicPr>
          <p:cNvPr id="103427" name="Picture 2" descr="C:\Users\Arian\AppData\Local\Microsoft\Windows\Temporary Internet Files\t054885a.bmp"/>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0" y="1371600"/>
            <a:ext cx="8001000" cy="541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872727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body" idx="4294967295"/>
          </p:nvPr>
        </p:nvSpPr>
        <p:spPr>
          <a:xfrm>
            <a:off x="457200" y="357188"/>
            <a:ext cx="8229600" cy="3215828"/>
          </a:xfrm>
        </p:spPr>
        <p:txBody>
          <a:bodyPr lIns="90000" tIns="46800" rIns="90000" bIns="46800">
            <a:noAutofit/>
          </a:bodyPr>
          <a:lstStyle/>
          <a:p>
            <a:pPr marL="0" indent="0" defTabSz="449263" eaLnBrk="1" hangingPunct="1">
              <a:lnSpc>
                <a:spcPct val="90000"/>
              </a:lnSpc>
              <a:tabLst>
                <a:tab pos="569913" algn="l"/>
                <a:tab pos="1484313" algn="l"/>
                <a:tab pos="2398713" algn="l"/>
                <a:tab pos="3313113" algn="l"/>
                <a:tab pos="4227513" algn="l"/>
                <a:tab pos="5141913" algn="l"/>
                <a:tab pos="6056313" algn="l"/>
                <a:tab pos="6970713" algn="l"/>
                <a:tab pos="7885113" algn="l"/>
                <a:tab pos="8799513" algn="l"/>
                <a:tab pos="9713913" algn="l"/>
              </a:tabLst>
            </a:pPr>
            <a:r>
              <a:rPr lang="es-MX" sz="2800" dirty="0" smtClean="0">
                <a:latin typeface="Arial" pitchFamily="34" charset="0"/>
                <a:cs typeface="Arial" pitchFamily="34" charset="0"/>
              </a:rPr>
              <a:t>La creciente demanda de alimentos </a:t>
            </a:r>
            <a:r>
              <a:rPr lang="es-MX" sz="2800" dirty="0" smtClean="0">
                <a:solidFill>
                  <a:srgbClr val="FF0000"/>
                </a:solidFill>
                <a:latin typeface="Arial" pitchFamily="34" charset="0"/>
                <a:cs typeface="Arial" pitchFamily="34" charset="0"/>
              </a:rPr>
              <a:t>presiona sobre las tierras agrícolas</a:t>
            </a:r>
            <a:r>
              <a:rPr lang="es-MX" sz="2800" dirty="0">
                <a:latin typeface="Arial" pitchFamily="34" charset="0"/>
                <a:cs typeface="Arial" pitchFamily="34" charset="0"/>
              </a:rPr>
              <a:t>.</a:t>
            </a:r>
            <a:r>
              <a:rPr lang="es-MX" sz="2800" dirty="0" smtClean="0">
                <a:latin typeface="Arial" pitchFamily="34" charset="0"/>
                <a:cs typeface="Arial" pitchFamily="34" charset="0"/>
              </a:rPr>
              <a:t> </a:t>
            </a:r>
          </a:p>
          <a:p>
            <a:pPr marL="0" indent="0" defTabSz="449263" eaLnBrk="1" hangingPunct="1">
              <a:lnSpc>
                <a:spcPct val="90000"/>
              </a:lnSpc>
              <a:buNone/>
              <a:tabLst>
                <a:tab pos="569913" algn="l"/>
                <a:tab pos="1484313" algn="l"/>
                <a:tab pos="2398713" algn="l"/>
                <a:tab pos="3313113" algn="l"/>
                <a:tab pos="4227513" algn="l"/>
                <a:tab pos="5141913" algn="l"/>
                <a:tab pos="6056313" algn="l"/>
                <a:tab pos="6970713" algn="l"/>
                <a:tab pos="7885113" algn="l"/>
                <a:tab pos="8799513" algn="l"/>
                <a:tab pos="9713913" algn="l"/>
              </a:tabLst>
            </a:pPr>
            <a:endParaRPr lang="es-MX" sz="2800" dirty="0" smtClean="0">
              <a:latin typeface="Arial" pitchFamily="34" charset="0"/>
              <a:cs typeface="Arial" pitchFamily="34" charset="0"/>
            </a:endParaRPr>
          </a:p>
          <a:p>
            <a:pPr marL="0" indent="0" defTabSz="449263" eaLnBrk="1" hangingPunct="1">
              <a:lnSpc>
                <a:spcPct val="90000"/>
              </a:lnSpc>
              <a:tabLst>
                <a:tab pos="569913" algn="l"/>
                <a:tab pos="1484313" algn="l"/>
                <a:tab pos="2398713" algn="l"/>
                <a:tab pos="3313113" algn="l"/>
                <a:tab pos="4227513" algn="l"/>
                <a:tab pos="5141913" algn="l"/>
                <a:tab pos="6056313" algn="l"/>
                <a:tab pos="6970713" algn="l"/>
                <a:tab pos="7885113" algn="l"/>
                <a:tab pos="8799513" algn="l"/>
                <a:tab pos="9713913" algn="l"/>
              </a:tabLst>
            </a:pPr>
            <a:r>
              <a:rPr lang="es-MX" sz="2800" dirty="0" smtClean="0">
                <a:latin typeface="Arial" pitchFamily="34" charset="0"/>
                <a:cs typeface="Arial" pitchFamily="34" charset="0"/>
              </a:rPr>
              <a:t>La FAO ha llamado a un </a:t>
            </a:r>
            <a:r>
              <a:rPr lang="es-MX" sz="2800" dirty="0" smtClean="0">
                <a:solidFill>
                  <a:srgbClr val="FF0000"/>
                </a:solidFill>
                <a:latin typeface="Arial" pitchFamily="34" charset="0"/>
                <a:cs typeface="Arial" pitchFamily="34" charset="0"/>
              </a:rPr>
              <a:t>nuevo orden agrícola </a:t>
            </a:r>
            <a:r>
              <a:rPr lang="es-MX" sz="2800" dirty="0" smtClean="0">
                <a:latin typeface="Arial" pitchFamily="34" charset="0"/>
                <a:cs typeface="Arial" pitchFamily="34" charset="0"/>
              </a:rPr>
              <a:t>mundial para garantizar la seguridad alimentaria, el enfrentamiento al cambio climático y la preservación de los ecosistemas</a:t>
            </a:r>
          </a:p>
        </p:txBody>
      </p:sp>
      <p:graphicFrame>
        <p:nvGraphicFramePr>
          <p:cNvPr id="10243" name="Object 3"/>
          <p:cNvGraphicFramePr>
            <a:graphicFrameLocks noChangeAspect="1"/>
          </p:cNvGraphicFramePr>
          <p:nvPr/>
        </p:nvGraphicFramePr>
        <p:xfrm>
          <a:off x="2197100" y="3786190"/>
          <a:ext cx="4535488" cy="2716210"/>
        </p:xfrm>
        <a:graphic>
          <a:graphicData uri="http://schemas.openxmlformats.org/presentationml/2006/ole">
            <mc:AlternateContent xmlns:mc="http://schemas.openxmlformats.org/markup-compatibility/2006">
              <mc:Choice xmlns:v="urn:schemas-microsoft-com:vml" Requires="v">
                <p:oleObj spid="_x0000_s23585" name="Fotografía de Photo Editor" r:id="rId4" imgW="2857899" imgH="2857899" progId="">
                  <p:embed/>
                </p:oleObj>
              </mc:Choice>
              <mc:Fallback>
                <p:oleObj name="Fotografía de Photo Editor" r:id="rId4" imgW="2857899" imgH="285789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7100" y="3786190"/>
                        <a:ext cx="4535488" cy="27162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4345786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716463" y="620713"/>
            <a:ext cx="35274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sz="2800" b="1" i="1">
                <a:solidFill>
                  <a:schemeClr val="accent2"/>
                </a:solidFill>
                <a:effectLst>
                  <a:outerShdw blurRad="38100" dist="38100" dir="2700000" algn="tl">
                    <a:srgbClr val="C0C0C0"/>
                  </a:outerShdw>
                </a:effectLst>
                <a:latin typeface="Times New Roman" pitchFamily="18" charset="0"/>
              </a:rPr>
              <a:t>DESERTIFICACIÓN</a:t>
            </a: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5888"/>
            <a:ext cx="3168650" cy="156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8" name="Text Box 4"/>
          <p:cNvSpPr txBox="1">
            <a:spLocks noChangeArrowheads="1"/>
          </p:cNvSpPr>
          <p:nvPr/>
        </p:nvSpPr>
        <p:spPr bwMode="auto">
          <a:xfrm>
            <a:off x="395288" y="1143000"/>
            <a:ext cx="8520112"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sz="2400" i="1"/>
              <a:t>                                  </a:t>
            </a:r>
            <a:r>
              <a:rPr lang="es-ES" sz="2400" b="1" i="1"/>
              <a:t>Es la </a:t>
            </a:r>
            <a:r>
              <a:rPr lang="es-ES" sz="2400" b="1" i="1">
                <a:solidFill>
                  <a:srgbClr val="F93947"/>
                </a:solidFill>
              </a:rPr>
              <a:t>degradación </a:t>
            </a:r>
            <a:r>
              <a:rPr lang="es-ES" sz="2400" b="1" i="1"/>
              <a:t>de las </a:t>
            </a:r>
            <a:r>
              <a:rPr lang="es-ES" sz="2400" b="1" i="1">
                <a:solidFill>
                  <a:srgbClr val="FF9900"/>
                </a:solidFill>
              </a:rPr>
              <a:t>¨</a:t>
            </a:r>
            <a:r>
              <a:rPr lang="es-ES" sz="2400" b="1" i="1">
                <a:solidFill>
                  <a:srgbClr val="F93947"/>
                </a:solidFill>
              </a:rPr>
              <a:t>tierras secas</a:t>
            </a:r>
            <a:r>
              <a:rPr lang="es-ES" sz="2400" b="1" i="1">
                <a:solidFill>
                  <a:srgbClr val="FF9900"/>
                </a:solidFill>
              </a:rPr>
              <a:t>¨.</a:t>
            </a:r>
          </a:p>
          <a:p>
            <a:pPr algn="ctr">
              <a:spcBef>
                <a:spcPct val="50000"/>
              </a:spcBef>
            </a:pPr>
            <a:r>
              <a:rPr lang="es-ES" sz="2400" b="1"/>
              <a:t>Consiste en la pérdida de la productividad y complejidad biológica o económica de las tierras agrícolas, los pastizales y las regiones forestadas y se debe principalmente a la variabilidad climática y las actividades no sostenibles.</a:t>
            </a:r>
          </a:p>
          <a:p>
            <a:pPr algn="ctr">
              <a:spcBef>
                <a:spcPct val="50000"/>
              </a:spcBef>
            </a:pPr>
            <a:r>
              <a:rPr lang="es-ES" sz="2400" b="1"/>
              <a:t>La causa es la  utilización </a:t>
            </a:r>
            <a:r>
              <a:rPr lang="es-ES" sz="2400" b="1" i="1">
                <a:solidFill>
                  <a:srgbClr val="F93947"/>
                </a:solidFill>
                <a:effectLst>
                  <a:outerShdw blurRad="38100" dist="38100" dir="2700000" algn="tl">
                    <a:srgbClr val="C0C0C0"/>
                  </a:outerShdw>
                </a:effectLst>
              </a:rPr>
              <a:t>no sostenible de la tierra</a:t>
            </a:r>
            <a:r>
              <a:rPr lang="es-ES" sz="2400" b="1"/>
              <a:t> son el sobre cultivo, el pastoreo excesivo, la deforestación y las prácticas inadecuadas de riego. </a:t>
            </a:r>
          </a:p>
          <a:p>
            <a:pPr algn="ctr">
              <a:spcBef>
                <a:spcPct val="50000"/>
              </a:spcBef>
            </a:pPr>
            <a:r>
              <a:rPr lang="es-ES" sz="2400" b="1"/>
              <a:t>Provocada por la </a:t>
            </a:r>
            <a:r>
              <a:rPr lang="es-ES" sz="2400" b="1">
                <a:solidFill>
                  <a:srgbClr val="F93947"/>
                </a:solidFill>
              </a:rPr>
              <a:t>acción antrópica</a:t>
            </a:r>
            <a:r>
              <a:rPr lang="es-ES" sz="2400" b="1"/>
              <a:t>, que se suman a condiciones del clima</a:t>
            </a:r>
            <a:r>
              <a:rPr lang="es-ES" b="1"/>
              <a:t> </a:t>
            </a:r>
            <a:endParaRPr lang="es-ES" sz="2400" b="1">
              <a:latin typeface="Times New Roman" pitchFamily="18" charset="0"/>
            </a:endParaRPr>
          </a:p>
        </p:txBody>
      </p:sp>
    </p:spTree>
    <p:extLst>
      <p:ext uri="{BB962C8B-B14F-4D97-AF65-F5344CB8AC3E}">
        <p14:creationId xmlns:p14="http://schemas.microsoft.com/office/powerpoint/2010/main" val="8290106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92162"/>
          </a:xfrm>
        </p:spPr>
        <p:txBody>
          <a:bodyPr>
            <a:normAutofit fontScale="90000"/>
          </a:bodyPr>
          <a:lstStyle/>
          <a:p>
            <a:pPr>
              <a:lnSpc>
                <a:spcPct val="90000"/>
              </a:lnSpc>
              <a:spcAft>
                <a:spcPts val="600"/>
              </a:spcAft>
            </a:pPr>
            <a:r>
              <a:rPr lang="es-ES_tradnl" sz="3600" dirty="0" smtClean="0">
                <a:latin typeface="Tahoma" pitchFamily="34" charset="0"/>
                <a:cs typeface="Arial" charset="0"/>
              </a:rPr>
              <a:t/>
            </a:r>
            <a:br>
              <a:rPr lang="es-ES_tradnl" sz="3600" dirty="0" smtClean="0">
                <a:latin typeface="Tahoma" pitchFamily="34" charset="0"/>
                <a:cs typeface="Arial" charset="0"/>
              </a:rPr>
            </a:br>
            <a:r>
              <a:rPr lang="es-ES_tradnl" sz="3600" dirty="0">
                <a:latin typeface="Tahoma" pitchFamily="34" charset="0"/>
                <a:cs typeface="Arial" charset="0"/>
              </a:rPr>
              <a:t/>
            </a:r>
            <a:br>
              <a:rPr lang="es-ES_tradnl" sz="3600" dirty="0">
                <a:latin typeface="Tahoma" pitchFamily="34" charset="0"/>
                <a:cs typeface="Arial" charset="0"/>
              </a:rPr>
            </a:br>
            <a:r>
              <a:rPr lang="es-ES_tradnl" sz="3600" dirty="0" smtClean="0">
                <a:latin typeface="Tahoma" pitchFamily="34" charset="0"/>
                <a:cs typeface="Arial" charset="0"/>
              </a:rPr>
              <a:t/>
            </a:r>
            <a:br>
              <a:rPr lang="es-ES_tradnl" sz="3600" dirty="0" smtClean="0">
                <a:latin typeface="Tahoma" pitchFamily="34" charset="0"/>
                <a:cs typeface="Arial" charset="0"/>
              </a:rPr>
            </a:br>
            <a:r>
              <a:rPr lang="es-ES_tradnl" sz="3200" dirty="0" smtClean="0">
                <a:latin typeface="Tahoma" pitchFamily="34" charset="0"/>
                <a:cs typeface="Arial" charset="0"/>
              </a:rPr>
              <a:t>La </a:t>
            </a:r>
            <a:r>
              <a:rPr lang="es-ES_tradnl" sz="3200" dirty="0" smtClean="0">
                <a:solidFill>
                  <a:srgbClr val="F93947"/>
                </a:solidFill>
                <a:latin typeface="Tahoma" pitchFamily="34" charset="0"/>
                <a:cs typeface="Arial" charset="0"/>
              </a:rPr>
              <a:t>desertificación</a:t>
            </a:r>
            <a:r>
              <a:rPr lang="es-ES_tradnl" sz="3200" dirty="0" smtClean="0">
                <a:latin typeface="Tahoma" pitchFamily="34" charset="0"/>
                <a:cs typeface="Arial" charset="0"/>
              </a:rPr>
              <a:t> afecta a un cuarto del total del área de tierras del mundo</a:t>
            </a:r>
            <a:r>
              <a:rPr lang="es-ES_tradnl" b="1" dirty="0" smtClean="0">
                <a:latin typeface="Tahoma" pitchFamily="34" charset="0"/>
                <a:cs typeface="Arial" charset="0"/>
              </a:rPr>
              <a:t/>
            </a:r>
            <a:br>
              <a:rPr lang="es-ES_tradnl" b="1" dirty="0" smtClean="0">
                <a:latin typeface="Tahoma" pitchFamily="34" charset="0"/>
                <a:cs typeface="Arial" charset="0"/>
              </a:rPr>
            </a:br>
            <a:r>
              <a:rPr lang="es-ES_tradnl" b="1" dirty="0" smtClean="0">
                <a:latin typeface="Tahoma" pitchFamily="34" charset="0"/>
                <a:cs typeface="Arial" charset="0"/>
              </a:rPr>
              <a:t> </a:t>
            </a:r>
            <a:r>
              <a:rPr lang="es-ES_tradnl" b="1" dirty="0" smtClean="0">
                <a:solidFill>
                  <a:srgbClr val="F93947"/>
                </a:solidFill>
                <a:latin typeface="Tahoma" pitchFamily="34" charset="0"/>
                <a:cs typeface="Arial" charset="0"/>
              </a:rPr>
              <a:t/>
            </a:r>
            <a:br>
              <a:rPr lang="es-ES_tradnl" b="1" dirty="0" smtClean="0">
                <a:solidFill>
                  <a:srgbClr val="F93947"/>
                </a:solidFill>
                <a:latin typeface="Tahoma" pitchFamily="34" charset="0"/>
                <a:cs typeface="Arial" charset="0"/>
              </a:rPr>
            </a:br>
            <a:endParaRPr lang="es-ES"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441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5754499" y="1916832"/>
            <a:ext cx="2475101" cy="923330"/>
          </a:xfrm>
          <a:prstGeom prst="rect">
            <a:avLst/>
          </a:prstGeom>
          <a:noFill/>
        </p:spPr>
        <p:txBody>
          <a:bodyPr wrap="square" rtlCol="0">
            <a:spAutoFit/>
          </a:bodyPr>
          <a:lstStyle/>
          <a:p>
            <a:r>
              <a:rPr lang="es-ES" dirty="0" smtClean="0"/>
              <a:t>Por cambio climático  las estepas se convierten en desiertos</a:t>
            </a:r>
            <a:endParaRPr lang="es-E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499" y="3837493"/>
            <a:ext cx="3065974"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3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43000" y="228600"/>
            <a:ext cx="7800975" cy="1219200"/>
          </a:xfrm>
        </p:spPr>
        <p:txBody>
          <a:bodyPr/>
          <a:lstStyle/>
          <a:p>
            <a:pPr eaLnBrk="1" hangingPunct="1"/>
            <a:r>
              <a:rPr lang="es-ES" sz="2000" b="1" smtClean="0">
                <a:solidFill>
                  <a:schemeClr val="tx1"/>
                </a:solidFill>
              </a:rPr>
              <a:t/>
            </a:r>
            <a:br>
              <a:rPr lang="es-ES" sz="2000" b="1" smtClean="0">
                <a:solidFill>
                  <a:schemeClr val="tx1"/>
                </a:solidFill>
              </a:rPr>
            </a:br>
            <a:endParaRPr lang="es-ES" sz="1800" smtClean="0">
              <a:solidFill>
                <a:schemeClr val="tx1"/>
              </a:solidFill>
            </a:endParaRPr>
          </a:p>
        </p:txBody>
      </p:sp>
      <p:sp>
        <p:nvSpPr>
          <p:cNvPr id="13315" name="Rectangle 3"/>
          <p:cNvSpPr>
            <a:spLocks noGrp="1" noChangeArrowheads="1"/>
          </p:cNvSpPr>
          <p:nvPr>
            <p:ph type="body" idx="1"/>
          </p:nvPr>
        </p:nvSpPr>
        <p:spPr/>
        <p:txBody>
          <a:bodyPr/>
          <a:lstStyle/>
          <a:p>
            <a:pPr eaLnBrk="1" hangingPunct="1"/>
            <a:endParaRPr lang="es-ES_tradnl" smtClean="0"/>
          </a:p>
        </p:txBody>
      </p:sp>
      <p:pic>
        <p:nvPicPr>
          <p:cNvPr id="13316" name="Picture 4" descr="Diapositiv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27" y="65511"/>
            <a:ext cx="9144000"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3 Conector recto de flecha"/>
          <p:cNvCxnSpPr/>
          <p:nvPr/>
        </p:nvCxnSpPr>
        <p:spPr>
          <a:xfrm flipH="1" flipV="1">
            <a:off x="611560" y="4221088"/>
            <a:ext cx="1944216" cy="19470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flipV="1">
            <a:off x="3923928" y="5877273"/>
            <a:ext cx="743599" cy="2908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flipV="1">
            <a:off x="3563888" y="3968126"/>
            <a:ext cx="720080" cy="22689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flipV="1">
            <a:off x="3203848" y="3610561"/>
            <a:ext cx="847328" cy="25575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1370801" y="6189431"/>
            <a:ext cx="5849852" cy="563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a:t> </a:t>
            </a:r>
            <a:r>
              <a:rPr lang="es-ES" sz="2800" b="1" dirty="0" smtClean="0"/>
              <a:t>      Forman </a:t>
            </a:r>
            <a:r>
              <a:rPr lang="es-ES" sz="2800" b="1" dirty="0"/>
              <a:t>parte de la biosfera</a:t>
            </a:r>
          </a:p>
        </p:txBody>
      </p:sp>
    </p:spTree>
    <p:extLst>
      <p:ext uri="{BB962C8B-B14F-4D97-AF65-F5344CB8AC3E}">
        <p14:creationId xmlns:p14="http://schemas.microsoft.com/office/powerpoint/2010/main" val="25419930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s-ES" smtClean="0"/>
          </a:p>
        </p:txBody>
      </p:sp>
      <p:sp>
        <p:nvSpPr>
          <p:cNvPr id="12291" name="Rectangle 3"/>
          <p:cNvSpPr>
            <a:spLocks noGrp="1" noChangeArrowheads="1"/>
          </p:cNvSpPr>
          <p:nvPr>
            <p:ph type="body" sz="half" idx="1"/>
          </p:nvPr>
        </p:nvSpPr>
        <p:spPr/>
        <p:txBody>
          <a:bodyPr/>
          <a:lstStyle/>
          <a:p>
            <a:r>
              <a:rPr lang="en-US" sz="2400" smtClean="0">
                <a:solidFill>
                  <a:srgbClr val="F0FC02"/>
                </a:solidFill>
              </a:rPr>
              <a:t>La disminucion de la capa de ozono es uno de los problemas ambientales globales de mayor trascendencia mundial </a:t>
            </a:r>
            <a:endParaRPr lang="es-ES" sz="2400" smtClean="0">
              <a:solidFill>
                <a:srgbClr val="F0FC02"/>
              </a:solidFill>
            </a:endParaRPr>
          </a:p>
          <a:p>
            <a:endParaRPr lang="es-ES" sz="2400" smtClean="0">
              <a:solidFill>
                <a:srgbClr val="F0FC02"/>
              </a:solidFill>
            </a:endParaRPr>
          </a:p>
          <a:p>
            <a:endParaRPr lang="es-ES" sz="2400" smtClean="0"/>
          </a:p>
        </p:txBody>
      </p:sp>
      <p:pic>
        <p:nvPicPr>
          <p:cNvPr id="12292" name="Picture 4" descr="logotipomanonuevaweb"/>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753100" y="1833563"/>
            <a:ext cx="1828800" cy="1719262"/>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285" name="Rectangle 5"/>
          <p:cNvSpPr>
            <a:spLocks noChangeArrowheads="1"/>
          </p:cNvSpPr>
          <p:nvPr/>
        </p:nvSpPr>
        <p:spPr bwMode="auto">
          <a:xfrm>
            <a:off x="0" y="0"/>
            <a:ext cx="9144000" cy="68580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lIns="90488" tIns="44450" rIns="90488" bIns="44450" anchor="ctr"/>
          <a:lstStyle/>
          <a:p>
            <a:pPr algn="ctr">
              <a:defRPr/>
            </a:pPr>
            <a:endParaRPr lang="es-ES"/>
          </a:p>
        </p:txBody>
      </p:sp>
      <p:sp>
        <p:nvSpPr>
          <p:cNvPr id="12294" name="Text Box 6"/>
          <p:cNvSpPr txBox="1">
            <a:spLocks noChangeArrowheads="1"/>
          </p:cNvSpPr>
          <p:nvPr/>
        </p:nvSpPr>
        <p:spPr bwMode="auto">
          <a:xfrm>
            <a:off x="395288" y="333375"/>
            <a:ext cx="8208962" cy="579438"/>
          </a:xfrm>
          <a:prstGeom prst="rect">
            <a:avLst/>
          </a:prstGeom>
          <a:solidFill>
            <a:srgbClr val="92D050"/>
          </a:solidFill>
          <a:ln w="9525">
            <a:solidFill>
              <a:srgbClr val="92D05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3200">
                <a:solidFill>
                  <a:schemeClr val="tx2"/>
                </a:solidFill>
              </a:rPr>
              <a:t>¿Qué se entiende por diversidad biológica?</a:t>
            </a:r>
          </a:p>
        </p:txBody>
      </p:sp>
      <p:sp>
        <p:nvSpPr>
          <p:cNvPr id="97287" name="Text Box 7"/>
          <p:cNvSpPr txBox="1">
            <a:spLocks noChangeArrowheads="1"/>
          </p:cNvSpPr>
          <p:nvPr/>
        </p:nvSpPr>
        <p:spPr bwMode="auto">
          <a:xfrm>
            <a:off x="395288" y="3068638"/>
            <a:ext cx="8208962" cy="3600450"/>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marL="357188" indent="-98425">
              <a:defRPr>
                <a:solidFill>
                  <a:schemeClr val="tx1"/>
                </a:solidFill>
                <a:latin typeface="Arial" charset="0"/>
              </a:defRPr>
            </a:lvl1pPr>
            <a:lvl2pPr marL="715963">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defRPr/>
            </a:pPr>
            <a:r>
              <a:rPr lang="es-ES" sz="2400" dirty="0">
                <a:solidFill>
                  <a:schemeClr val="bg1"/>
                </a:solidFill>
              </a:rPr>
              <a:t> </a:t>
            </a:r>
          </a:p>
          <a:p>
            <a:pPr>
              <a:buFontTx/>
              <a:buChar char="•"/>
              <a:defRPr/>
            </a:pPr>
            <a:r>
              <a:rPr lang="es-ES" sz="2400" dirty="0">
                <a:solidFill>
                  <a:schemeClr val="tx2"/>
                </a:solidFill>
              </a:rPr>
              <a:t>Diversidad o variedad genética entre una misma especie (variedad </a:t>
            </a:r>
            <a:r>
              <a:rPr lang="es-ES" sz="2400" dirty="0" err="1">
                <a:solidFill>
                  <a:schemeClr val="tx2"/>
                </a:solidFill>
              </a:rPr>
              <a:t>intraespecífica</a:t>
            </a:r>
            <a:r>
              <a:rPr lang="es-ES" sz="2400" dirty="0">
                <a:solidFill>
                  <a:schemeClr val="tx2"/>
                </a:solidFill>
              </a:rPr>
              <a:t>).</a:t>
            </a:r>
          </a:p>
          <a:p>
            <a:pPr>
              <a:buFontTx/>
              <a:buChar char="•"/>
              <a:defRPr/>
            </a:pPr>
            <a:r>
              <a:rPr lang="es-ES" sz="2400" dirty="0">
                <a:solidFill>
                  <a:schemeClr val="tx2"/>
                </a:solidFill>
              </a:rPr>
              <a:t>Diversidad o variedad de especies dentro de ecosistemas.</a:t>
            </a:r>
          </a:p>
          <a:p>
            <a:pPr>
              <a:buFontTx/>
              <a:buChar char="•"/>
              <a:defRPr/>
            </a:pPr>
            <a:r>
              <a:rPr lang="es-ES" sz="2400" dirty="0">
                <a:solidFill>
                  <a:schemeClr val="tx2"/>
                </a:solidFill>
              </a:rPr>
              <a:t>Diversidad o variedad de ecosistemas y/o biomas en la biosfera (la biosfera es la parte de la corteza terrestre en la cual es posible la vida).</a:t>
            </a:r>
          </a:p>
          <a:p>
            <a:pPr>
              <a:spcBef>
                <a:spcPct val="50000"/>
              </a:spcBef>
              <a:defRPr/>
            </a:pPr>
            <a:endParaRPr lang="es-ES" sz="2400" dirty="0">
              <a:solidFill>
                <a:schemeClr val="tx2"/>
              </a:solidFill>
            </a:endParaRPr>
          </a:p>
        </p:txBody>
      </p:sp>
      <p:sp>
        <p:nvSpPr>
          <p:cNvPr id="97288" name="Text Box 8"/>
          <p:cNvSpPr txBox="1">
            <a:spLocks noChangeArrowheads="1"/>
          </p:cNvSpPr>
          <p:nvPr/>
        </p:nvSpPr>
        <p:spPr bwMode="auto">
          <a:xfrm>
            <a:off x="539750" y="1125538"/>
            <a:ext cx="7632700" cy="1938337"/>
          </a:xfrm>
          <a:prstGeom prst="rect">
            <a:avLst/>
          </a:prstGeom>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s-ES" sz="2400" dirty="0">
                <a:solidFill>
                  <a:schemeClr val="tx2"/>
                </a:solidFill>
              </a:rPr>
              <a:t>La diversidad biológica o biodiversidad incluye la variedad de organismos vivos en un hábitat o zona geográfica determinada y de los complejos ecológicos de los que forman parte. </a:t>
            </a:r>
            <a:endParaRPr lang="es-ES" sz="2400" dirty="0" smtClean="0">
              <a:solidFill>
                <a:schemeClr val="tx2"/>
              </a:solidFill>
            </a:endParaRPr>
          </a:p>
          <a:p>
            <a:pPr>
              <a:defRPr/>
            </a:pPr>
            <a:r>
              <a:rPr lang="es-ES" sz="2400" dirty="0" smtClean="0">
                <a:solidFill>
                  <a:schemeClr val="tx2"/>
                </a:solidFill>
              </a:rPr>
              <a:t>Se </a:t>
            </a:r>
            <a:r>
              <a:rPr lang="es-ES" sz="2400" dirty="0">
                <a:solidFill>
                  <a:schemeClr val="tx2"/>
                </a:solidFill>
              </a:rPr>
              <a:t>compone en esencia de tres niveles:</a:t>
            </a:r>
          </a:p>
        </p:txBody>
      </p:sp>
    </p:spTree>
    <p:extLst>
      <p:ext uri="{BB962C8B-B14F-4D97-AF65-F5344CB8AC3E}">
        <p14:creationId xmlns:p14="http://schemas.microsoft.com/office/powerpoint/2010/main" val="48764198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503238" y="1447800"/>
            <a:ext cx="8029202" cy="53399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2800" b="1" dirty="0"/>
              <a:t>     Biodiversidad (diversidad biológica): Variedad de la vida.</a:t>
            </a:r>
          </a:p>
          <a:p>
            <a:pPr eaLnBrk="1" hangingPunct="1">
              <a:spcBef>
                <a:spcPct val="50000"/>
              </a:spcBef>
            </a:pPr>
            <a:r>
              <a:rPr lang="es-ES" sz="2800" dirty="0"/>
              <a:t> Incluye tres  niveles de organización biológica</a:t>
            </a:r>
            <a:r>
              <a:rPr lang="es-ES" sz="2400" dirty="0"/>
              <a:t>:</a:t>
            </a:r>
          </a:p>
          <a:p>
            <a:pPr eaLnBrk="1" hangingPunct="1">
              <a:spcBef>
                <a:spcPct val="50000"/>
              </a:spcBef>
              <a:buFont typeface="Wingdings" pitchFamily="2" charset="2"/>
              <a:buNone/>
            </a:pPr>
            <a:r>
              <a:rPr lang="es-ES" sz="2400" b="1" dirty="0"/>
              <a:t>           - Especies</a:t>
            </a:r>
            <a:r>
              <a:rPr lang="es-ES" sz="2400" dirty="0"/>
              <a:t>: Plantas, animales, hongos, microorganismos que viven en un espacio</a:t>
            </a:r>
          </a:p>
          <a:p>
            <a:pPr eaLnBrk="1" hangingPunct="1">
              <a:spcBef>
                <a:spcPct val="50000"/>
              </a:spcBef>
              <a:buFont typeface="Wingdings" pitchFamily="2" charset="2"/>
              <a:buNone/>
            </a:pPr>
            <a:r>
              <a:rPr lang="es-ES" sz="2400" b="1" dirty="0"/>
              <a:t>            - Ecosistemas</a:t>
            </a:r>
            <a:r>
              <a:rPr lang="es-ES" sz="2400" dirty="0"/>
              <a:t>, de los que forman parte las especies</a:t>
            </a:r>
          </a:p>
          <a:p>
            <a:pPr eaLnBrk="1" hangingPunct="1">
              <a:spcBef>
                <a:spcPct val="50000"/>
              </a:spcBef>
              <a:buFont typeface="Wingdings" pitchFamily="2" charset="2"/>
              <a:buNone/>
            </a:pPr>
            <a:r>
              <a:rPr lang="es-ES" sz="2400" dirty="0"/>
              <a:t>             - </a:t>
            </a:r>
            <a:r>
              <a:rPr lang="es-ES" sz="2400" b="1" dirty="0"/>
              <a:t>Paisajes</a:t>
            </a:r>
            <a:r>
              <a:rPr lang="es-ES" sz="2400" dirty="0"/>
              <a:t> o regiones donde se ubican los ecosistemas</a:t>
            </a:r>
          </a:p>
          <a:p>
            <a:pPr eaLnBrk="1" hangingPunct="1">
              <a:spcBef>
                <a:spcPct val="50000"/>
              </a:spcBef>
            </a:pPr>
            <a:endParaRPr lang="es-ES" sz="2400" dirty="0"/>
          </a:p>
          <a:p>
            <a:pPr eaLnBrk="1" hangingPunct="1">
              <a:spcBef>
                <a:spcPct val="50000"/>
              </a:spcBef>
            </a:pPr>
            <a:r>
              <a:rPr lang="es-ES" dirty="0"/>
              <a:t> </a:t>
            </a:r>
          </a:p>
        </p:txBody>
      </p:sp>
      <p:sp>
        <p:nvSpPr>
          <p:cNvPr id="13315" name="Text Box 3"/>
          <p:cNvSpPr txBox="1">
            <a:spLocks noChangeArrowheads="1"/>
          </p:cNvSpPr>
          <p:nvPr/>
        </p:nvSpPr>
        <p:spPr bwMode="auto">
          <a:xfrm>
            <a:off x="1600200" y="381000"/>
            <a:ext cx="6335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3200" b="1">
                <a:solidFill>
                  <a:schemeClr val="accent2"/>
                </a:solidFill>
              </a:rPr>
              <a:t>Diversidad biológica</a:t>
            </a:r>
          </a:p>
        </p:txBody>
      </p:sp>
      <p:graphicFrame>
        <p:nvGraphicFramePr>
          <p:cNvPr id="13316" name="Object 8"/>
          <p:cNvGraphicFramePr>
            <a:graphicFrameLocks noChangeAspect="1"/>
          </p:cNvGraphicFramePr>
          <p:nvPr/>
        </p:nvGraphicFramePr>
        <p:xfrm>
          <a:off x="7142163" y="152400"/>
          <a:ext cx="1787525" cy="2057400"/>
        </p:xfrm>
        <a:graphic>
          <a:graphicData uri="http://schemas.openxmlformats.org/presentationml/2006/ole">
            <mc:AlternateContent xmlns:mc="http://schemas.openxmlformats.org/markup-compatibility/2006">
              <mc:Choice xmlns:v="urn:schemas-microsoft-com:vml" Requires="v">
                <p:oleObj spid="_x0000_s24609" name="Fotografía de Photo Editor" r:id="rId3" imgW="2771429" imgH="3191320" progId="">
                  <p:embed/>
                </p:oleObj>
              </mc:Choice>
              <mc:Fallback>
                <p:oleObj name="Fotografía de Photo Editor" r:id="rId3" imgW="2771429" imgH="31913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163" y="152400"/>
                        <a:ext cx="17875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600381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Grp="1" noChangeArrowheads="1"/>
          </p:cNvSpPr>
          <p:nvPr>
            <p:ph type="body" sz="half" idx="4294967295"/>
          </p:nvPr>
        </p:nvSpPr>
        <p:spPr>
          <a:xfrm>
            <a:off x="503238" y="404813"/>
            <a:ext cx="8964612" cy="2166937"/>
          </a:xfrm>
        </p:spPr>
        <p:txBody>
          <a:bodyPr lIns="90000" tIns="46800" rIns="90000" bIns="46800"/>
          <a:lstStyle/>
          <a:p>
            <a:pPr marL="0" indent="0" defTabSz="449263">
              <a:buFontTx/>
              <a:buNone/>
              <a:tabLst>
                <a:tab pos="0" algn="l"/>
                <a:tab pos="3313113" algn="l"/>
                <a:tab pos="4227513" algn="l"/>
                <a:tab pos="5141913" algn="l"/>
                <a:tab pos="6056313" algn="l"/>
                <a:tab pos="6970713" algn="l"/>
                <a:tab pos="7885113" algn="l"/>
                <a:tab pos="8799513" algn="l"/>
                <a:tab pos="9713913" algn="l"/>
              </a:tabLst>
            </a:pPr>
            <a:r>
              <a:rPr lang="es-ES_tradnl" sz="3600" b="1" dirty="0">
                <a:cs typeface="Arial" charset="0"/>
              </a:rPr>
              <a:t>P</a:t>
            </a:r>
            <a:r>
              <a:rPr lang="es-ES_tradnl" sz="3600" b="1" dirty="0" smtClean="0">
                <a:cs typeface="Arial" charset="0"/>
              </a:rPr>
              <a:t>ERDIDA DE BIODIVERSIDAD</a:t>
            </a:r>
          </a:p>
          <a:p>
            <a:pPr marL="0" indent="0" defTabSz="449263">
              <a:buFontTx/>
              <a:buNone/>
              <a:tabLst>
                <a:tab pos="0" algn="l"/>
                <a:tab pos="3313113" algn="l"/>
                <a:tab pos="4227513" algn="l"/>
                <a:tab pos="5141913" algn="l"/>
                <a:tab pos="6056313" algn="l"/>
                <a:tab pos="6970713" algn="l"/>
                <a:tab pos="7885113" algn="l"/>
                <a:tab pos="8799513" algn="l"/>
                <a:tab pos="9713913" algn="l"/>
              </a:tabLst>
            </a:pPr>
            <a:endParaRPr lang="es-ES_tradnl" sz="2400" b="1" dirty="0">
              <a:cs typeface="Arial" charset="0"/>
            </a:endParaRPr>
          </a:p>
          <a:p>
            <a:pPr marL="0" indent="0" defTabSz="449263">
              <a:buFontTx/>
              <a:buNone/>
              <a:tabLst>
                <a:tab pos="0" algn="l"/>
                <a:tab pos="3313113" algn="l"/>
                <a:tab pos="4227513" algn="l"/>
                <a:tab pos="5141913" algn="l"/>
                <a:tab pos="6056313" algn="l"/>
                <a:tab pos="6970713" algn="l"/>
                <a:tab pos="7885113" algn="l"/>
                <a:tab pos="8799513" algn="l"/>
                <a:tab pos="9713913" algn="l"/>
              </a:tabLst>
            </a:pPr>
            <a:r>
              <a:rPr lang="es-ES_tradnl" sz="2800" b="1" dirty="0" smtClean="0">
                <a:cs typeface="Arial" charset="0"/>
              </a:rPr>
              <a:t>Los </a:t>
            </a:r>
            <a:r>
              <a:rPr lang="es-ES_tradnl" sz="2800" b="1" dirty="0">
                <a:cs typeface="Arial" charset="0"/>
              </a:rPr>
              <a:t>ecosistemas de la tierra están amenazados</a:t>
            </a:r>
          </a:p>
          <a:p>
            <a:pPr marL="0" indent="0" defTabSz="449263">
              <a:buFontTx/>
              <a:buNone/>
              <a:tabLst>
                <a:tab pos="0" algn="l"/>
                <a:tab pos="3313113" algn="l"/>
                <a:tab pos="4227513" algn="l"/>
                <a:tab pos="5141913" algn="l"/>
                <a:tab pos="6056313" algn="l"/>
                <a:tab pos="6970713" algn="l"/>
                <a:tab pos="7885113" algn="l"/>
                <a:tab pos="8799513" algn="l"/>
                <a:tab pos="9713913" algn="l"/>
              </a:tabLst>
            </a:pPr>
            <a:endParaRPr lang="es-ES_tradnl" sz="2800" dirty="0">
              <a:cs typeface="Arial" charset="0"/>
            </a:endParaRPr>
          </a:p>
          <a:p>
            <a:pPr marL="0" indent="0" algn="just" defTabSz="449263">
              <a:buFontTx/>
              <a:buNone/>
              <a:tabLst>
                <a:tab pos="0" algn="l"/>
                <a:tab pos="3313113" algn="l"/>
                <a:tab pos="4227513" algn="l"/>
                <a:tab pos="5141913" algn="l"/>
                <a:tab pos="6056313" algn="l"/>
                <a:tab pos="6970713" algn="l"/>
                <a:tab pos="7885113" algn="l"/>
                <a:tab pos="8799513" algn="l"/>
                <a:tab pos="9713913" algn="l"/>
              </a:tabLst>
            </a:pPr>
            <a:endParaRPr lang="es-ES_tradnl" sz="2800" dirty="0">
              <a:cs typeface="Arial" charset="0"/>
            </a:endParaRPr>
          </a:p>
          <a:p>
            <a:pPr marL="0" indent="0" defTabSz="449263">
              <a:buFontTx/>
              <a:buNone/>
              <a:tabLst>
                <a:tab pos="0" algn="l"/>
                <a:tab pos="3313113" algn="l"/>
                <a:tab pos="4227513" algn="l"/>
                <a:tab pos="5141913" algn="l"/>
                <a:tab pos="6056313" algn="l"/>
                <a:tab pos="6970713" algn="l"/>
                <a:tab pos="7885113" algn="l"/>
                <a:tab pos="8799513" algn="l"/>
                <a:tab pos="9713913" algn="l"/>
              </a:tabLst>
            </a:pPr>
            <a:endParaRPr lang="es-ES_tradnl" sz="2800" dirty="0">
              <a:solidFill>
                <a:srgbClr val="000066"/>
              </a:solidFill>
              <a:cs typeface="Arial" charset="0"/>
            </a:endParaRPr>
          </a:p>
        </p:txBody>
      </p:sp>
      <p:sp>
        <p:nvSpPr>
          <p:cNvPr id="65539" name="Rectangle 3"/>
          <p:cNvSpPr>
            <a:spLocks noChangeArrowheads="1"/>
          </p:cNvSpPr>
          <p:nvPr/>
        </p:nvSpPr>
        <p:spPr bwMode="auto">
          <a:xfrm>
            <a:off x="323528" y="1916832"/>
            <a:ext cx="302433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s-ES_tradnl" sz="2800" b="1" dirty="0">
                <a:latin typeface="Times New Roman" pitchFamily="18" charset="0"/>
                <a:ea typeface="Lucida Sans Unicode" pitchFamily="34" charset="0"/>
                <a:cs typeface="Lucida Sans Unicode" pitchFamily="34" charset="0"/>
              </a:rPr>
              <a:t>El 20% de la cubierta terrestre ha sido degradada  y  el    </a:t>
            </a:r>
            <a:r>
              <a:rPr lang="es-ES_tradnl" sz="2800" b="1" dirty="0" smtClean="0">
                <a:latin typeface="Times New Roman" pitchFamily="18" charset="0"/>
                <a:ea typeface="Lucida Sans Unicode" pitchFamily="34" charset="0"/>
                <a:cs typeface="Lucida Sans Unicode" pitchFamily="34" charset="0"/>
              </a:rPr>
              <a:t>60</a:t>
            </a:r>
            <a:r>
              <a:rPr lang="es-ES_tradnl" sz="2800" b="1" dirty="0">
                <a:latin typeface="Times New Roman" pitchFamily="18" charset="0"/>
                <a:ea typeface="Lucida Sans Unicode" pitchFamily="34" charset="0"/>
                <a:cs typeface="Lucida Sans Unicode" pitchFamily="34" charset="0"/>
              </a:rPr>
              <a:t>% de los ecosistemas del planeta están dañados o     amenazados</a:t>
            </a:r>
            <a:endParaRPr lang="es-ES" sz="2800" b="1" dirty="0">
              <a:latin typeface="Times New Roman" pitchFamily="18" charset="0"/>
              <a:ea typeface="Lucida Sans Unicode" pitchFamily="34" charset="0"/>
              <a:cs typeface="Lucida Sans Unicode" pitchFamily="34" charset="0"/>
            </a:endParaRPr>
          </a:p>
        </p:txBody>
      </p:sp>
      <p:pic>
        <p:nvPicPr>
          <p:cNvPr id="655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259013"/>
            <a:ext cx="4680520" cy="419432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86034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85720" y="274638"/>
            <a:ext cx="8643998" cy="1143000"/>
          </a:xfrm>
        </p:spPr>
        <p:txBody>
          <a:bodyPr/>
          <a:lstStyle/>
          <a:p>
            <a:r>
              <a:rPr lang="es-ES_tradnl" sz="3600" b="1" dirty="0">
                <a:solidFill>
                  <a:schemeClr val="tx1"/>
                </a:solidFill>
              </a:rPr>
              <a:t>Causas de la pérdida de </a:t>
            </a:r>
            <a:r>
              <a:rPr lang="es-ES_tradnl" sz="3600" b="1" dirty="0" smtClean="0">
                <a:solidFill>
                  <a:schemeClr val="tx1"/>
                </a:solidFill>
              </a:rPr>
              <a:t>biodiversidad</a:t>
            </a:r>
            <a:endParaRPr lang="es-ES" sz="4000" b="1" dirty="0">
              <a:solidFill>
                <a:schemeClr val="tx1"/>
              </a:solidFill>
            </a:endParaRPr>
          </a:p>
        </p:txBody>
      </p:sp>
      <p:sp>
        <p:nvSpPr>
          <p:cNvPr id="80899" name="Rectangle 3"/>
          <p:cNvSpPr>
            <a:spLocks noGrp="1" noChangeArrowheads="1"/>
          </p:cNvSpPr>
          <p:nvPr>
            <p:ph type="body" idx="1"/>
          </p:nvPr>
        </p:nvSpPr>
        <p:spPr>
          <a:xfrm>
            <a:off x="457200" y="1268760"/>
            <a:ext cx="8291264" cy="5589240"/>
          </a:xfrm>
        </p:spPr>
        <p:txBody>
          <a:bodyPr/>
          <a:lstStyle/>
          <a:p>
            <a:pPr lvl="4">
              <a:lnSpc>
                <a:spcPct val="110000"/>
              </a:lnSpc>
              <a:spcBef>
                <a:spcPct val="50000"/>
              </a:spcBef>
              <a:buFontTx/>
              <a:buNone/>
            </a:pPr>
            <a:endParaRPr lang="es-ES_tradnl" sz="1400" b="1" dirty="0"/>
          </a:p>
          <a:p>
            <a:pPr>
              <a:spcBef>
                <a:spcPts val="0"/>
              </a:spcBef>
            </a:pPr>
            <a:r>
              <a:rPr lang="es-ES_tradnl" sz="2800" dirty="0">
                <a:solidFill>
                  <a:srgbClr val="FF0000"/>
                </a:solidFill>
              </a:rPr>
              <a:t>La destrucción del hábitat natural de especies</a:t>
            </a:r>
            <a:r>
              <a:rPr lang="es-ES_tradnl" sz="2800" dirty="0"/>
              <a:t>.</a:t>
            </a:r>
          </a:p>
          <a:p>
            <a:pPr>
              <a:spcBef>
                <a:spcPts val="0"/>
              </a:spcBef>
            </a:pPr>
            <a:r>
              <a:rPr lang="es-ES_tradnl" sz="2800" dirty="0"/>
              <a:t>Inadecuado manejo de ecosistemas frágiles</a:t>
            </a:r>
            <a:r>
              <a:rPr lang="es-ES_tradnl" sz="2800" dirty="0" smtClean="0"/>
              <a:t>.</a:t>
            </a:r>
          </a:p>
          <a:p>
            <a:pPr>
              <a:spcBef>
                <a:spcPts val="0"/>
              </a:spcBef>
            </a:pPr>
            <a:r>
              <a:rPr lang="es-ES_tradnl" sz="2800" dirty="0" smtClean="0">
                <a:solidFill>
                  <a:srgbClr val="FF0000"/>
                </a:solidFill>
              </a:rPr>
              <a:t>Agricultura intensiva</a:t>
            </a:r>
            <a:endParaRPr lang="es-ES_tradnl" sz="2800" dirty="0">
              <a:solidFill>
                <a:srgbClr val="FF0000"/>
              </a:solidFill>
            </a:endParaRPr>
          </a:p>
          <a:p>
            <a:pPr>
              <a:spcBef>
                <a:spcPts val="0"/>
              </a:spcBef>
            </a:pPr>
            <a:r>
              <a:rPr lang="es-ES" sz="2800" dirty="0"/>
              <a:t>La sobreexplotación de los recursos.</a:t>
            </a:r>
            <a:endParaRPr lang="es-ES_tradnl" sz="2800" dirty="0"/>
          </a:p>
          <a:p>
            <a:pPr>
              <a:spcBef>
                <a:spcPts val="0"/>
              </a:spcBef>
            </a:pPr>
            <a:r>
              <a:rPr lang="es-ES" sz="2800" dirty="0">
                <a:solidFill>
                  <a:srgbClr val="FF0000"/>
                </a:solidFill>
              </a:rPr>
              <a:t>La degradación y contaminación del suelo, las aguas y la atmósfera.</a:t>
            </a:r>
          </a:p>
          <a:p>
            <a:pPr>
              <a:spcBef>
                <a:spcPts val="0"/>
              </a:spcBef>
            </a:pPr>
            <a:r>
              <a:rPr lang="es-ES" sz="2800" dirty="0">
                <a:solidFill>
                  <a:srgbClr val="FF0000"/>
                </a:solidFill>
              </a:rPr>
              <a:t>La introducción de especies exóticas</a:t>
            </a:r>
            <a:r>
              <a:rPr lang="es-ES" sz="2800" dirty="0" smtClean="0">
                <a:solidFill>
                  <a:srgbClr val="FF0000"/>
                </a:solidFill>
              </a:rPr>
              <a:t>.</a:t>
            </a:r>
          </a:p>
          <a:p>
            <a:pPr>
              <a:spcBef>
                <a:spcPts val="0"/>
              </a:spcBef>
            </a:pPr>
            <a:r>
              <a:rPr lang="es-ES" sz="2800" dirty="0" smtClean="0">
                <a:solidFill>
                  <a:srgbClr val="FF0000"/>
                </a:solidFill>
              </a:rPr>
              <a:t>Los </a:t>
            </a:r>
            <a:r>
              <a:rPr lang="es-ES" sz="2800" dirty="0">
                <a:solidFill>
                  <a:srgbClr val="FF0000"/>
                </a:solidFill>
              </a:rPr>
              <a:t>incendios forestales</a:t>
            </a:r>
          </a:p>
          <a:p>
            <a:pPr>
              <a:spcBef>
                <a:spcPts val="0"/>
              </a:spcBef>
            </a:pPr>
            <a:r>
              <a:rPr lang="es-ES_tradnl" sz="2800" dirty="0"/>
              <a:t>La apropiación ilícita de especies, la caza furtiva y la pesca de especies de alto valor económico.</a:t>
            </a:r>
          </a:p>
          <a:p>
            <a:pPr>
              <a:spcBef>
                <a:spcPts val="0"/>
              </a:spcBef>
            </a:pPr>
            <a:r>
              <a:rPr lang="es-ES" sz="2800" dirty="0" smtClean="0">
                <a:solidFill>
                  <a:srgbClr val="F93947"/>
                </a:solidFill>
              </a:rPr>
              <a:t>Falta de conocimientos, conciencia y cultura ambiental</a:t>
            </a:r>
            <a:endParaRPr lang="en-CA" sz="2800" dirty="0" smtClean="0">
              <a:solidFill>
                <a:srgbClr val="F93947"/>
              </a:solidFill>
            </a:endParaRPr>
          </a:p>
          <a:p>
            <a:pPr lvl="4">
              <a:lnSpc>
                <a:spcPct val="110000"/>
              </a:lnSpc>
              <a:spcBef>
                <a:spcPct val="50000"/>
              </a:spcBef>
              <a:buNone/>
            </a:pPr>
            <a:endParaRPr lang="es-ES_tradnl" sz="2400" b="1" dirty="0">
              <a:latin typeface="Tahoma" pitchFamily="34" charset="0"/>
            </a:endParaRPr>
          </a:p>
          <a:p>
            <a:pPr>
              <a:lnSpc>
                <a:spcPct val="80000"/>
              </a:lnSpc>
            </a:pPr>
            <a:endParaRPr lang="es-ES" sz="2400" dirty="0">
              <a:latin typeface="Tahoma" pitchFamily="34" charset="0"/>
            </a:endParaRPr>
          </a:p>
        </p:txBody>
      </p:sp>
    </p:spTree>
    <p:extLst>
      <p:ext uri="{BB962C8B-B14F-4D97-AF65-F5344CB8AC3E}">
        <p14:creationId xmlns:p14="http://schemas.microsoft.com/office/powerpoint/2010/main" val="405332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1524000"/>
            <a:ext cx="2803525" cy="3886200"/>
            <a:chOff x="144" y="528"/>
            <a:chExt cx="1766" cy="2448"/>
          </a:xfrm>
        </p:grpSpPr>
        <p:graphicFrame>
          <p:nvGraphicFramePr>
            <p:cNvPr id="76803" name="Object 3"/>
            <p:cNvGraphicFramePr>
              <a:graphicFrameLocks noChangeAspect="1"/>
            </p:cNvGraphicFramePr>
            <p:nvPr/>
          </p:nvGraphicFramePr>
          <p:xfrm>
            <a:off x="144" y="816"/>
            <a:ext cx="1766" cy="1776"/>
          </p:xfrm>
          <a:graphic>
            <a:graphicData uri="http://schemas.openxmlformats.org/presentationml/2006/ole">
              <mc:AlternateContent xmlns:mc="http://schemas.openxmlformats.org/markup-compatibility/2006">
                <mc:Choice xmlns:v="urn:schemas-microsoft-com:vml" Requires="v">
                  <p:oleObj spid="_x0000_s25726" name="Clip" r:id="rId3" imgW="3417544" imgH="3440114" progId="">
                    <p:embed/>
                  </p:oleObj>
                </mc:Choice>
                <mc:Fallback>
                  <p:oleObj name="Clip" r:id="rId3" imgW="3417544" imgH="344011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816"/>
                          <a:ext cx="1766" cy="1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804" name="Text Box 4"/>
            <p:cNvSpPr txBox="1">
              <a:spLocks noChangeArrowheads="1"/>
            </p:cNvSpPr>
            <p:nvPr/>
          </p:nvSpPr>
          <p:spPr bwMode="auto">
            <a:xfrm>
              <a:off x="672" y="528"/>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sz="2400" b="1">
                  <a:solidFill>
                    <a:srgbClr val="000000"/>
                  </a:solidFill>
                  <a:latin typeface="Tahoma" pitchFamily="34" charset="0"/>
                </a:rPr>
                <a:t>1970</a:t>
              </a:r>
            </a:p>
          </p:txBody>
        </p:sp>
        <p:sp>
          <p:nvSpPr>
            <p:cNvPr id="76805" name="Text Box 5"/>
            <p:cNvSpPr txBox="1">
              <a:spLocks noChangeArrowheads="1"/>
            </p:cNvSpPr>
            <p:nvPr/>
          </p:nvSpPr>
          <p:spPr bwMode="auto">
            <a:xfrm>
              <a:off x="720" y="2688"/>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sz="2400" b="1">
                  <a:solidFill>
                    <a:srgbClr val="000000"/>
                  </a:solidFill>
                  <a:latin typeface="Tahoma" pitchFamily="34" charset="0"/>
                </a:rPr>
                <a:t>1/4</a:t>
              </a:r>
            </a:p>
          </p:txBody>
        </p:sp>
      </p:grpSp>
      <p:grpSp>
        <p:nvGrpSpPr>
          <p:cNvPr id="3" name="Group 6"/>
          <p:cNvGrpSpPr>
            <a:grpSpLocks/>
          </p:cNvGrpSpPr>
          <p:nvPr/>
        </p:nvGrpSpPr>
        <p:grpSpPr bwMode="auto">
          <a:xfrm>
            <a:off x="3200400" y="2057400"/>
            <a:ext cx="2133600" cy="3200400"/>
            <a:chOff x="2016" y="912"/>
            <a:chExt cx="1344" cy="2016"/>
          </a:xfrm>
        </p:grpSpPr>
        <p:graphicFrame>
          <p:nvGraphicFramePr>
            <p:cNvPr id="76807" name="Object 7"/>
            <p:cNvGraphicFramePr>
              <a:graphicFrameLocks noChangeAspect="1"/>
            </p:cNvGraphicFramePr>
            <p:nvPr/>
          </p:nvGraphicFramePr>
          <p:xfrm>
            <a:off x="2016" y="1200"/>
            <a:ext cx="1344" cy="1392"/>
          </p:xfrm>
          <a:graphic>
            <a:graphicData uri="http://schemas.openxmlformats.org/presentationml/2006/ole">
              <mc:AlternateContent xmlns:mc="http://schemas.openxmlformats.org/markup-compatibility/2006">
                <mc:Choice xmlns:v="urn:schemas-microsoft-com:vml" Requires="v">
                  <p:oleObj spid="_x0000_s25727" name="Clip" r:id="rId5" imgW="3417544" imgH="3440114" progId="">
                    <p:embed/>
                  </p:oleObj>
                </mc:Choice>
                <mc:Fallback>
                  <p:oleObj name="Clip" r:id="rId5" imgW="3417544" imgH="344011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1200"/>
                          <a:ext cx="1344" cy="13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808" name="Text Box 8"/>
            <p:cNvSpPr txBox="1">
              <a:spLocks noChangeArrowheads="1"/>
            </p:cNvSpPr>
            <p:nvPr/>
          </p:nvSpPr>
          <p:spPr bwMode="auto">
            <a:xfrm>
              <a:off x="2304" y="912"/>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2400" b="1">
                  <a:solidFill>
                    <a:srgbClr val="000000"/>
                  </a:solidFill>
                  <a:latin typeface="Tahoma" pitchFamily="34" charset="0"/>
                </a:rPr>
                <a:t> 1992 </a:t>
              </a:r>
            </a:p>
          </p:txBody>
        </p:sp>
        <p:sp>
          <p:nvSpPr>
            <p:cNvPr id="76809" name="Text Box 9"/>
            <p:cNvSpPr txBox="1">
              <a:spLocks noChangeArrowheads="1"/>
            </p:cNvSpPr>
            <p:nvPr/>
          </p:nvSpPr>
          <p:spPr bwMode="auto">
            <a:xfrm>
              <a:off x="2352" y="2640"/>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sz="2400" b="1">
                  <a:solidFill>
                    <a:srgbClr val="000000"/>
                  </a:solidFill>
                  <a:latin typeface="Tahoma" pitchFamily="34" charset="0"/>
                </a:rPr>
                <a:t>1/5</a:t>
              </a:r>
            </a:p>
          </p:txBody>
        </p:sp>
      </p:grpSp>
      <p:grpSp>
        <p:nvGrpSpPr>
          <p:cNvPr id="4" name="Group 10"/>
          <p:cNvGrpSpPr>
            <a:grpSpLocks/>
          </p:cNvGrpSpPr>
          <p:nvPr/>
        </p:nvGrpSpPr>
        <p:grpSpPr bwMode="auto">
          <a:xfrm>
            <a:off x="5486400" y="2362200"/>
            <a:ext cx="1752600" cy="2895600"/>
            <a:chOff x="3456" y="1104"/>
            <a:chExt cx="1104" cy="1824"/>
          </a:xfrm>
        </p:grpSpPr>
        <p:graphicFrame>
          <p:nvGraphicFramePr>
            <p:cNvPr id="76811" name="Object 11"/>
            <p:cNvGraphicFramePr>
              <a:graphicFrameLocks noChangeAspect="1"/>
            </p:cNvGraphicFramePr>
            <p:nvPr/>
          </p:nvGraphicFramePr>
          <p:xfrm>
            <a:off x="3456" y="1440"/>
            <a:ext cx="1104" cy="1152"/>
          </p:xfrm>
          <a:graphic>
            <a:graphicData uri="http://schemas.openxmlformats.org/presentationml/2006/ole">
              <mc:AlternateContent xmlns:mc="http://schemas.openxmlformats.org/markup-compatibility/2006">
                <mc:Choice xmlns:v="urn:schemas-microsoft-com:vml" Requires="v">
                  <p:oleObj spid="_x0000_s25728" name="Clip" r:id="rId6" imgW="3417544" imgH="3440114" progId="">
                    <p:embed/>
                  </p:oleObj>
                </mc:Choice>
                <mc:Fallback>
                  <p:oleObj name="Clip" r:id="rId6" imgW="3417544" imgH="344011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 y="1440"/>
                          <a:ext cx="1104" cy="1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2"/>
            <p:cNvGrpSpPr>
              <a:grpSpLocks/>
            </p:cNvGrpSpPr>
            <p:nvPr/>
          </p:nvGrpSpPr>
          <p:grpSpPr bwMode="auto">
            <a:xfrm>
              <a:off x="3648" y="1104"/>
              <a:ext cx="720" cy="1824"/>
              <a:chOff x="3648" y="1104"/>
              <a:chExt cx="720" cy="1824"/>
            </a:xfrm>
          </p:grpSpPr>
          <p:sp>
            <p:nvSpPr>
              <p:cNvPr id="76813" name="Text Box 13"/>
              <p:cNvSpPr txBox="1">
                <a:spLocks noChangeArrowheads="1"/>
              </p:cNvSpPr>
              <p:nvPr/>
            </p:nvSpPr>
            <p:spPr bwMode="auto">
              <a:xfrm>
                <a:off x="3648" y="1104"/>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sz="2400" b="1">
                    <a:solidFill>
                      <a:srgbClr val="000000"/>
                    </a:solidFill>
                    <a:latin typeface="Tahoma" pitchFamily="34" charset="0"/>
                  </a:rPr>
                  <a:t>2000</a:t>
                </a:r>
              </a:p>
            </p:txBody>
          </p:sp>
          <p:sp>
            <p:nvSpPr>
              <p:cNvPr id="76814" name="Text Box 14"/>
              <p:cNvSpPr txBox="1">
                <a:spLocks noChangeArrowheads="1"/>
              </p:cNvSpPr>
              <p:nvPr/>
            </p:nvSpPr>
            <p:spPr bwMode="auto">
              <a:xfrm>
                <a:off x="3648" y="2640"/>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sz="2400" b="1">
                    <a:solidFill>
                      <a:srgbClr val="000000"/>
                    </a:solidFill>
                    <a:latin typeface="Tahoma" pitchFamily="34" charset="0"/>
                  </a:rPr>
                  <a:t>1/6</a:t>
                </a:r>
              </a:p>
            </p:txBody>
          </p:sp>
        </p:grpSp>
      </p:grpSp>
      <p:grpSp>
        <p:nvGrpSpPr>
          <p:cNvPr id="6" name="Group 15"/>
          <p:cNvGrpSpPr>
            <a:grpSpLocks/>
          </p:cNvGrpSpPr>
          <p:nvPr/>
        </p:nvGrpSpPr>
        <p:grpSpPr bwMode="auto">
          <a:xfrm>
            <a:off x="7391400" y="2590800"/>
            <a:ext cx="1447800" cy="2667000"/>
            <a:chOff x="4656" y="1248"/>
            <a:chExt cx="912" cy="1680"/>
          </a:xfrm>
        </p:grpSpPr>
        <p:graphicFrame>
          <p:nvGraphicFramePr>
            <p:cNvPr id="76816" name="Object 16"/>
            <p:cNvGraphicFramePr>
              <a:graphicFrameLocks noChangeAspect="1"/>
            </p:cNvGraphicFramePr>
            <p:nvPr/>
          </p:nvGraphicFramePr>
          <p:xfrm>
            <a:off x="4656" y="1632"/>
            <a:ext cx="912" cy="960"/>
          </p:xfrm>
          <a:graphic>
            <a:graphicData uri="http://schemas.openxmlformats.org/presentationml/2006/ole">
              <mc:AlternateContent xmlns:mc="http://schemas.openxmlformats.org/markup-compatibility/2006">
                <mc:Choice xmlns:v="urn:schemas-microsoft-com:vml" Requires="v">
                  <p:oleObj spid="_x0000_s25729" name="Clip" r:id="rId7" imgW="3417544" imgH="3440114" progId="">
                    <p:embed/>
                  </p:oleObj>
                </mc:Choice>
                <mc:Fallback>
                  <p:oleObj name="Clip" r:id="rId7" imgW="3417544" imgH="344011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 y="1632"/>
                          <a:ext cx="912" cy="9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817" name="Text Box 17"/>
            <p:cNvSpPr txBox="1">
              <a:spLocks noChangeArrowheads="1"/>
            </p:cNvSpPr>
            <p:nvPr/>
          </p:nvSpPr>
          <p:spPr bwMode="auto">
            <a:xfrm>
              <a:off x="4800" y="1248"/>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2400" b="1">
                  <a:solidFill>
                    <a:srgbClr val="000000"/>
                  </a:solidFill>
                  <a:latin typeface="Tahoma" pitchFamily="34" charset="0"/>
                </a:rPr>
                <a:t>2020</a:t>
              </a:r>
            </a:p>
          </p:txBody>
        </p:sp>
        <p:sp>
          <p:nvSpPr>
            <p:cNvPr id="76818" name="Text Box 18"/>
            <p:cNvSpPr txBox="1">
              <a:spLocks noChangeArrowheads="1"/>
            </p:cNvSpPr>
            <p:nvPr/>
          </p:nvSpPr>
          <p:spPr bwMode="auto">
            <a:xfrm>
              <a:off x="4752" y="2640"/>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sz="2400" b="1">
                  <a:solidFill>
                    <a:srgbClr val="000000"/>
                  </a:solidFill>
                  <a:latin typeface="Tahoma" pitchFamily="34" charset="0"/>
                </a:rPr>
                <a:t>1/7</a:t>
              </a:r>
            </a:p>
          </p:txBody>
        </p:sp>
      </p:grpSp>
      <p:sp>
        <p:nvSpPr>
          <p:cNvPr id="76819" name="Text Box 19"/>
          <p:cNvSpPr txBox="1">
            <a:spLocks noChangeArrowheads="1"/>
          </p:cNvSpPr>
          <p:nvPr/>
        </p:nvSpPr>
        <p:spPr bwMode="auto">
          <a:xfrm>
            <a:off x="1295400" y="685800"/>
            <a:ext cx="7239000" cy="822325"/>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sz="2400" b="1">
                <a:solidFill>
                  <a:srgbClr val="003300"/>
                </a:solidFill>
                <a:latin typeface="Tahoma" pitchFamily="34" charset="0"/>
              </a:rPr>
              <a:t>REDUCCIÓN DE LA SUPERFICIE MUNDIAL DE BOSQUES</a:t>
            </a:r>
          </a:p>
        </p:txBody>
      </p:sp>
    </p:spTree>
    <p:extLst>
      <p:ext uri="{BB962C8B-B14F-4D97-AF65-F5344CB8AC3E}">
        <p14:creationId xmlns:p14="http://schemas.microsoft.com/office/powerpoint/2010/main" val="2435098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par>
                          <p:cTn id="12" fill="hold" nodeType="afterGroup">
                            <p:stCondLst>
                              <p:cond delay="2000"/>
                            </p:stCondLst>
                            <p:childTnLst>
                              <p:par>
                                <p:cTn id="13" presetID="4" presetClass="entr" presetSubtype="32"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par>
                          <p:cTn id="16" fill="hold" nodeType="afterGroup">
                            <p:stCondLst>
                              <p:cond delay="3000"/>
                            </p:stCondLst>
                            <p:childTnLst>
                              <p:par>
                                <p:cTn id="17" presetID="4" presetClass="entr" presetSubtype="32"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box(ou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Freeform 4"/>
          <p:cNvSpPr>
            <a:spLocks/>
          </p:cNvSpPr>
          <p:nvPr/>
        </p:nvSpPr>
        <p:spPr bwMode="auto">
          <a:xfrm>
            <a:off x="384175" y="914400"/>
            <a:ext cx="2473325" cy="933450"/>
          </a:xfrm>
          <a:custGeom>
            <a:avLst/>
            <a:gdLst>
              <a:gd name="T0" fmla="*/ 1234 w 1558"/>
              <a:gd name="T1" fmla="*/ 246 h 588"/>
              <a:gd name="T2" fmla="*/ 1444 w 1558"/>
              <a:gd name="T3" fmla="*/ 270 h 588"/>
              <a:gd name="T4" fmla="*/ 1498 w 1558"/>
              <a:gd name="T5" fmla="*/ 294 h 588"/>
              <a:gd name="T6" fmla="*/ 1510 w 1558"/>
              <a:gd name="T7" fmla="*/ 312 h 588"/>
              <a:gd name="T8" fmla="*/ 1528 w 1558"/>
              <a:gd name="T9" fmla="*/ 324 h 588"/>
              <a:gd name="T10" fmla="*/ 1534 w 1558"/>
              <a:gd name="T11" fmla="*/ 342 h 588"/>
              <a:gd name="T12" fmla="*/ 1558 w 1558"/>
              <a:gd name="T13" fmla="*/ 378 h 588"/>
              <a:gd name="T14" fmla="*/ 1516 w 1558"/>
              <a:gd name="T15" fmla="*/ 408 h 588"/>
              <a:gd name="T16" fmla="*/ 1498 w 1558"/>
              <a:gd name="T17" fmla="*/ 414 h 588"/>
              <a:gd name="T18" fmla="*/ 1480 w 1558"/>
              <a:gd name="T19" fmla="*/ 432 h 588"/>
              <a:gd name="T20" fmla="*/ 1462 w 1558"/>
              <a:gd name="T21" fmla="*/ 426 h 588"/>
              <a:gd name="T22" fmla="*/ 1384 w 1558"/>
              <a:gd name="T23" fmla="*/ 432 h 588"/>
              <a:gd name="T24" fmla="*/ 1354 w 1558"/>
              <a:gd name="T25" fmla="*/ 492 h 588"/>
              <a:gd name="T26" fmla="*/ 1390 w 1558"/>
              <a:gd name="T27" fmla="*/ 504 h 588"/>
              <a:gd name="T28" fmla="*/ 1390 w 1558"/>
              <a:gd name="T29" fmla="*/ 540 h 588"/>
              <a:gd name="T30" fmla="*/ 1354 w 1558"/>
              <a:gd name="T31" fmla="*/ 552 h 588"/>
              <a:gd name="T32" fmla="*/ 1348 w 1558"/>
              <a:gd name="T33" fmla="*/ 534 h 588"/>
              <a:gd name="T34" fmla="*/ 1300 w 1558"/>
              <a:gd name="T35" fmla="*/ 546 h 588"/>
              <a:gd name="T36" fmla="*/ 1264 w 1558"/>
              <a:gd name="T37" fmla="*/ 570 h 588"/>
              <a:gd name="T38" fmla="*/ 1198 w 1558"/>
              <a:gd name="T39" fmla="*/ 588 h 588"/>
              <a:gd name="T40" fmla="*/ 1156 w 1558"/>
              <a:gd name="T41" fmla="*/ 558 h 588"/>
              <a:gd name="T42" fmla="*/ 1150 w 1558"/>
              <a:gd name="T43" fmla="*/ 528 h 588"/>
              <a:gd name="T44" fmla="*/ 1084 w 1558"/>
              <a:gd name="T45" fmla="*/ 498 h 588"/>
              <a:gd name="T46" fmla="*/ 1024 w 1558"/>
              <a:gd name="T47" fmla="*/ 480 h 588"/>
              <a:gd name="T48" fmla="*/ 820 w 1558"/>
              <a:gd name="T49" fmla="*/ 456 h 588"/>
              <a:gd name="T50" fmla="*/ 724 w 1558"/>
              <a:gd name="T51" fmla="*/ 426 h 588"/>
              <a:gd name="T52" fmla="*/ 688 w 1558"/>
              <a:gd name="T53" fmla="*/ 414 h 588"/>
              <a:gd name="T54" fmla="*/ 670 w 1558"/>
              <a:gd name="T55" fmla="*/ 408 h 588"/>
              <a:gd name="T56" fmla="*/ 562 w 1558"/>
              <a:gd name="T57" fmla="*/ 378 h 588"/>
              <a:gd name="T58" fmla="*/ 436 w 1558"/>
              <a:gd name="T59" fmla="*/ 300 h 588"/>
              <a:gd name="T60" fmla="*/ 388 w 1558"/>
              <a:gd name="T61" fmla="*/ 306 h 588"/>
              <a:gd name="T62" fmla="*/ 346 w 1558"/>
              <a:gd name="T63" fmla="*/ 264 h 588"/>
              <a:gd name="T64" fmla="*/ 310 w 1558"/>
              <a:gd name="T65" fmla="*/ 216 h 588"/>
              <a:gd name="T66" fmla="*/ 232 w 1558"/>
              <a:gd name="T67" fmla="*/ 144 h 588"/>
              <a:gd name="T68" fmla="*/ 148 w 1558"/>
              <a:gd name="T69" fmla="*/ 162 h 588"/>
              <a:gd name="T70" fmla="*/ 58 w 1558"/>
              <a:gd name="T71" fmla="*/ 192 h 588"/>
              <a:gd name="T72" fmla="*/ 10 w 1558"/>
              <a:gd name="T73" fmla="*/ 102 h 588"/>
              <a:gd name="T74" fmla="*/ 22 w 1558"/>
              <a:gd name="T75" fmla="*/ 66 h 588"/>
              <a:gd name="T76" fmla="*/ 76 w 1558"/>
              <a:gd name="T77" fmla="*/ 42 h 588"/>
              <a:gd name="T78" fmla="*/ 208 w 1558"/>
              <a:gd name="T79" fmla="*/ 12 h 588"/>
              <a:gd name="T80" fmla="*/ 514 w 1558"/>
              <a:gd name="T81" fmla="*/ 0 h 588"/>
              <a:gd name="T82" fmla="*/ 562 w 1558"/>
              <a:gd name="T83" fmla="*/ 36 h 588"/>
              <a:gd name="T84" fmla="*/ 658 w 1558"/>
              <a:gd name="T85" fmla="*/ 90 h 588"/>
              <a:gd name="T86" fmla="*/ 622 w 1558"/>
              <a:gd name="T87" fmla="*/ 144 h 588"/>
              <a:gd name="T88" fmla="*/ 658 w 1558"/>
              <a:gd name="T89" fmla="*/ 168 h 588"/>
              <a:gd name="T90" fmla="*/ 706 w 1558"/>
              <a:gd name="T91" fmla="*/ 156 h 588"/>
              <a:gd name="T92" fmla="*/ 688 w 1558"/>
              <a:gd name="T93" fmla="*/ 240 h 588"/>
              <a:gd name="T94" fmla="*/ 724 w 1558"/>
              <a:gd name="T95" fmla="*/ 222 h 588"/>
              <a:gd name="T96" fmla="*/ 748 w 1558"/>
              <a:gd name="T97" fmla="*/ 192 h 588"/>
              <a:gd name="T98" fmla="*/ 820 w 1558"/>
              <a:gd name="T99" fmla="*/ 216 h 588"/>
              <a:gd name="T100" fmla="*/ 832 w 1558"/>
              <a:gd name="T101" fmla="*/ 234 h 588"/>
              <a:gd name="T102" fmla="*/ 850 w 1558"/>
              <a:gd name="T103" fmla="*/ 240 h 588"/>
              <a:gd name="T104" fmla="*/ 898 w 1558"/>
              <a:gd name="T105" fmla="*/ 252 h 588"/>
              <a:gd name="T106" fmla="*/ 1054 w 1558"/>
              <a:gd name="T107" fmla="*/ 336 h 588"/>
              <a:gd name="T108" fmla="*/ 1132 w 1558"/>
              <a:gd name="T109" fmla="*/ 378 h 588"/>
              <a:gd name="T110" fmla="*/ 1156 w 1558"/>
              <a:gd name="T111" fmla="*/ 408 h 588"/>
              <a:gd name="T112" fmla="*/ 1174 w 1558"/>
              <a:gd name="T113" fmla="*/ 414 h 588"/>
              <a:gd name="T114" fmla="*/ 1228 w 1558"/>
              <a:gd name="T115" fmla="*/ 324 h 588"/>
              <a:gd name="T116" fmla="*/ 1234 w 1558"/>
              <a:gd name="T117" fmla="*/ 246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58" h="588">
                <a:moveTo>
                  <a:pt x="1234" y="246"/>
                </a:moveTo>
                <a:cubicBezTo>
                  <a:pt x="1308" y="250"/>
                  <a:pt x="1372" y="262"/>
                  <a:pt x="1444" y="270"/>
                </a:cubicBezTo>
                <a:cubicBezTo>
                  <a:pt x="1487" y="284"/>
                  <a:pt x="1469" y="275"/>
                  <a:pt x="1498" y="294"/>
                </a:cubicBezTo>
                <a:cubicBezTo>
                  <a:pt x="1502" y="300"/>
                  <a:pt x="1505" y="307"/>
                  <a:pt x="1510" y="312"/>
                </a:cubicBezTo>
                <a:cubicBezTo>
                  <a:pt x="1515" y="317"/>
                  <a:pt x="1523" y="318"/>
                  <a:pt x="1528" y="324"/>
                </a:cubicBezTo>
                <a:cubicBezTo>
                  <a:pt x="1532" y="329"/>
                  <a:pt x="1531" y="336"/>
                  <a:pt x="1534" y="342"/>
                </a:cubicBezTo>
                <a:cubicBezTo>
                  <a:pt x="1541" y="355"/>
                  <a:pt x="1558" y="378"/>
                  <a:pt x="1558" y="378"/>
                </a:cubicBezTo>
                <a:cubicBezTo>
                  <a:pt x="1548" y="408"/>
                  <a:pt x="1558" y="394"/>
                  <a:pt x="1516" y="408"/>
                </a:cubicBezTo>
                <a:cubicBezTo>
                  <a:pt x="1510" y="410"/>
                  <a:pt x="1498" y="414"/>
                  <a:pt x="1498" y="414"/>
                </a:cubicBezTo>
                <a:cubicBezTo>
                  <a:pt x="1492" y="420"/>
                  <a:pt x="1488" y="429"/>
                  <a:pt x="1480" y="432"/>
                </a:cubicBezTo>
                <a:cubicBezTo>
                  <a:pt x="1474" y="434"/>
                  <a:pt x="1468" y="426"/>
                  <a:pt x="1462" y="426"/>
                </a:cubicBezTo>
                <a:cubicBezTo>
                  <a:pt x="1436" y="426"/>
                  <a:pt x="1410" y="430"/>
                  <a:pt x="1384" y="432"/>
                </a:cubicBezTo>
                <a:cubicBezTo>
                  <a:pt x="1365" y="445"/>
                  <a:pt x="1323" y="457"/>
                  <a:pt x="1354" y="492"/>
                </a:cubicBezTo>
                <a:cubicBezTo>
                  <a:pt x="1362" y="502"/>
                  <a:pt x="1390" y="504"/>
                  <a:pt x="1390" y="504"/>
                </a:cubicBezTo>
                <a:cubicBezTo>
                  <a:pt x="1393" y="513"/>
                  <a:pt x="1403" y="531"/>
                  <a:pt x="1390" y="540"/>
                </a:cubicBezTo>
                <a:cubicBezTo>
                  <a:pt x="1380" y="547"/>
                  <a:pt x="1354" y="552"/>
                  <a:pt x="1354" y="552"/>
                </a:cubicBezTo>
                <a:cubicBezTo>
                  <a:pt x="1352" y="546"/>
                  <a:pt x="1354" y="536"/>
                  <a:pt x="1348" y="534"/>
                </a:cubicBezTo>
                <a:cubicBezTo>
                  <a:pt x="1345" y="533"/>
                  <a:pt x="1307" y="542"/>
                  <a:pt x="1300" y="546"/>
                </a:cubicBezTo>
                <a:cubicBezTo>
                  <a:pt x="1287" y="553"/>
                  <a:pt x="1278" y="565"/>
                  <a:pt x="1264" y="570"/>
                </a:cubicBezTo>
                <a:cubicBezTo>
                  <a:pt x="1242" y="577"/>
                  <a:pt x="1220" y="581"/>
                  <a:pt x="1198" y="588"/>
                </a:cubicBezTo>
                <a:cubicBezTo>
                  <a:pt x="1161" y="576"/>
                  <a:pt x="1163" y="587"/>
                  <a:pt x="1156" y="558"/>
                </a:cubicBezTo>
                <a:cubicBezTo>
                  <a:pt x="1154" y="548"/>
                  <a:pt x="1157" y="535"/>
                  <a:pt x="1150" y="528"/>
                </a:cubicBezTo>
                <a:cubicBezTo>
                  <a:pt x="1140" y="518"/>
                  <a:pt x="1096" y="500"/>
                  <a:pt x="1084" y="498"/>
                </a:cubicBezTo>
                <a:cubicBezTo>
                  <a:pt x="1043" y="470"/>
                  <a:pt x="1056" y="491"/>
                  <a:pt x="1024" y="480"/>
                </a:cubicBezTo>
                <a:cubicBezTo>
                  <a:pt x="985" y="493"/>
                  <a:pt x="867" y="460"/>
                  <a:pt x="820" y="456"/>
                </a:cubicBezTo>
                <a:cubicBezTo>
                  <a:pt x="787" y="448"/>
                  <a:pt x="756" y="437"/>
                  <a:pt x="724" y="426"/>
                </a:cubicBezTo>
                <a:cubicBezTo>
                  <a:pt x="712" y="422"/>
                  <a:pt x="700" y="418"/>
                  <a:pt x="688" y="414"/>
                </a:cubicBezTo>
                <a:cubicBezTo>
                  <a:pt x="682" y="412"/>
                  <a:pt x="670" y="408"/>
                  <a:pt x="670" y="408"/>
                </a:cubicBezTo>
                <a:cubicBezTo>
                  <a:pt x="644" y="369"/>
                  <a:pt x="612" y="382"/>
                  <a:pt x="562" y="378"/>
                </a:cubicBezTo>
                <a:cubicBezTo>
                  <a:pt x="514" y="362"/>
                  <a:pt x="485" y="316"/>
                  <a:pt x="436" y="300"/>
                </a:cubicBezTo>
                <a:cubicBezTo>
                  <a:pt x="420" y="302"/>
                  <a:pt x="404" y="307"/>
                  <a:pt x="388" y="306"/>
                </a:cubicBezTo>
                <a:cubicBezTo>
                  <a:pt x="373" y="305"/>
                  <a:pt x="363" y="276"/>
                  <a:pt x="346" y="264"/>
                </a:cubicBezTo>
                <a:cubicBezTo>
                  <a:pt x="338" y="240"/>
                  <a:pt x="331" y="230"/>
                  <a:pt x="310" y="216"/>
                </a:cubicBezTo>
                <a:cubicBezTo>
                  <a:pt x="272" y="229"/>
                  <a:pt x="266" y="155"/>
                  <a:pt x="232" y="144"/>
                </a:cubicBezTo>
                <a:cubicBezTo>
                  <a:pt x="204" y="163"/>
                  <a:pt x="180" y="173"/>
                  <a:pt x="148" y="162"/>
                </a:cubicBezTo>
                <a:cubicBezTo>
                  <a:pt x="109" y="149"/>
                  <a:pt x="97" y="205"/>
                  <a:pt x="58" y="192"/>
                </a:cubicBezTo>
                <a:cubicBezTo>
                  <a:pt x="41" y="166"/>
                  <a:pt x="0" y="141"/>
                  <a:pt x="10" y="102"/>
                </a:cubicBezTo>
                <a:cubicBezTo>
                  <a:pt x="13" y="90"/>
                  <a:pt x="18" y="78"/>
                  <a:pt x="22" y="66"/>
                </a:cubicBezTo>
                <a:cubicBezTo>
                  <a:pt x="28" y="47"/>
                  <a:pt x="57" y="48"/>
                  <a:pt x="76" y="42"/>
                </a:cubicBezTo>
                <a:cubicBezTo>
                  <a:pt x="119" y="28"/>
                  <a:pt x="163" y="21"/>
                  <a:pt x="208" y="12"/>
                </a:cubicBezTo>
                <a:cubicBezTo>
                  <a:pt x="309" y="16"/>
                  <a:pt x="413" y="10"/>
                  <a:pt x="514" y="0"/>
                </a:cubicBezTo>
                <a:cubicBezTo>
                  <a:pt x="573" y="2"/>
                  <a:pt x="544" y="21"/>
                  <a:pt x="562" y="36"/>
                </a:cubicBezTo>
                <a:cubicBezTo>
                  <a:pt x="586" y="51"/>
                  <a:pt x="648" y="72"/>
                  <a:pt x="658" y="90"/>
                </a:cubicBezTo>
                <a:cubicBezTo>
                  <a:pt x="668" y="108"/>
                  <a:pt x="622" y="131"/>
                  <a:pt x="622" y="144"/>
                </a:cubicBezTo>
                <a:cubicBezTo>
                  <a:pt x="622" y="157"/>
                  <a:pt x="644" y="166"/>
                  <a:pt x="658" y="168"/>
                </a:cubicBezTo>
                <a:cubicBezTo>
                  <a:pt x="665" y="180"/>
                  <a:pt x="703" y="142"/>
                  <a:pt x="706" y="156"/>
                </a:cubicBezTo>
                <a:cubicBezTo>
                  <a:pt x="711" y="168"/>
                  <a:pt x="685" y="229"/>
                  <a:pt x="688" y="240"/>
                </a:cubicBezTo>
                <a:cubicBezTo>
                  <a:pt x="693" y="245"/>
                  <a:pt x="719" y="217"/>
                  <a:pt x="724" y="222"/>
                </a:cubicBezTo>
                <a:cubicBezTo>
                  <a:pt x="773" y="278"/>
                  <a:pt x="707" y="165"/>
                  <a:pt x="748" y="192"/>
                </a:cubicBezTo>
                <a:cubicBezTo>
                  <a:pt x="782" y="244"/>
                  <a:pt x="779" y="183"/>
                  <a:pt x="820" y="216"/>
                </a:cubicBezTo>
                <a:cubicBezTo>
                  <a:pt x="826" y="221"/>
                  <a:pt x="826" y="229"/>
                  <a:pt x="832" y="234"/>
                </a:cubicBezTo>
                <a:cubicBezTo>
                  <a:pt x="837" y="238"/>
                  <a:pt x="844" y="237"/>
                  <a:pt x="850" y="240"/>
                </a:cubicBezTo>
                <a:cubicBezTo>
                  <a:pt x="856" y="243"/>
                  <a:pt x="892" y="247"/>
                  <a:pt x="898" y="252"/>
                </a:cubicBezTo>
                <a:cubicBezTo>
                  <a:pt x="952" y="297"/>
                  <a:pt x="992" y="305"/>
                  <a:pt x="1054" y="336"/>
                </a:cubicBezTo>
                <a:cubicBezTo>
                  <a:pt x="1078" y="348"/>
                  <a:pt x="1108" y="367"/>
                  <a:pt x="1132" y="378"/>
                </a:cubicBezTo>
                <a:cubicBezTo>
                  <a:pt x="1144" y="383"/>
                  <a:pt x="1144" y="404"/>
                  <a:pt x="1156" y="408"/>
                </a:cubicBezTo>
                <a:cubicBezTo>
                  <a:pt x="1162" y="410"/>
                  <a:pt x="1174" y="414"/>
                  <a:pt x="1174" y="414"/>
                </a:cubicBezTo>
                <a:cubicBezTo>
                  <a:pt x="1235" y="394"/>
                  <a:pt x="1175" y="342"/>
                  <a:pt x="1228" y="324"/>
                </a:cubicBezTo>
                <a:cubicBezTo>
                  <a:pt x="1250" y="291"/>
                  <a:pt x="1246" y="289"/>
                  <a:pt x="1234" y="246"/>
                </a:cubicBezTo>
                <a:close/>
              </a:path>
            </a:pathLst>
          </a:custGeom>
          <a:solidFill>
            <a:srgbClr val="669900"/>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53" name="Freeform 5"/>
          <p:cNvSpPr>
            <a:spLocks/>
          </p:cNvSpPr>
          <p:nvPr/>
        </p:nvSpPr>
        <p:spPr bwMode="auto">
          <a:xfrm>
            <a:off x="1738313" y="1644650"/>
            <a:ext cx="795337" cy="841375"/>
          </a:xfrm>
          <a:custGeom>
            <a:avLst/>
            <a:gdLst>
              <a:gd name="T0" fmla="*/ 489 w 501"/>
              <a:gd name="T1" fmla="*/ 74 h 530"/>
              <a:gd name="T2" fmla="*/ 363 w 501"/>
              <a:gd name="T3" fmla="*/ 122 h 530"/>
              <a:gd name="T4" fmla="*/ 351 w 501"/>
              <a:gd name="T5" fmla="*/ 140 h 530"/>
              <a:gd name="T6" fmla="*/ 315 w 501"/>
              <a:gd name="T7" fmla="*/ 152 h 530"/>
              <a:gd name="T8" fmla="*/ 267 w 501"/>
              <a:gd name="T9" fmla="*/ 188 h 530"/>
              <a:gd name="T10" fmla="*/ 243 w 501"/>
              <a:gd name="T11" fmla="*/ 164 h 530"/>
              <a:gd name="T12" fmla="*/ 285 w 501"/>
              <a:gd name="T13" fmla="*/ 140 h 530"/>
              <a:gd name="T14" fmla="*/ 237 w 501"/>
              <a:gd name="T15" fmla="*/ 116 h 530"/>
              <a:gd name="T16" fmla="*/ 189 w 501"/>
              <a:gd name="T17" fmla="*/ 176 h 530"/>
              <a:gd name="T18" fmla="*/ 165 w 501"/>
              <a:gd name="T19" fmla="*/ 170 h 530"/>
              <a:gd name="T20" fmla="*/ 183 w 501"/>
              <a:gd name="T21" fmla="*/ 80 h 530"/>
              <a:gd name="T22" fmla="*/ 123 w 501"/>
              <a:gd name="T23" fmla="*/ 56 h 530"/>
              <a:gd name="T24" fmla="*/ 129 w 501"/>
              <a:gd name="T25" fmla="*/ 38 h 530"/>
              <a:gd name="T26" fmla="*/ 93 w 501"/>
              <a:gd name="T27" fmla="*/ 26 h 530"/>
              <a:gd name="T28" fmla="*/ 81 w 501"/>
              <a:gd name="T29" fmla="*/ 8 h 530"/>
              <a:gd name="T30" fmla="*/ 27 w 501"/>
              <a:gd name="T31" fmla="*/ 86 h 530"/>
              <a:gd name="T32" fmla="*/ 57 w 501"/>
              <a:gd name="T33" fmla="*/ 374 h 530"/>
              <a:gd name="T34" fmla="*/ 75 w 501"/>
              <a:gd name="T35" fmla="*/ 428 h 530"/>
              <a:gd name="T36" fmla="*/ 111 w 501"/>
              <a:gd name="T37" fmla="*/ 446 h 530"/>
              <a:gd name="T38" fmla="*/ 147 w 501"/>
              <a:gd name="T39" fmla="*/ 422 h 530"/>
              <a:gd name="T40" fmla="*/ 237 w 501"/>
              <a:gd name="T41" fmla="*/ 446 h 530"/>
              <a:gd name="T42" fmla="*/ 285 w 501"/>
              <a:gd name="T43" fmla="*/ 530 h 530"/>
              <a:gd name="T44" fmla="*/ 255 w 501"/>
              <a:gd name="T45" fmla="*/ 422 h 530"/>
              <a:gd name="T46" fmla="*/ 303 w 501"/>
              <a:gd name="T47" fmla="*/ 380 h 530"/>
              <a:gd name="T48" fmla="*/ 333 w 501"/>
              <a:gd name="T49" fmla="*/ 326 h 530"/>
              <a:gd name="T50" fmla="*/ 339 w 501"/>
              <a:gd name="T51" fmla="*/ 290 h 530"/>
              <a:gd name="T52" fmla="*/ 375 w 501"/>
              <a:gd name="T53" fmla="*/ 236 h 530"/>
              <a:gd name="T54" fmla="*/ 387 w 501"/>
              <a:gd name="T55" fmla="*/ 200 h 530"/>
              <a:gd name="T56" fmla="*/ 441 w 501"/>
              <a:gd name="T57" fmla="*/ 158 h 530"/>
              <a:gd name="T58" fmla="*/ 501 w 501"/>
              <a:gd name="T59" fmla="*/ 116 h 530"/>
              <a:gd name="T60" fmla="*/ 489 w 501"/>
              <a:gd name="T61" fmla="*/ 74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1" h="530">
                <a:moveTo>
                  <a:pt x="489" y="74"/>
                </a:moveTo>
                <a:cubicBezTo>
                  <a:pt x="445" y="81"/>
                  <a:pt x="401" y="97"/>
                  <a:pt x="363" y="122"/>
                </a:cubicBezTo>
                <a:cubicBezTo>
                  <a:pt x="359" y="128"/>
                  <a:pt x="357" y="136"/>
                  <a:pt x="351" y="140"/>
                </a:cubicBezTo>
                <a:cubicBezTo>
                  <a:pt x="340" y="147"/>
                  <a:pt x="315" y="152"/>
                  <a:pt x="315" y="152"/>
                </a:cubicBezTo>
                <a:cubicBezTo>
                  <a:pt x="301" y="173"/>
                  <a:pt x="291" y="180"/>
                  <a:pt x="267" y="188"/>
                </a:cubicBezTo>
                <a:cubicBezTo>
                  <a:pt x="257" y="185"/>
                  <a:pt x="228" y="179"/>
                  <a:pt x="243" y="164"/>
                </a:cubicBezTo>
                <a:cubicBezTo>
                  <a:pt x="252" y="155"/>
                  <a:pt x="285" y="140"/>
                  <a:pt x="285" y="140"/>
                </a:cubicBezTo>
                <a:cubicBezTo>
                  <a:pt x="261" y="132"/>
                  <a:pt x="245" y="140"/>
                  <a:pt x="237" y="116"/>
                </a:cubicBezTo>
                <a:cubicBezTo>
                  <a:pt x="208" y="126"/>
                  <a:pt x="198" y="149"/>
                  <a:pt x="189" y="176"/>
                </a:cubicBezTo>
                <a:cubicBezTo>
                  <a:pt x="181" y="174"/>
                  <a:pt x="171" y="175"/>
                  <a:pt x="165" y="170"/>
                </a:cubicBezTo>
                <a:cubicBezTo>
                  <a:pt x="144" y="154"/>
                  <a:pt x="178" y="96"/>
                  <a:pt x="183" y="80"/>
                </a:cubicBezTo>
                <a:cubicBezTo>
                  <a:pt x="168" y="35"/>
                  <a:pt x="151" y="99"/>
                  <a:pt x="123" y="56"/>
                </a:cubicBezTo>
                <a:cubicBezTo>
                  <a:pt x="125" y="50"/>
                  <a:pt x="133" y="42"/>
                  <a:pt x="129" y="38"/>
                </a:cubicBezTo>
                <a:cubicBezTo>
                  <a:pt x="120" y="29"/>
                  <a:pt x="93" y="26"/>
                  <a:pt x="93" y="26"/>
                </a:cubicBezTo>
                <a:cubicBezTo>
                  <a:pt x="89" y="20"/>
                  <a:pt x="88" y="11"/>
                  <a:pt x="81" y="8"/>
                </a:cubicBezTo>
                <a:cubicBezTo>
                  <a:pt x="60" y="0"/>
                  <a:pt x="32" y="72"/>
                  <a:pt x="27" y="86"/>
                </a:cubicBezTo>
                <a:cubicBezTo>
                  <a:pt x="22" y="184"/>
                  <a:pt x="0" y="289"/>
                  <a:pt x="57" y="374"/>
                </a:cubicBezTo>
                <a:cubicBezTo>
                  <a:pt x="62" y="382"/>
                  <a:pt x="73" y="427"/>
                  <a:pt x="75" y="428"/>
                </a:cubicBezTo>
                <a:cubicBezTo>
                  <a:pt x="100" y="436"/>
                  <a:pt x="88" y="430"/>
                  <a:pt x="111" y="446"/>
                </a:cubicBezTo>
                <a:cubicBezTo>
                  <a:pt x="119" y="438"/>
                  <a:pt x="131" y="420"/>
                  <a:pt x="147" y="422"/>
                </a:cubicBezTo>
                <a:cubicBezTo>
                  <a:pt x="166" y="424"/>
                  <a:pt x="218" y="440"/>
                  <a:pt x="237" y="446"/>
                </a:cubicBezTo>
                <a:cubicBezTo>
                  <a:pt x="248" y="479"/>
                  <a:pt x="248" y="518"/>
                  <a:pt x="285" y="530"/>
                </a:cubicBezTo>
                <a:cubicBezTo>
                  <a:pt x="300" y="485"/>
                  <a:pt x="268" y="462"/>
                  <a:pt x="255" y="422"/>
                </a:cubicBezTo>
                <a:cubicBezTo>
                  <a:pt x="275" y="409"/>
                  <a:pt x="283" y="393"/>
                  <a:pt x="303" y="380"/>
                </a:cubicBezTo>
                <a:cubicBezTo>
                  <a:pt x="318" y="357"/>
                  <a:pt x="328" y="350"/>
                  <a:pt x="333" y="326"/>
                </a:cubicBezTo>
                <a:cubicBezTo>
                  <a:pt x="336" y="314"/>
                  <a:pt x="334" y="301"/>
                  <a:pt x="339" y="290"/>
                </a:cubicBezTo>
                <a:cubicBezTo>
                  <a:pt x="347" y="270"/>
                  <a:pt x="363" y="254"/>
                  <a:pt x="375" y="236"/>
                </a:cubicBezTo>
                <a:cubicBezTo>
                  <a:pt x="382" y="225"/>
                  <a:pt x="376" y="207"/>
                  <a:pt x="387" y="200"/>
                </a:cubicBezTo>
                <a:cubicBezTo>
                  <a:pt x="430" y="171"/>
                  <a:pt x="413" y="186"/>
                  <a:pt x="441" y="158"/>
                </a:cubicBezTo>
                <a:cubicBezTo>
                  <a:pt x="449" y="133"/>
                  <a:pt x="476" y="124"/>
                  <a:pt x="501" y="116"/>
                </a:cubicBezTo>
                <a:cubicBezTo>
                  <a:pt x="496" y="102"/>
                  <a:pt x="479" y="84"/>
                  <a:pt x="489" y="74"/>
                </a:cubicBezTo>
                <a:close/>
              </a:path>
            </a:pathLst>
          </a:custGeom>
          <a:solidFill>
            <a:srgbClr val="996633"/>
          </a:soli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55" name="Freeform 7"/>
          <p:cNvSpPr>
            <a:spLocks/>
          </p:cNvSpPr>
          <p:nvPr/>
        </p:nvSpPr>
        <p:spPr bwMode="auto">
          <a:xfrm>
            <a:off x="457200" y="1143000"/>
            <a:ext cx="688975" cy="538163"/>
          </a:xfrm>
          <a:custGeom>
            <a:avLst/>
            <a:gdLst>
              <a:gd name="T0" fmla="*/ 425 w 434"/>
              <a:gd name="T1" fmla="*/ 339 h 339"/>
              <a:gd name="T2" fmla="*/ 391 w 434"/>
              <a:gd name="T3" fmla="*/ 275 h 339"/>
              <a:gd name="T4" fmla="*/ 343 w 434"/>
              <a:gd name="T5" fmla="*/ 185 h 339"/>
              <a:gd name="T6" fmla="*/ 313 w 434"/>
              <a:gd name="T7" fmla="*/ 113 h 339"/>
              <a:gd name="T8" fmla="*/ 241 w 434"/>
              <a:gd name="T9" fmla="*/ 71 h 339"/>
              <a:gd name="T10" fmla="*/ 205 w 434"/>
              <a:gd name="T11" fmla="*/ 47 h 339"/>
              <a:gd name="T12" fmla="*/ 91 w 434"/>
              <a:gd name="T13" fmla="*/ 23 h 339"/>
              <a:gd name="T14" fmla="*/ 13 w 434"/>
              <a:gd name="T15" fmla="*/ 53 h 339"/>
              <a:gd name="T16" fmla="*/ 43 w 434"/>
              <a:gd name="T17" fmla="*/ 83 h 339"/>
              <a:gd name="T18" fmla="*/ 101 w 434"/>
              <a:gd name="T19" fmla="*/ 47 h 339"/>
              <a:gd name="T20" fmla="*/ 169 w 434"/>
              <a:gd name="T21" fmla="*/ 67 h 339"/>
              <a:gd name="T22" fmla="*/ 217 w 434"/>
              <a:gd name="T23" fmla="*/ 83 h 339"/>
              <a:gd name="T24" fmla="*/ 261 w 434"/>
              <a:gd name="T25" fmla="*/ 135 h 339"/>
              <a:gd name="T26" fmla="*/ 301 w 434"/>
              <a:gd name="T27" fmla="*/ 167 h 339"/>
              <a:gd name="T28" fmla="*/ 317 w 434"/>
              <a:gd name="T29" fmla="*/ 211 h 339"/>
              <a:gd name="T30" fmla="*/ 355 w 434"/>
              <a:gd name="T31" fmla="*/ 281 h 339"/>
              <a:gd name="T32" fmla="*/ 425 w 434"/>
              <a:gd name="T33" fmla="*/ 3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4" h="339">
                <a:moveTo>
                  <a:pt x="425" y="339"/>
                </a:moveTo>
                <a:cubicBezTo>
                  <a:pt x="434" y="311"/>
                  <a:pt x="416" y="292"/>
                  <a:pt x="391" y="275"/>
                </a:cubicBezTo>
                <a:cubicBezTo>
                  <a:pt x="372" y="246"/>
                  <a:pt x="357" y="216"/>
                  <a:pt x="343" y="185"/>
                </a:cubicBezTo>
                <a:cubicBezTo>
                  <a:pt x="333" y="163"/>
                  <a:pt x="332" y="132"/>
                  <a:pt x="313" y="113"/>
                </a:cubicBezTo>
                <a:cubicBezTo>
                  <a:pt x="297" y="97"/>
                  <a:pt x="258" y="83"/>
                  <a:pt x="241" y="71"/>
                </a:cubicBezTo>
                <a:cubicBezTo>
                  <a:pt x="229" y="63"/>
                  <a:pt x="205" y="47"/>
                  <a:pt x="205" y="47"/>
                </a:cubicBezTo>
                <a:cubicBezTo>
                  <a:pt x="173" y="0"/>
                  <a:pt x="159" y="18"/>
                  <a:pt x="91" y="23"/>
                </a:cubicBezTo>
                <a:cubicBezTo>
                  <a:pt x="59" y="31"/>
                  <a:pt x="37" y="29"/>
                  <a:pt x="13" y="53"/>
                </a:cubicBezTo>
                <a:cubicBezTo>
                  <a:pt x="0" y="92"/>
                  <a:pt x="4" y="91"/>
                  <a:pt x="43" y="83"/>
                </a:cubicBezTo>
                <a:cubicBezTo>
                  <a:pt x="59" y="72"/>
                  <a:pt x="101" y="47"/>
                  <a:pt x="101" y="47"/>
                </a:cubicBezTo>
                <a:cubicBezTo>
                  <a:pt x="132" y="52"/>
                  <a:pt x="141" y="58"/>
                  <a:pt x="169" y="67"/>
                </a:cubicBezTo>
                <a:cubicBezTo>
                  <a:pt x="175" y="66"/>
                  <a:pt x="208" y="70"/>
                  <a:pt x="217" y="83"/>
                </a:cubicBezTo>
                <a:cubicBezTo>
                  <a:pt x="244" y="121"/>
                  <a:pt x="216" y="105"/>
                  <a:pt x="261" y="135"/>
                </a:cubicBezTo>
                <a:cubicBezTo>
                  <a:pt x="297" y="111"/>
                  <a:pt x="287" y="142"/>
                  <a:pt x="301" y="167"/>
                </a:cubicBezTo>
                <a:cubicBezTo>
                  <a:pt x="308" y="180"/>
                  <a:pt x="317" y="211"/>
                  <a:pt x="317" y="211"/>
                </a:cubicBezTo>
                <a:cubicBezTo>
                  <a:pt x="333" y="239"/>
                  <a:pt x="328" y="263"/>
                  <a:pt x="355" y="281"/>
                </a:cubicBezTo>
                <a:cubicBezTo>
                  <a:pt x="371" y="304"/>
                  <a:pt x="413" y="314"/>
                  <a:pt x="425" y="339"/>
                </a:cubicBezTo>
                <a:close/>
              </a:path>
            </a:pathLst>
          </a:custGeom>
          <a:solidFill>
            <a:srgbClr val="003300"/>
          </a:solidFill>
          <a:ln w="9525">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56" name="Freeform 8"/>
          <p:cNvSpPr>
            <a:spLocks/>
          </p:cNvSpPr>
          <p:nvPr/>
        </p:nvSpPr>
        <p:spPr bwMode="auto">
          <a:xfrm>
            <a:off x="1057275" y="1663700"/>
            <a:ext cx="212725" cy="733425"/>
          </a:xfrm>
          <a:custGeom>
            <a:avLst/>
            <a:gdLst>
              <a:gd name="T0" fmla="*/ 50 w 134"/>
              <a:gd name="T1" fmla="*/ 0 h 462"/>
              <a:gd name="T2" fmla="*/ 82 w 134"/>
              <a:gd name="T3" fmla="*/ 24 h 462"/>
              <a:gd name="T4" fmla="*/ 50 w 134"/>
              <a:gd name="T5" fmla="*/ 100 h 462"/>
              <a:gd name="T6" fmla="*/ 38 w 134"/>
              <a:gd name="T7" fmla="*/ 136 h 462"/>
              <a:gd name="T8" fmla="*/ 34 w 134"/>
              <a:gd name="T9" fmla="*/ 148 h 462"/>
              <a:gd name="T10" fmla="*/ 98 w 134"/>
              <a:gd name="T11" fmla="*/ 312 h 462"/>
              <a:gd name="T12" fmla="*/ 122 w 134"/>
              <a:gd name="T13" fmla="*/ 360 h 462"/>
              <a:gd name="T14" fmla="*/ 130 w 134"/>
              <a:gd name="T15" fmla="*/ 384 h 462"/>
              <a:gd name="T16" fmla="*/ 110 w 134"/>
              <a:gd name="T17" fmla="*/ 392 h 462"/>
              <a:gd name="T18" fmla="*/ 94 w 134"/>
              <a:gd name="T19" fmla="*/ 356 h 462"/>
              <a:gd name="T20" fmla="*/ 70 w 134"/>
              <a:gd name="T21" fmla="*/ 340 h 462"/>
              <a:gd name="T22" fmla="*/ 38 w 134"/>
              <a:gd name="T23" fmla="*/ 292 h 462"/>
              <a:gd name="T24" fmla="*/ 6 w 134"/>
              <a:gd name="T25" fmla="*/ 220 h 462"/>
              <a:gd name="T26" fmla="*/ 14 w 134"/>
              <a:gd name="T27" fmla="*/ 92 h 462"/>
              <a:gd name="T28" fmla="*/ 18 w 134"/>
              <a:gd name="T29" fmla="*/ 28 h 462"/>
              <a:gd name="T30" fmla="*/ 42 w 134"/>
              <a:gd name="T31" fmla="*/ 24 h 462"/>
              <a:gd name="T32" fmla="*/ 50 w 134"/>
              <a:gd name="T33"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462">
                <a:moveTo>
                  <a:pt x="50" y="0"/>
                </a:moveTo>
                <a:cubicBezTo>
                  <a:pt x="64" y="9"/>
                  <a:pt x="72" y="10"/>
                  <a:pt x="82" y="24"/>
                </a:cubicBezTo>
                <a:cubicBezTo>
                  <a:pt x="76" y="50"/>
                  <a:pt x="59" y="74"/>
                  <a:pt x="50" y="100"/>
                </a:cubicBezTo>
                <a:cubicBezTo>
                  <a:pt x="46" y="112"/>
                  <a:pt x="42" y="124"/>
                  <a:pt x="38" y="136"/>
                </a:cubicBezTo>
                <a:cubicBezTo>
                  <a:pt x="37" y="140"/>
                  <a:pt x="34" y="148"/>
                  <a:pt x="34" y="148"/>
                </a:cubicBezTo>
                <a:cubicBezTo>
                  <a:pt x="39" y="208"/>
                  <a:pt x="65" y="262"/>
                  <a:pt x="98" y="312"/>
                </a:cubicBezTo>
                <a:cubicBezTo>
                  <a:pt x="110" y="330"/>
                  <a:pt x="115" y="339"/>
                  <a:pt x="122" y="360"/>
                </a:cubicBezTo>
                <a:cubicBezTo>
                  <a:pt x="125" y="368"/>
                  <a:pt x="130" y="384"/>
                  <a:pt x="130" y="384"/>
                </a:cubicBezTo>
                <a:cubicBezTo>
                  <a:pt x="122" y="462"/>
                  <a:pt x="134" y="408"/>
                  <a:pt x="110" y="392"/>
                </a:cubicBezTo>
                <a:cubicBezTo>
                  <a:pt x="107" y="383"/>
                  <a:pt x="103" y="364"/>
                  <a:pt x="94" y="356"/>
                </a:cubicBezTo>
                <a:cubicBezTo>
                  <a:pt x="87" y="350"/>
                  <a:pt x="70" y="340"/>
                  <a:pt x="70" y="340"/>
                </a:cubicBezTo>
                <a:cubicBezTo>
                  <a:pt x="63" y="320"/>
                  <a:pt x="45" y="313"/>
                  <a:pt x="38" y="292"/>
                </a:cubicBezTo>
                <a:cubicBezTo>
                  <a:pt x="30" y="267"/>
                  <a:pt x="14" y="245"/>
                  <a:pt x="6" y="220"/>
                </a:cubicBezTo>
                <a:cubicBezTo>
                  <a:pt x="1" y="178"/>
                  <a:pt x="0" y="133"/>
                  <a:pt x="14" y="92"/>
                </a:cubicBezTo>
                <a:cubicBezTo>
                  <a:pt x="15" y="71"/>
                  <a:pt x="10" y="48"/>
                  <a:pt x="18" y="28"/>
                </a:cubicBezTo>
                <a:cubicBezTo>
                  <a:pt x="21" y="21"/>
                  <a:pt x="35" y="28"/>
                  <a:pt x="42" y="24"/>
                </a:cubicBezTo>
                <a:cubicBezTo>
                  <a:pt x="52" y="19"/>
                  <a:pt x="50" y="8"/>
                  <a:pt x="50" y="0"/>
                </a:cubicBezTo>
                <a:close/>
              </a:path>
            </a:pathLst>
          </a:custGeom>
          <a:solidFill>
            <a:srgbClr val="9933FF"/>
          </a:solidFill>
          <a:ln w="9525">
            <a:solidFill>
              <a:srgbClr val="9933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57" name="Freeform 9"/>
          <p:cNvSpPr>
            <a:spLocks/>
          </p:cNvSpPr>
          <p:nvPr/>
        </p:nvSpPr>
        <p:spPr bwMode="auto">
          <a:xfrm>
            <a:off x="1379538" y="2387600"/>
            <a:ext cx="527050" cy="460375"/>
          </a:xfrm>
          <a:custGeom>
            <a:avLst/>
            <a:gdLst>
              <a:gd name="T0" fmla="*/ 7 w 332"/>
              <a:gd name="T1" fmla="*/ 0 h 290"/>
              <a:gd name="T2" fmla="*/ 39 w 332"/>
              <a:gd name="T3" fmla="*/ 28 h 290"/>
              <a:gd name="T4" fmla="*/ 79 w 332"/>
              <a:gd name="T5" fmla="*/ 76 h 290"/>
              <a:gd name="T6" fmla="*/ 147 w 332"/>
              <a:gd name="T7" fmla="*/ 168 h 290"/>
              <a:gd name="T8" fmla="*/ 195 w 332"/>
              <a:gd name="T9" fmla="*/ 236 h 290"/>
              <a:gd name="T10" fmla="*/ 287 w 332"/>
              <a:gd name="T11" fmla="*/ 256 h 290"/>
              <a:gd name="T12" fmla="*/ 303 w 332"/>
              <a:gd name="T13" fmla="*/ 260 h 290"/>
              <a:gd name="T14" fmla="*/ 303 w 332"/>
              <a:gd name="T15" fmla="*/ 280 h 290"/>
              <a:gd name="T16" fmla="*/ 251 w 332"/>
              <a:gd name="T17" fmla="*/ 268 h 290"/>
              <a:gd name="T18" fmla="*/ 191 w 332"/>
              <a:gd name="T19" fmla="*/ 256 h 290"/>
              <a:gd name="T20" fmla="*/ 131 w 332"/>
              <a:gd name="T21" fmla="*/ 220 h 290"/>
              <a:gd name="T22" fmla="*/ 95 w 332"/>
              <a:gd name="T23" fmla="*/ 176 h 290"/>
              <a:gd name="T24" fmla="*/ 59 w 332"/>
              <a:gd name="T25" fmla="*/ 104 h 290"/>
              <a:gd name="T26" fmla="*/ 23 w 332"/>
              <a:gd name="T27" fmla="*/ 24 h 290"/>
              <a:gd name="T28" fmla="*/ 7 w 332"/>
              <a:gd name="T29"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290">
                <a:moveTo>
                  <a:pt x="7" y="0"/>
                </a:moveTo>
                <a:cubicBezTo>
                  <a:pt x="20" y="9"/>
                  <a:pt x="26" y="19"/>
                  <a:pt x="39" y="28"/>
                </a:cubicBezTo>
                <a:cubicBezTo>
                  <a:pt x="50" y="45"/>
                  <a:pt x="65" y="62"/>
                  <a:pt x="79" y="76"/>
                </a:cubicBezTo>
                <a:cubicBezTo>
                  <a:pt x="88" y="102"/>
                  <a:pt x="124" y="153"/>
                  <a:pt x="147" y="168"/>
                </a:cubicBezTo>
                <a:cubicBezTo>
                  <a:pt x="166" y="196"/>
                  <a:pt x="165" y="216"/>
                  <a:pt x="195" y="236"/>
                </a:cubicBezTo>
                <a:cubicBezTo>
                  <a:pt x="212" y="262"/>
                  <a:pt x="287" y="256"/>
                  <a:pt x="287" y="256"/>
                </a:cubicBezTo>
                <a:cubicBezTo>
                  <a:pt x="292" y="257"/>
                  <a:pt x="298" y="257"/>
                  <a:pt x="303" y="260"/>
                </a:cubicBezTo>
                <a:cubicBezTo>
                  <a:pt x="308" y="263"/>
                  <a:pt x="332" y="290"/>
                  <a:pt x="303" y="280"/>
                </a:cubicBezTo>
                <a:cubicBezTo>
                  <a:pt x="288" y="258"/>
                  <a:pt x="279" y="264"/>
                  <a:pt x="251" y="268"/>
                </a:cubicBezTo>
                <a:cubicBezTo>
                  <a:pt x="232" y="262"/>
                  <a:pt x="211" y="260"/>
                  <a:pt x="191" y="256"/>
                </a:cubicBezTo>
                <a:cubicBezTo>
                  <a:pt x="172" y="243"/>
                  <a:pt x="153" y="227"/>
                  <a:pt x="131" y="220"/>
                </a:cubicBezTo>
                <a:cubicBezTo>
                  <a:pt x="118" y="201"/>
                  <a:pt x="113" y="188"/>
                  <a:pt x="95" y="176"/>
                </a:cubicBezTo>
                <a:cubicBezTo>
                  <a:pt x="77" y="150"/>
                  <a:pt x="88" y="123"/>
                  <a:pt x="59" y="104"/>
                </a:cubicBezTo>
                <a:cubicBezTo>
                  <a:pt x="42" y="78"/>
                  <a:pt x="37" y="51"/>
                  <a:pt x="23" y="24"/>
                </a:cubicBezTo>
                <a:cubicBezTo>
                  <a:pt x="18" y="14"/>
                  <a:pt x="0" y="7"/>
                  <a:pt x="7" y="0"/>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58" name="Freeform 10"/>
          <p:cNvSpPr>
            <a:spLocks/>
          </p:cNvSpPr>
          <p:nvPr/>
        </p:nvSpPr>
        <p:spPr bwMode="auto">
          <a:xfrm>
            <a:off x="1295400" y="2317750"/>
            <a:ext cx="122238" cy="255588"/>
          </a:xfrm>
          <a:custGeom>
            <a:avLst/>
            <a:gdLst>
              <a:gd name="T0" fmla="*/ 0 w 77"/>
              <a:gd name="T1" fmla="*/ 0 h 161"/>
              <a:gd name="T2" fmla="*/ 28 w 77"/>
              <a:gd name="T3" fmla="*/ 108 h 161"/>
              <a:gd name="T4" fmla="*/ 40 w 77"/>
              <a:gd name="T5" fmla="*/ 132 h 161"/>
              <a:gd name="T6" fmla="*/ 56 w 77"/>
              <a:gd name="T7" fmla="*/ 156 h 161"/>
              <a:gd name="T8" fmla="*/ 52 w 77"/>
              <a:gd name="T9" fmla="*/ 132 h 161"/>
              <a:gd name="T10" fmla="*/ 36 w 77"/>
              <a:gd name="T11" fmla="*/ 72 h 161"/>
              <a:gd name="T12" fmla="*/ 0 w 77"/>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77" h="161">
                <a:moveTo>
                  <a:pt x="0" y="0"/>
                </a:moveTo>
                <a:cubicBezTo>
                  <a:pt x="6" y="36"/>
                  <a:pt x="7" y="77"/>
                  <a:pt x="28" y="108"/>
                </a:cubicBezTo>
                <a:cubicBezTo>
                  <a:pt x="64" y="161"/>
                  <a:pt x="12" y="82"/>
                  <a:pt x="40" y="132"/>
                </a:cubicBezTo>
                <a:cubicBezTo>
                  <a:pt x="45" y="140"/>
                  <a:pt x="56" y="156"/>
                  <a:pt x="56" y="156"/>
                </a:cubicBezTo>
                <a:cubicBezTo>
                  <a:pt x="77" y="149"/>
                  <a:pt x="66" y="141"/>
                  <a:pt x="52" y="132"/>
                </a:cubicBezTo>
                <a:cubicBezTo>
                  <a:pt x="46" y="114"/>
                  <a:pt x="45" y="88"/>
                  <a:pt x="36" y="72"/>
                </a:cubicBezTo>
                <a:cubicBezTo>
                  <a:pt x="23" y="48"/>
                  <a:pt x="9" y="26"/>
                  <a:pt x="0" y="0"/>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59" name="Freeform 11"/>
          <p:cNvSpPr>
            <a:spLocks/>
          </p:cNvSpPr>
          <p:nvPr/>
        </p:nvSpPr>
        <p:spPr bwMode="auto">
          <a:xfrm>
            <a:off x="1836738" y="2819400"/>
            <a:ext cx="277812" cy="233363"/>
          </a:xfrm>
          <a:custGeom>
            <a:avLst/>
            <a:gdLst>
              <a:gd name="T0" fmla="*/ 23 w 175"/>
              <a:gd name="T1" fmla="*/ 8 h 147"/>
              <a:gd name="T2" fmla="*/ 87 w 175"/>
              <a:gd name="T3" fmla="*/ 24 h 147"/>
              <a:gd name="T4" fmla="*/ 111 w 175"/>
              <a:gd name="T5" fmla="*/ 32 h 147"/>
              <a:gd name="T6" fmla="*/ 123 w 175"/>
              <a:gd name="T7" fmla="*/ 8 h 147"/>
              <a:gd name="T8" fmla="*/ 147 w 175"/>
              <a:gd name="T9" fmla="*/ 0 h 147"/>
              <a:gd name="T10" fmla="*/ 171 w 175"/>
              <a:gd name="T11" fmla="*/ 28 h 147"/>
              <a:gd name="T12" fmla="*/ 167 w 175"/>
              <a:gd name="T13" fmla="*/ 92 h 147"/>
              <a:gd name="T14" fmla="*/ 175 w 175"/>
              <a:gd name="T15" fmla="*/ 116 h 147"/>
              <a:gd name="T16" fmla="*/ 135 w 175"/>
              <a:gd name="T17" fmla="*/ 104 h 147"/>
              <a:gd name="T18" fmla="*/ 87 w 175"/>
              <a:gd name="T19" fmla="*/ 52 h 147"/>
              <a:gd name="T20" fmla="*/ 31 w 175"/>
              <a:gd name="T21" fmla="*/ 28 h 147"/>
              <a:gd name="T22" fmla="*/ 23 w 175"/>
              <a:gd name="T23" fmla="*/ 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147">
                <a:moveTo>
                  <a:pt x="23" y="8"/>
                </a:moveTo>
                <a:cubicBezTo>
                  <a:pt x="44" y="13"/>
                  <a:pt x="66" y="18"/>
                  <a:pt x="87" y="24"/>
                </a:cubicBezTo>
                <a:cubicBezTo>
                  <a:pt x="95" y="26"/>
                  <a:pt x="111" y="32"/>
                  <a:pt x="111" y="32"/>
                </a:cubicBezTo>
                <a:cubicBezTo>
                  <a:pt x="113" y="25"/>
                  <a:pt x="116" y="12"/>
                  <a:pt x="123" y="8"/>
                </a:cubicBezTo>
                <a:cubicBezTo>
                  <a:pt x="130" y="4"/>
                  <a:pt x="147" y="0"/>
                  <a:pt x="147" y="0"/>
                </a:cubicBezTo>
                <a:cubicBezTo>
                  <a:pt x="163" y="5"/>
                  <a:pt x="166" y="12"/>
                  <a:pt x="171" y="28"/>
                </a:cubicBezTo>
                <a:cubicBezTo>
                  <a:pt x="154" y="53"/>
                  <a:pt x="159" y="41"/>
                  <a:pt x="167" y="92"/>
                </a:cubicBezTo>
                <a:cubicBezTo>
                  <a:pt x="168" y="100"/>
                  <a:pt x="175" y="116"/>
                  <a:pt x="175" y="116"/>
                </a:cubicBezTo>
                <a:cubicBezTo>
                  <a:pt x="165" y="147"/>
                  <a:pt x="148" y="113"/>
                  <a:pt x="135" y="104"/>
                </a:cubicBezTo>
                <a:cubicBezTo>
                  <a:pt x="125" y="75"/>
                  <a:pt x="115" y="58"/>
                  <a:pt x="87" y="52"/>
                </a:cubicBezTo>
                <a:cubicBezTo>
                  <a:pt x="63" y="36"/>
                  <a:pt x="58" y="33"/>
                  <a:pt x="31" y="28"/>
                </a:cubicBezTo>
                <a:cubicBezTo>
                  <a:pt x="19" y="9"/>
                  <a:pt x="0" y="16"/>
                  <a:pt x="23" y="8"/>
                </a:cubicBez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60" name="Freeform 12"/>
          <p:cNvSpPr>
            <a:spLocks/>
          </p:cNvSpPr>
          <p:nvPr/>
        </p:nvSpPr>
        <p:spPr bwMode="auto">
          <a:xfrm>
            <a:off x="2295525" y="2971800"/>
            <a:ext cx="87313" cy="100013"/>
          </a:xfrm>
          <a:custGeom>
            <a:avLst/>
            <a:gdLst>
              <a:gd name="T0" fmla="*/ 6 w 55"/>
              <a:gd name="T1" fmla="*/ 44 h 63"/>
              <a:gd name="T2" fmla="*/ 42 w 55"/>
              <a:gd name="T3" fmla="*/ 56 h 63"/>
              <a:gd name="T4" fmla="*/ 30 w 55"/>
              <a:gd name="T5" fmla="*/ 0 h 63"/>
              <a:gd name="T6" fmla="*/ 14 w 55"/>
              <a:gd name="T7" fmla="*/ 24 h 63"/>
              <a:gd name="T8" fmla="*/ 2 w 55"/>
              <a:gd name="T9" fmla="*/ 28 h 63"/>
              <a:gd name="T10" fmla="*/ 6 w 55"/>
              <a:gd name="T11" fmla="*/ 44 h 63"/>
            </a:gdLst>
            <a:ahLst/>
            <a:cxnLst>
              <a:cxn ang="0">
                <a:pos x="T0" y="T1"/>
              </a:cxn>
              <a:cxn ang="0">
                <a:pos x="T2" y="T3"/>
              </a:cxn>
              <a:cxn ang="0">
                <a:pos x="T4" y="T5"/>
              </a:cxn>
              <a:cxn ang="0">
                <a:pos x="T6" y="T7"/>
              </a:cxn>
              <a:cxn ang="0">
                <a:pos x="T8" y="T9"/>
              </a:cxn>
              <a:cxn ang="0">
                <a:pos x="T10" y="T11"/>
              </a:cxn>
            </a:cxnLst>
            <a:rect l="0" t="0" r="r" b="b"/>
            <a:pathLst>
              <a:path w="55" h="63">
                <a:moveTo>
                  <a:pt x="6" y="44"/>
                </a:moveTo>
                <a:cubicBezTo>
                  <a:pt x="34" y="62"/>
                  <a:pt x="21" y="63"/>
                  <a:pt x="42" y="56"/>
                </a:cubicBezTo>
                <a:cubicBezTo>
                  <a:pt x="49" y="35"/>
                  <a:pt x="55" y="8"/>
                  <a:pt x="30" y="0"/>
                </a:cubicBezTo>
                <a:cubicBezTo>
                  <a:pt x="25" y="8"/>
                  <a:pt x="23" y="21"/>
                  <a:pt x="14" y="24"/>
                </a:cubicBezTo>
                <a:cubicBezTo>
                  <a:pt x="10" y="25"/>
                  <a:pt x="4" y="24"/>
                  <a:pt x="2" y="28"/>
                </a:cubicBezTo>
                <a:cubicBezTo>
                  <a:pt x="0" y="33"/>
                  <a:pt x="5" y="39"/>
                  <a:pt x="6" y="44"/>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62" name="Freeform 14"/>
          <p:cNvSpPr>
            <a:spLocks/>
          </p:cNvSpPr>
          <p:nvPr/>
        </p:nvSpPr>
        <p:spPr bwMode="auto">
          <a:xfrm>
            <a:off x="2424113" y="2940050"/>
            <a:ext cx="185737" cy="107950"/>
          </a:xfrm>
          <a:custGeom>
            <a:avLst/>
            <a:gdLst>
              <a:gd name="T0" fmla="*/ 5 w 117"/>
              <a:gd name="T1" fmla="*/ 4 h 68"/>
              <a:gd name="T2" fmla="*/ 9 w 117"/>
              <a:gd name="T3" fmla="*/ 16 h 68"/>
              <a:gd name="T4" fmla="*/ 5 w 117"/>
              <a:gd name="T5" fmla="*/ 44 h 68"/>
              <a:gd name="T6" fmla="*/ 77 w 117"/>
              <a:gd name="T7" fmla="*/ 68 h 68"/>
              <a:gd name="T8" fmla="*/ 105 w 117"/>
              <a:gd name="T9" fmla="*/ 64 h 68"/>
              <a:gd name="T10" fmla="*/ 109 w 117"/>
              <a:gd name="T11" fmla="*/ 40 h 68"/>
              <a:gd name="T12" fmla="*/ 73 w 117"/>
              <a:gd name="T13" fmla="*/ 28 h 68"/>
              <a:gd name="T14" fmla="*/ 61 w 117"/>
              <a:gd name="T15" fmla="*/ 24 h 68"/>
              <a:gd name="T16" fmla="*/ 29 w 117"/>
              <a:gd name="T17" fmla="*/ 0 h 68"/>
              <a:gd name="T18" fmla="*/ 17 w 117"/>
              <a:gd name="T19" fmla="*/ 8 h 68"/>
              <a:gd name="T20" fmla="*/ 1 w 117"/>
              <a:gd name="T21" fmla="*/ 4 h 68"/>
              <a:gd name="T22" fmla="*/ 5 w 117"/>
              <a:gd name="T2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68">
                <a:moveTo>
                  <a:pt x="5" y="4"/>
                </a:moveTo>
                <a:cubicBezTo>
                  <a:pt x="6" y="8"/>
                  <a:pt x="9" y="12"/>
                  <a:pt x="9" y="16"/>
                </a:cubicBezTo>
                <a:cubicBezTo>
                  <a:pt x="9" y="25"/>
                  <a:pt x="3" y="35"/>
                  <a:pt x="5" y="44"/>
                </a:cubicBezTo>
                <a:cubicBezTo>
                  <a:pt x="7" y="55"/>
                  <a:pt x="64" y="66"/>
                  <a:pt x="77" y="68"/>
                </a:cubicBezTo>
                <a:cubicBezTo>
                  <a:pt x="86" y="67"/>
                  <a:pt x="96" y="68"/>
                  <a:pt x="105" y="64"/>
                </a:cubicBezTo>
                <a:cubicBezTo>
                  <a:pt x="112" y="61"/>
                  <a:pt x="117" y="46"/>
                  <a:pt x="109" y="40"/>
                </a:cubicBezTo>
                <a:cubicBezTo>
                  <a:pt x="109" y="40"/>
                  <a:pt x="79" y="30"/>
                  <a:pt x="73" y="28"/>
                </a:cubicBezTo>
                <a:cubicBezTo>
                  <a:pt x="69" y="27"/>
                  <a:pt x="61" y="24"/>
                  <a:pt x="61" y="24"/>
                </a:cubicBezTo>
                <a:cubicBezTo>
                  <a:pt x="51" y="10"/>
                  <a:pt x="43" y="9"/>
                  <a:pt x="29" y="0"/>
                </a:cubicBezTo>
                <a:cubicBezTo>
                  <a:pt x="25" y="3"/>
                  <a:pt x="22" y="7"/>
                  <a:pt x="17" y="8"/>
                </a:cubicBezTo>
                <a:cubicBezTo>
                  <a:pt x="12" y="9"/>
                  <a:pt x="6" y="6"/>
                  <a:pt x="1" y="4"/>
                </a:cubicBezTo>
                <a:cubicBezTo>
                  <a:pt x="0" y="4"/>
                  <a:pt x="4" y="4"/>
                  <a:pt x="5" y="4"/>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63" name="Freeform 15"/>
          <p:cNvSpPr>
            <a:spLocks/>
          </p:cNvSpPr>
          <p:nvPr/>
        </p:nvSpPr>
        <p:spPr bwMode="auto">
          <a:xfrm>
            <a:off x="2092325" y="2995613"/>
            <a:ext cx="369888" cy="319087"/>
          </a:xfrm>
          <a:custGeom>
            <a:avLst/>
            <a:gdLst>
              <a:gd name="T0" fmla="*/ 30 w 233"/>
              <a:gd name="T1" fmla="*/ 9 h 201"/>
              <a:gd name="T2" fmla="*/ 62 w 233"/>
              <a:gd name="T3" fmla="*/ 21 h 201"/>
              <a:gd name="T4" fmla="*/ 94 w 233"/>
              <a:gd name="T5" fmla="*/ 25 h 201"/>
              <a:gd name="T6" fmla="*/ 118 w 233"/>
              <a:gd name="T7" fmla="*/ 41 h 201"/>
              <a:gd name="T8" fmla="*/ 130 w 233"/>
              <a:gd name="T9" fmla="*/ 49 h 201"/>
              <a:gd name="T10" fmla="*/ 166 w 233"/>
              <a:gd name="T11" fmla="*/ 45 h 201"/>
              <a:gd name="T12" fmla="*/ 218 w 233"/>
              <a:gd name="T13" fmla="*/ 17 h 201"/>
              <a:gd name="T14" fmla="*/ 202 w 233"/>
              <a:gd name="T15" fmla="*/ 69 h 201"/>
              <a:gd name="T16" fmla="*/ 162 w 233"/>
              <a:gd name="T17" fmla="*/ 97 h 201"/>
              <a:gd name="T18" fmla="*/ 150 w 233"/>
              <a:gd name="T19" fmla="*/ 101 h 201"/>
              <a:gd name="T20" fmla="*/ 130 w 233"/>
              <a:gd name="T21" fmla="*/ 149 h 201"/>
              <a:gd name="T22" fmla="*/ 102 w 233"/>
              <a:gd name="T23" fmla="*/ 201 h 201"/>
              <a:gd name="T24" fmla="*/ 94 w 233"/>
              <a:gd name="T25" fmla="*/ 169 h 201"/>
              <a:gd name="T26" fmla="*/ 118 w 233"/>
              <a:gd name="T27" fmla="*/ 137 h 201"/>
              <a:gd name="T28" fmla="*/ 118 w 233"/>
              <a:gd name="T29" fmla="*/ 109 h 201"/>
              <a:gd name="T30" fmla="*/ 110 w 233"/>
              <a:gd name="T31" fmla="*/ 85 h 201"/>
              <a:gd name="T32" fmla="*/ 102 w 233"/>
              <a:gd name="T33" fmla="*/ 45 h 201"/>
              <a:gd name="T34" fmla="*/ 78 w 233"/>
              <a:gd name="T35" fmla="*/ 37 h 201"/>
              <a:gd name="T36" fmla="*/ 66 w 233"/>
              <a:gd name="T37" fmla="*/ 45 h 201"/>
              <a:gd name="T38" fmla="*/ 58 w 233"/>
              <a:gd name="T39" fmla="*/ 57 h 201"/>
              <a:gd name="T40" fmla="*/ 34 w 233"/>
              <a:gd name="T41" fmla="*/ 37 h 201"/>
              <a:gd name="T42" fmla="*/ 6 w 233"/>
              <a:gd name="T43" fmla="*/ 29 h 201"/>
              <a:gd name="T44" fmla="*/ 2 w 233"/>
              <a:gd name="T45" fmla="*/ 17 h 201"/>
              <a:gd name="T46" fmla="*/ 30 w 233"/>
              <a:gd name="T47"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3" h="201">
                <a:moveTo>
                  <a:pt x="30" y="9"/>
                </a:moveTo>
                <a:cubicBezTo>
                  <a:pt x="36" y="28"/>
                  <a:pt x="44" y="26"/>
                  <a:pt x="62" y="21"/>
                </a:cubicBezTo>
                <a:cubicBezTo>
                  <a:pt x="73" y="22"/>
                  <a:pt x="84" y="21"/>
                  <a:pt x="94" y="25"/>
                </a:cubicBezTo>
                <a:cubicBezTo>
                  <a:pt x="103" y="28"/>
                  <a:pt x="110" y="36"/>
                  <a:pt x="118" y="41"/>
                </a:cubicBezTo>
                <a:cubicBezTo>
                  <a:pt x="122" y="44"/>
                  <a:pt x="130" y="49"/>
                  <a:pt x="130" y="49"/>
                </a:cubicBezTo>
                <a:cubicBezTo>
                  <a:pt x="158" y="40"/>
                  <a:pt x="146" y="38"/>
                  <a:pt x="166" y="45"/>
                </a:cubicBezTo>
                <a:cubicBezTo>
                  <a:pt x="186" y="32"/>
                  <a:pt x="196" y="22"/>
                  <a:pt x="218" y="17"/>
                </a:cubicBezTo>
                <a:cubicBezTo>
                  <a:pt x="233" y="39"/>
                  <a:pt x="218" y="53"/>
                  <a:pt x="202" y="69"/>
                </a:cubicBezTo>
                <a:cubicBezTo>
                  <a:pt x="195" y="90"/>
                  <a:pt x="183" y="90"/>
                  <a:pt x="162" y="97"/>
                </a:cubicBezTo>
                <a:cubicBezTo>
                  <a:pt x="158" y="98"/>
                  <a:pt x="150" y="101"/>
                  <a:pt x="150" y="101"/>
                </a:cubicBezTo>
                <a:cubicBezTo>
                  <a:pt x="144" y="120"/>
                  <a:pt x="138" y="132"/>
                  <a:pt x="130" y="149"/>
                </a:cubicBezTo>
                <a:cubicBezTo>
                  <a:pt x="121" y="170"/>
                  <a:pt x="124" y="194"/>
                  <a:pt x="102" y="201"/>
                </a:cubicBezTo>
                <a:cubicBezTo>
                  <a:pt x="79" y="193"/>
                  <a:pt x="70" y="185"/>
                  <a:pt x="94" y="169"/>
                </a:cubicBezTo>
                <a:cubicBezTo>
                  <a:pt x="99" y="153"/>
                  <a:pt x="104" y="146"/>
                  <a:pt x="118" y="137"/>
                </a:cubicBezTo>
                <a:cubicBezTo>
                  <a:pt x="123" y="121"/>
                  <a:pt x="124" y="128"/>
                  <a:pt x="118" y="109"/>
                </a:cubicBezTo>
                <a:cubicBezTo>
                  <a:pt x="116" y="101"/>
                  <a:pt x="110" y="85"/>
                  <a:pt x="110" y="85"/>
                </a:cubicBezTo>
                <a:cubicBezTo>
                  <a:pt x="108" y="72"/>
                  <a:pt x="113" y="53"/>
                  <a:pt x="102" y="45"/>
                </a:cubicBezTo>
                <a:cubicBezTo>
                  <a:pt x="95" y="40"/>
                  <a:pt x="78" y="37"/>
                  <a:pt x="78" y="37"/>
                </a:cubicBezTo>
                <a:cubicBezTo>
                  <a:pt x="74" y="40"/>
                  <a:pt x="69" y="42"/>
                  <a:pt x="66" y="45"/>
                </a:cubicBezTo>
                <a:cubicBezTo>
                  <a:pt x="63" y="48"/>
                  <a:pt x="63" y="56"/>
                  <a:pt x="58" y="57"/>
                </a:cubicBezTo>
                <a:cubicBezTo>
                  <a:pt x="53" y="58"/>
                  <a:pt x="36" y="38"/>
                  <a:pt x="34" y="37"/>
                </a:cubicBezTo>
                <a:cubicBezTo>
                  <a:pt x="31" y="35"/>
                  <a:pt x="8" y="30"/>
                  <a:pt x="6" y="29"/>
                </a:cubicBezTo>
                <a:cubicBezTo>
                  <a:pt x="5" y="25"/>
                  <a:pt x="0" y="21"/>
                  <a:pt x="2" y="17"/>
                </a:cubicBezTo>
                <a:cubicBezTo>
                  <a:pt x="9" y="0"/>
                  <a:pt x="42" y="21"/>
                  <a:pt x="30" y="9"/>
                </a:cubicBezTo>
                <a:close/>
              </a:path>
            </a:pathLst>
          </a:custGeom>
          <a:solidFill>
            <a:srgbClr val="336600"/>
          </a:solidFill>
          <a:ln w="9525">
            <a:solidFill>
              <a:srgbClr val="33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64" name="Freeform 16"/>
          <p:cNvSpPr>
            <a:spLocks/>
          </p:cNvSpPr>
          <p:nvPr/>
        </p:nvSpPr>
        <p:spPr bwMode="auto">
          <a:xfrm>
            <a:off x="2174875" y="3282950"/>
            <a:ext cx="138113" cy="228600"/>
          </a:xfrm>
          <a:custGeom>
            <a:avLst/>
            <a:gdLst>
              <a:gd name="T0" fmla="*/ 26 w 87"/>
              <a:gd name="T1" fmla="*/ 8 h 144"/>
              <a:gd name="T2" fmla="*/ 50 w 87"/>
              <a:gd name="T3" fmla="*/ 24 h 144"/>
              <a:gd name="T4" fmla="*/ 62 w 87"/>
              <a:gd name="T5" fmla="*/ 52 h 144"/>
              <a:gd name="T6" fmla="*/ 70 w 87"/>
              <a:gd name="T7" fmla="*/ 84 h 144"/>
              <a:gd name="T8" fmla="*/ 54 w 87"/>
              <a:gd name="T9" fmla="*/ 108 h 144"/>
              <a:gd name="T10" fmla="*/ 34 w 87"/>
              <a:gd name="T11" fmla="*/ 144 h 144"/>
              <a:gd name="T12" fmla="*/ 14 w 87"/>
              <a:gd name="T13" fmla="*/ 88 h 144"/>
              <a:gd name="T14" fmla="*/ 18 w 87"/>
              <a:gd name="T15" fmla="*/ 20 h 144"/>
              <a:gd name="T16" fmla="*/ 26 w 87"/>
              <a:gd name="T17"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144">
                <a:moveTo>
                  <a:pt x="26" y="8"/>
                </a:moveTo>
                <a:cubicBezTo>
                  <a:pt x="34" y="13"/>
                  <a:pt x="43" y="17"/>
                  <a:pt x="50" y="24"/>
                </a:cubicBezTo>
                <a:cubicBezTo>
                  <a:pt x="58" y="32"/>
                  <a:pt x="62" y="52"/>
                  <a:pt x="62" y="52"/>
                </a:cubicBezTo>
                <a:cubicBezTo>
                  <a:pt x="74" y="87"/>
                  <a:pt x="87" y="62"/>
                  <a:pt x="70" y="84"/>
                </a:cubicBezTo>
                <a:cubicBezTo>
                  <a:pt x="64" y="92"/>
                  <a:pt x="62" y="103"/>
                  <a:pt x="54" y="108"/>
                </a:cubicBezTo>
                <a:cubicBezTo>
                  <a:pt x="46" y="113"/>
                  <a:pt x="34" y="144"/>
                  <a:pt x="34" y="144"/>
                </a:cubicBezTo>
                <a:cubicBezTo>
                  <a:pt x="0" y="133"/>
                  <a:pt x="3" y="122"/>
                  <a:pt x="14" y="88"/>
                </a:cubicBezTo>
                <a:cubicBezTo>
                  <a:pt x="4" y="57"/>
                  <a:pt x="10" y="53"/>
                  <a:pt x="18" y="20"/>
                </a:cubicBezTo>
                <a:cubicBezTo>
                  <a:pt x="22" y="2"/>
                  <a:pt x="18" y="0"/>
                  <a:pt x="26" y="8"/>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65" name="Freeform 17"/>
          <p:cNvSpPr>
            <a:spLocks/>
          </p:cNvSpPr>
          <p:nvPr/>
        </p:nvSpPr>
        <p:spPr bwMode="auto">
          <a:xfrm>
            <a:off x="2363788" y="2997200"/>
            <a:ext cx="738187" cy="889000"/>
          </a:xfrm>
          <a:custGeom>
            <a:avLst/>
            <a:gdLst>
              <a:gd name="T0" fmla="*/ 179 w 465"/>
              <a:gd name="T1" fmla="*/ 0 h 560"/>
              <a:gd name="T2" fmla="*/ 231 w 465"/>
              <a:gd name="T3" fmla="*/ 40 h 560"/>
              <a:gd name="T4" fmla="*/ 271 w 465"/>
              <a:gd name="T5" fmla="*/ 80 h 560"/>
              <a:gd name="T6" fmla="*/ 319 w 465"/>
              <a:gd name="T7" fmla="*/ 100 h 560"/>
              <a:gd name="T8" fmla="*/ 367 w 465"/>
              <a:gd name="T9" fmla="*/ 128 h 560"/>
              <a:gd name="T10" fmla="*/ 375 w 465"/>
              <a:gd name="T11" fmla="*/ 152 h 560"/>
              <a:gd name="T12" fmla="*/ 379 w 465"/>
              <a:gd name="T13" fmla="*/ 164 h 560"/>
              <a:gd name="T14" fmla="*/ 379 w 465"/>
              <a:gd name="T15" fmla="*/ 220 h 560"/>
              <a:gd name="T16" fmla="*/ 403 w 465"/>
              <a:gd name="T17" fmla="*/ 212 h 560"/>
              <a:gd name="T18" fmla="*/ 455 w 465"/>
              <a:gd name="T19" fmla="*/ 232 h 560"/>
              <a:gd name="T20" fmla="*/ 451 w 465"/>
              <a:gd name="T21" fmla="*/ 312 h 560"/>
              <a:gd name="T22" fmla="*/ 427 w 465"/>
              <a:gd name="T23" fmla="*/ 372 h 560"/>
              <a:gd name="T24" fmla="*/ 379 w 465"/>
              <a:gd name="T25" fmla="*/ 392 h 560"/>
              <a:gd name="T26" fmla="*/ 279 w 465"/>
              <a:gd name="T27" fmla="*/ 436 h 560"/>
              <a:gd name="T28" fmla="*/ 243 w 465"/>
              <a:gd name="T29" fmla="*/ 496 h 560"/>
              <a:gd name="T30" fmla="*/ 235 w 465"/>
              <a:gd name="T31" fmla="*/ 544 h 560"/>
              <a:gd name="T32" fmla="*/ 199 w 465"/>
              <a:gd name="T33" fmla="*/ 560 h 560"/>
              <a:gd name="T34" fmla="*/ 151 w 465"/>
              <a:gd name="T35" fmla="*/ 464 h 560"/>
              <a:gd name="T36" fmla="*/ 79 w 465"/>
              <a:gd name="T37" fmla="*/ 460 h 560"/>
              <a:gd name="T38" fmla="*/ 35 w 465"/>
              <a:gd name="T39" fmla="*/ 424 h 560"/>
              <a:gd name="T40" fmla="*/ 15 w 465"/>
              <a:gd name="T41" fmla="*/ 376 h 560"/>
              <a:gd name="T42" fmla="*/ 11 w 465"/>
              <a:gd name="T43" fmla="*/ 364 h 560"/>
              <a:gd name="T44" fmla="*/ 35 w 465"/>
              <a:gd name="T45" fmla="*/ 272 h 560"/>
              <a:gd name="T46" fmla="*/ 51 w 465"/>
              <a:gd name="T47" fmla="*/ 236 h 560"/>
              <a:gd name="T48" fmla="*/ 59 w 465"/>
              <a:gd name="T49" fmla="*/ 184 h 560"/>
              <a:gd name="T50" fmla="*/ 79 w 465"/>
              <a:gd name="T51" fmla="*/ 180 h 560"/>
              <a:gd name="T52" fmla="*/ 127 w 465"/>
              <a:gd name="T53" fmla="*/ 176 h 560"/>
              <a:gd name="T54" fmla="*/ 167 w 465"/>
              <a:gd name="T55" fmla="*/ 140 h 560"/>
              <a:gd name="T56" fmla="*/ 191 w 465"/>
              <a:gd name="T57" fmla="*/ 132 h 560"/>
              <a:gd name="T58" fmla="*/ 227 w 465"/>
              <a:gd name="T59" fmla="*/ 116 h 560"/>
              <a:gd name="T60" fmla="*/ 243 w 465"/>
              <a:gd name="T61" fmla="*/ 172 h 560"/>
              <a:gd name="T62" fmla="*/ 255 w 465"/>
              <a:gd name="T63" fmla="*/ 168 h 560"/>
              <a:gd name="T64" fmla="*/ 215 w 465"/>
              <a:gd name="T65" fmla="*/ 80 h 560"/>
              <a:gd name="T66" fmla="*/ 175 w 465"/>
              <a:gd name="T67" fmla="*/ 24 h 560"/>
              <a:gd name="T68" fmla="*/ 179 w 465"/>
              <a:gd name="T6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5" h="560">
                <a:moveTo>
                  <a:pt x="179" y="0"/>
                </a:moveTo>
                <a:cubicBezTo>
                  <a:pt x="187" y="25"/>
                  <a:pt x="212" y="27"/>
                  <a:pt x="231" y="40"/>
                </a:cubicBezTo>
                <a:cubicBezTo>
                  <a:pt x="241" y="55"/>
                  <a:pt x="256" y="70"/>
                  <a:pt x="271" y="80"/>
                </a:cubicBezTo>
                <a:cubicBezTo>
                  <a:pt x="278" y="102"/>
                  <a:pt x="296" y="97"/>
                  <a:pt x="319" y="100"/>
                </a:cubicBezTo>
                <a:cubicBezTo>
                  <a:pt x="342" y="108"/>
                  <a:pt x="350" y="111"/>
                  <a:pt x="367" y="128"/>
                </a:cubicBezTo>
                <a:cubicBezTo>
                  <a:pt x="370" y="136"/>
                  <a:pt x="372" y="144"/>
                  <a:pt x="375" y="152"/>
                </a:cubicBezTo>
                <a:cubicBezTo>
                  <a:pt x="376" y="156"/>
                  <a:pt x="379" y="164"/>
                  <a:pt x="379" y="164"/>
                </a:cubicBezTo>
                <a:cubicBezTo>
                  <a:pt x="377" y="175"/>
                  <a:pt x="369" y="211"/>
                  <a:pt x="379" y="220"/>
                </a:cubicBezTo>
                <a:cubicBezTo>
                  <a:pt x="385" y="225"/>
                  <a:pt x="403" y="212"/>
                  <a:pt x="403" y="212"/>
                </a:cubicBezTo>
                <a:cubicBezTo>
                  <a:pt x="422" y="217"/>
                  <a:pt x="439" y="221"/>
                  <a:pt x="455" y="232"/>
                </a:cubicBezTo>
                <a:cubicBezTo>
                  <a:pt x="465" y="262"/>
                  <a:pt x="465" y="282"/>
                  <a:pt x="451" y="312"/>
                </a:cubicBezTo>
                <a:cubicBezTo>
                  <a:pt x="444" y="327"/>
                  <a:pt x="439" y="360"/>
                  <a:pt x="427" y="372"/>
                </a:cubicBezTo>
                <a:cubicBezTo>
                  <a:pt x="417" y="382"/>
                  <a:pt x="390" y="385"/>
                  <a:pt x="379" y="392"/>
                </a:cubicBezTo>
                <a:cubicBezTo>
                  <a:pt x="348" y="413"/>
                  <a:pt x="305" y="415"/>
                  <a:pt x="279" y="436"/>
                </a:cubicBezTo>
                <a:cubicBezTo>
                  <a:pt x="263" y="450"/>
                  <a:pt x="248" y="475"/>
                  <a:pt x="243" y="496"/>
                </a:cubicBezTo>
                <a:cubicBezTo>
                  <a:pt x="239" y="512"/>
                  <a:pt x="245" y="531"/>
                  <a:pt x="235" y="544"/>
                </a:cubicBezTo>
                <a:cubicBezTo>
                  <a:pt x="227" y="554"/>
                  <a:pt x="210" y="553"/>
                  <a:pt x="199" y="560"/>
                </a:cubicBezTo>
                <a:cubicBezTo>
                  <a:pt x="181" y="533"/>
                  <a:pt x="200" y="469"/>
                  <a:pt x="151" y="464"/>
                </a:cubicBezTo>
                <a:cubicBezTo>
                  <a:pt x="127" y="462"/>
                  <a:pt x="103" y="461"/>
                  <a:pt x="79" y="460"/>
                </a:cubicBezTo>
                <a:cubicBezTo>
                  <a:pt x="61" y="448"/>
                  <a:pt x="52" y="435"/>
                  <a:pt x="35" y="424"/>
                </a:cubicBezTo>
                <a:cubicBezTo>
                  <a:pt x="29" y="407"/>
                  <a:pt x="21" y="394"/>
                  <a:pt x="15" y="376"/>
                </a:cubicBezTo>
                <a:cubicBezTo>
                  <a:pt x="14" y="372"/>
                  <a:pt x="11" y="364"/>
                  <a:pt x="11" y="364"/>
                </a:cubicBezTo>
                <a:cubicBezTo>
                  <a:pt x="14" y="314"/>
                  <a:pt x="0" y="295"/>
                  <a:pt x="35" y="272"/>
                </a:cubicBezTo>
                <a:cubicBezTo>
                  <a:pt x="45" y="243"/>
                  <a:pt x="38" y="255"/>
                  <a:pt x="51" y="236"/>
                </a:cubicBezTo>
                <a:cubicBezTo>
                  <a:pt x="55" y="219"/>
                  <a:pt x="50" y="199"/>
                  <a:pt x="59" y="184"/>
                </a:cubicBezTo>
                <a:cubicBezTo>
                  <a:pt x="62" y="178"/>
                  <a:pt x="72" y="181"/>
                  <a:pt x="79" y="180"/>
                </a:cubicBezTo>
                <a:cubicBezTo>
                  <a:pt x="95" y="178"/>
                  <a:pt x="111" y="177"/>
                  <a:pt x="127" y="176"/>
                </a:cubicBezTo>
                <a:cubicBezTo>
                  <a:pt x="150" y="168"/>
                  <a:pt x="153" y="161"/>
                  <a:pt x="167" y="140"/>
                </a:cubicBezTo>
                <a:cubicBezTo>
                  <a:pt x="172" y="133"/>
                  <a:pt x="183" y="135"/>
                  <a:pt x="191" y="132"/>
                </a:cubicBezTo>
                <a:cubicBezTo>
                  <a:pt x="204" y="128"/>
                  <a:pt x="214" y="120"/>
                  <a:pt x="227" y="116"/>
                </a:cubicBezTo>
                <a:cubicBezTo>
                  <a:pt x="233" y="134"/>
                  <a:pt x="237" y="154"/>
                  <a:pt x="243" y="172"/>
                </a:cubicBezTo>
                <a:cubicBezTo>
                  <a:pt x="247" y="171"/>
                  <a:pt x="252" y="171"/>
                  <a:pt x="255" y="168"/>
                </a:cubicBezTo>
                <a:cubicBezTo>
                  <a:pt x="281" y="142"/>
                  <a:pt x="235" y="93"/>
                  <a:pt x="215" y="80"/>
                </a:cubicBezTo>
                <a:cubicBezTo>
                  <a:pt x="202" y="60"/>
                  <a:pt x="183" y="48"/>
                  <a:pt x="175" y="24"/>
                </a:cubicBezTo>
                <a:cubicBezTo>
                  <a:pt x="176" y="16"/>
                  <a:pt x="179" y="0"/>
                  <a:pt x="179" y="0"/>
                </a:cubicBezTo>
                <a:close/>
              </a:path>
            </a:pathLst>
          </a:custGeom>
          <a:solidFill>
            <a:srgbClr val="336600"/>
          </a:solidFill>
          <a:ln w="9525">
            <a:solidFill>
              <a:srgbClr val="33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66" name="Freeform 18"/>
          <p:cNvSpPr>
            <a:spLocks/>
          </p:cNvSpPr>
          <p:nvPr/>
        </p:nvSpPr>
        <p:spPr bwMode="auto">
          <a:xfrm>
            <a:off x="2628900" y="3841750"/>
            <a:ext cx="196850" cy="654050"/>
          </a:xfrm>
          <a:custGeom>
            <a:avLst/>
            <a:gdLst>
              <a:gd name="T0" fmla="*/ 64 w 124"/>
              <a:gd name="T1" fmla="*/ 8 h 412"/>
              <a:gd name="T2" fmla="*/ 32 w 124"/>
              <a:gd name="T3" fmla="*/ 28 h 412"/>
              <a:gd name="T4" fmla="*/ 20 w 124"/>
              <a:gd name="T5" fmla="*/ 128 h 412"/>
              <a:gd name="T6" fmla="*/ 0 w 124"/>
              <a:gd name="T7" fmla="*/ 208 h 412"/>
              <a:gd name="T8" fmla="*/ 0 w 124"/>
              <a:gd name="T9" fmla="*/ 408 h 412"/>
              <a:gd name="T10" fmla="*/ 12 w 124"/>
              <a:gd name="T11" fmla="*/ 412 h 412"/>
              <a:gd name="T12" fmla="*/ 36 w 124"/>
              <a:gd name="T13" fmla="*/ 404 h 412"/>
              <a:gd name="T14" fmla="*/ 80 w 124"/>
              <a:gd name="T15" fmla="*/ 324 h 412"/>
              <a:gd name="T16" fmla="*/ 112 w 124"/>
              <a:gd name="T17" fmla="*/ 280 h 412"/>
              <a:gd name="T18" fmla="*/ 124 w 124"/>
              <a:gd name="T19" fmla="*/ 240 h 412"/>
              <a:gd name="T20" fmla="*/ 92 w 124"/>
              <a:gd name="T21" fmla="*/ 76 h 412"/>
              <a:gd name="T22" fmla="*/ 72 w 124"/>
              <a:gd name="T23" fmla="*/ 8 h 412"/>
              <a:gd name="T24" fmla="*/ 60 w 124"/>
              <a:gd name="T25" fmla="*/ 0 h 412"/>
              <a:gd name="T26" fmla="*/ 64 w 124"/>
              <a:gd name="T27" fmla="*/ 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412">
                <a:moveTo>
                  <a:pt x="64" y="8"/>
                </a:moveTo>
                <a:cubicBezTo>
                  <a:pt x="49" y="13"/>
                  <a:pt x="47" y="23"/>
                  <a:pt x="32" y="28"/>
                </a:cubicBezTo>
                <a:cubicBezTo>
                  <a:pt x="28" y="61"/>
                  <a:pt x="28" y="95"/>
                  <a:pt x="20" y="128"/>
                </a:cubicBezTo>
                <a:cubicBezTo>
                  <a:pt x="17" y="169"/>
                  <a:pt x="25" y="183"/>
                  <a:pt x="0" y="208"/>
                </a:cubicBezTo>
                <a:cubicBezTo>
                  <a:pt x="6" y="275"/>
                  <a:pt x="17" y="340"/>
                  <a:pt x="0" y="408"/>
                </a:cubicBezTo>
                <a:cubicBezTo>
                  <a:pt x="4" y="409"/>
                  <a:pt x="8" y="412"/>
                  <a:pt x="12" y="412"/>
                </a:cubicBezTo>
                <a:cubicBezTo>
                  <a:pt x="20" y="411"/>
                  <a:pt x="36" y="404"/>
                  <a:pt x="36" y="404"/>
                </a:cubicBezTo>
                <a:cubicBezTo>
                  <a:pt x="45" y="377"/>
                  <a:pt x="56" y="340"/>
                  <a:pt x="80" y="324"/>
                </a:cubicBezTo>
                <a:cubicBezTo>
                  <a:pt x="87" y="303"/>
                  <a:pt x="104" y="304"/>
                  <a:pt x="112" y="280"/>
                </a:cubicBezTo>
                <a:cubicBezTo>
                  <a:pt x="122" y="251"/>
                  <a:pt x="118" y="264"/>
                  <a:pt x="124" y="240"/>
                </a:cubicBezTo>
                <a:cubicBezTo>
                  <a:pt x="118" y="183"/>
                  <a:pt x="110" y="130"/>
                  <a:pt x="92" y="76"/>
                </a:cubicBezTo>
                <a:cubicBezTo>
                  <a:pt x="84" y="53"/>
                  <a:pt x="80" y="31"/>
                  <a:pt x="72" y="8"/>
                </a:cubicBezTo>
                <a:cubicBezTo>
                  <a:pt x="70" y="3"/>
                  <a:pt x="65" y="0"/>
                  <a:pt x="60" y="0"/>
                </a:cubicBezTo>
                <a:cubicBezTo>
                  <a:pt x="57" y="0"/>
                  <a:pt x="63" y="5"/>
                  <a:pt x="64" y="8"/>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67" name="Freeform 19"/>
          <p:cNvSpPr>
            <a:spLocks/>
          </p:cNvSpPr>
          <p:nvPr/>
        </p:nvSpPr>
        <p:spPr bwMode="auto">
          <a:xfrm>
            <a:off x="2794000" y="3721100"/>
            <a:ext cx="504825" cy="671513"/>
          </a:xfrm>
          <a:custGeom>
            <a:avLst/>
            <a:gdLst>
              <a:gd name="T0" fmla="*/ 4 w 318"/>
              <a:gd name="T1" fmla="*/ 192 h 423"/>
              <a:gd name="T2" fmla="*/ 72 w 318"/>
              <a:gd name="T3" fmla="*/ 148 h 423"/>
              <a:gd name="T4" fmla="*/ 96 w 318"/>
              <a:gd name="T5" fmla="*/ 136 h 423"/>
              <a:gd name="T6" fmla="*/ 104 w 318"/>
              <a:gd name="T7" fmla="*/ 124 h 423"/>
              <a:gd name="T8" fmla="*/ 128 w 318"/>
              <a:gd name="T9" fmla="*/ 116 h 423"/>
              <a:gd name="T10" fmla="*/ 144 w 318"/>
              <a:gd name="T11" fmla="*/ 92 h 423"/>
              <a:gd name="T12" fmla="*/ 152 w 318"/>
              <a:gd name="T13" fmla="*/ 80 h 423"/>
              <a:gd name="T14" fmla="*/ 176 w 318"/>
              <a:gd name="T15" fmla="*/ 72 h 423"/>
              <a:gd name="T16" fmla="*/ 200 w 318"/>
              <a:gd name="T17" fmla="*/ 40 h 423"/>
              <a:gd name="T18" fmla="*/ 232 w 318"/>
              <a:gd name="T19" fmla="*/ 8 h 423"/>
              <a:gd name="T20" fmla="*/ 256 w 318"/>
              <a:gd name="T21" fmla="*/ 0 h 423"/>
              <a:gd name="T22" fmla="*/ 304 w 318"/>
              <a:gd name="T23" fmla="*/ 16 h 423"/>
              <a:gd name="T24" fmla="*/ 252 w 318"/>
              <a:gd name="T25" fmla="*/ 204 h 423"/>
              <a:gd name="T26" fmla="*/ 176 w 318"/>
              <a:gd name="T27" fmla="*/ 224 h 423"/>
              <a:gd name="T28" fmla="*/ 144 w 318"/>
              <a:gd name="T29" fmla="*/ 252 h 423"/>
              <a:gd name="T30" fmla="*/ 108 w 318"/>
              <a:gd name="T31" fmla="*/ 312 h 423"/>
              <a:gd name="T32" fmla="*/ 68 w 318"/>
              <a:gd name="T33" fmla="*/ 420 h 423"/>
              <a:gd name="T34" fmla="*/ 32 w 318"/>
              <a:gd name="T35" fmla="*/ 404 h 423"/>
              <a:gd name="T36" fmla="*/ 24 w 318"/>
              <a:gd name="T37" fmla="*/ 380 h 423"/>
              <a:gd name="T38" fmla="*/ 20 w 318"/>
              <a:gd name="T39" fmla="*/ 368 h 423"/>
              <a:gd name="T40" fmla="*/ 16 w 318"/>
              <a:gd name="T41" fmla="*/ 256 h 423"/>
              <a:gd name="T42" fmla="*/ 8 w 318"/>
              <a:gd name="T43" fmla="*/ 224 h 423"/>
              <a:gd name="T44" fmla="*/ 0 w 318"/>
              <a:gd name="T45" fmla="*/ 200 h 423"/>
              <a:gd name="T46" fmla="*/ 4 w 318"/>
              <a:gd name="T47" fmla="*/ 19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8" h="423">
                <a:moveTo>
                  <a:pt x="4" y="192"/>
                </a:moveTo>
                <a:cubicBezTo>
                  <a:pt x="31" y="152"/>
                  <a:pt x="33" y="168"/>
                  <a:pt x="72" y="148"/>
                </a:cubicBezTo>
                <a:cubicBezTo>
                  <a:pt x="103" y="132"/>
                  <a:pt x="66" y="146"/>
                  <a:pt x="96" y="136"/>
                </a:cubicBezTo>
                <a:cubicBezTo>
                  <a:pt x="99" y="132"/>
                  <a:pt x="100" y="127"/>
                  <a:pt x="104" y="124"/>
                </a:cubicBezTo>
                <a:cubicBezTo>
                  <a:pt x="111" y="120"/>
                  <a:pt x="128" y="116"/>
                  <a:pt x="128" y="116"/>
                </a:cubicBezTo>
                <a:cubicBezTo>
                  <a:pt x="133" y="108"/>
                  <a:pt x="139" y="100"/>
                  <a:pt x="144" y="92"/>
                </a:cubicBezTo>
                <a:cubicBezTo>
                  <a:pt x="147" y="88"/>
                  <a:pt x="147" y="82"/>
                  <a:pt x="152" y="80"/>
                </a:cubicBezTo>
                <a:cubicBezTo>
                  <a:pt x="160" y="77"/>
                  <a:pt x="176" y="72"/>
                  <a:pt x="176" y="72"/>
                </a:cubicBezTo>
                <a:cubicBezTo>
                  <a:pt x="181" y="56"/>
                  <a:pt x="186" y="49"/>
                  <a:pt x="200" y="40"/>
                </a:cubicBezTo>
                <a:cubicBezTo>
                  <a:pt x="208" y="27"/>
                  <a:pt x="218" y="14"/>
                  <a:pt x="232" y="8"/>
                </a:cubicBezTo>
                <a:cubicBezTo>
                  <a:pt x="240" y="5"/>
                  <a:pt x="256" y="0"/>
                  <a:pt x="256" y="0"/>
                </a:cubicBezTo>
                <a:cubicBezTo>
                  <a:pt x="277" y="3"/>
                  <a:pt x="285" y="10"/>
                  <a:pt x="304" y="16"/>
                </a:cubicBezTo>
                <a:cubicBezTo>
                  <a:pt x="318" y="70"/>
                  <a:pt x="304" y="169"/>
                  <a:pt x="252" y="204"/>
                </a:cubicBezTo>
                <a:cubicBezTo>
                  <a:pt x="228" y="196"/>
                  <a:pt x="197" y="210"/>
                  <a:pt x="176" y="224"/>
                </a:cubicBezTo>
                <a:cubicBezTo>
                  <a:pt x="166" y="239"/>
                  <a:pt x="155" y="237"/>
                  <a:pt x="144" y="252"/>
                </a:cubicBezTo>
                <a:cubicBezTo>
                  <a:pt x="129" y="272"/>
                  <a:pt x="121" y="292"/>
                  <a:pt x="108" y="312"/>
                </a:cubicBezTo>
                <a:cubicBezTo>
                  <a:pt x="102" y="350"/>
                  <a:pt x="112" y="405"/>
                  <a:pt x="68" y="420"/>
                </a:cubicBezTo>
                <a:cubicBezTo>
                  <a:pt x="44" y="417"/>
                  <a:pt x="41" y="423"/>
                  <a:pt x="32" y="404"/>
                </a:cubicBezTo>
                <a:cubicBezTo>
                  <a:pt x="29" y="396"/>
                  <a:pt x="27" y="388"/>
                  <a:pt x="24" y="380"/>
                </a:cubicBezTo>
                <a:cubicBezTo>
                  <a:pt x="23" y="376"/>
                  <a:pt x="20" y="368"/>
                  <a:pt x="20" y="368"/>
                </a:cubicBezTo>
                <a:cubicBezTo>
                  <a:pt x="15" y="330"/>
                  <a:pt x="20" y="296"/>
                  <a:pt x="16" y="256"/>
                </a:cubicBezTo>
                <a:cubicBezTo>
                  <a:pt x="15" y="245"/>
                  <a:pt x="11" y="235"/>
                  <a:pt x="8" y="224"/>
                </a:cubicBezTo>
                <a:cubicBezTo>
                  <a:pt x="6" y="216"/>
                  <a:pt x="0" y="200"/>
                  <a:pt x="0" y="200"/>
                </a:cubicBezTo>
                <a:cubicBezTo>
                  <a:pt x="4" y="187"/>
                  <a:pt x="4" y="184"/>
                  <a:pt x="4" y="192"/>
                </a:cubicBezTo>
                <a:close/>
              </a:path>
            </a:pathLst>
          </a:custGeom>
          <a:solidFill>
            <a:srgbClr val="003300"/>
          </a:solidFill>
          <a:ln w="9525">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68" name="Freeform 20"/>
          <p:cNvSpPr>
            <a:spLocks/>
          </p:cNvSpPr>
          <p:nvPr/>
        </p:nvSpPr>
        <p:spPr bwMode="auto">
          <a:xfrm>
            <a:off x="3232150" y="3568700"/>
            <a:ext cx="165100" cy="180975"/>
          </a:xfrm>
          <a:custGeom>
            <a:avLst/>
            <a:gdLst>
              <a:gd name="T0" fmla="*/ 104 w 104"/>
              <a:gd name="T1" fmla="*/ 4 h 114"/>
              <a:gd name="T2" fmla="*/ 56 w 104"/>
              <a:gd name="T3" fmla="*/ 8 h 114"/>
              <a:gd name="T4" fmla="*/ 12 w 104"/>
              <a:gd name="T5" fmla="*/ 40 h 114"/>
              <a:gd name="T6" fmla="*/ 0 w 104"/>
              <a:gd name="T7" fmla="*/ 84 h 114"/>
              <a:gd name="T8" fmla="*/ 28 w 104"/>
              <a:gd name="T9" fmla="*/ 100 h 114"/>
              <a:gd name="T10" fmla="*/ 60 w 104"/>
              <a:gd name="T11" fmla="*/ 76 h 114"/>
              <a:gd name="T12" fmla="*/ 104 w 104"/>
              <a:gd name="T13" fmla="*/ 4 h 114"/>
            </a:gdLst>
            <a:ahLst/>
            <a:cxnLst>
              <a:cxn ang="0">
                <a:pos x="T0" y="T1"/>
              </a:cxn>
              <a:cxn ang="0">
                <a:pos x="T2" y="T3"/>
              </a:cxn>
              <a:cxn ang="0">
                <a:pos x="T4" y="T5"/>
              </a:cxn>
              <a:cxn ang="0">
                <a:pos x="T6" y="T7"/>
              </a:cxn>
              <a:cxn ang="0">
                <a:pos x="T8" y="T9"/>
              </a:cxn>
              <a:cxn ang="0">
                <a:pos x="T10" y="T11"/>
              </a:cxn>
              <a:cxn ang="0">
                <a:pos x="T12" y="T13"/>
              </a:cxn>
            </a:cxnLst>
            <a:rect l="0" t="0" r="r" b="b"/>
            <a:pathLst>
              <a:path w="104" h="114">
                <a:moveTo>
                  <a:pt x="104" y="4"/>
                </a:moveTo>
                <a:cubicBezTo>
                  <a:pt x="84" y="0"/>
                  <a:pt x="75" y="2"/>
                  <a:pt x="56" y="8"/>
                </a:cubicBezTo>
                <a:cubicBezTo>
                  <a:pt x="45" y="25"/>
                  <a:pt x="31" y="34"/>
                  <a:pt x="12" y="40"/>
                </a:cubicBezTo>
                <a:cubicBezTo>
                  <a:pt x="2" y="70"/>
                  <a:pt x="6" y="56"/>
                  <a:pt x="0" y="84"/>
                </a:cubicBezTo>
                <a:cubicBezTo>
                  <a:pt x="5" y="107"/>
                  <a:pt x="7" y="114"/>
                  <a:pt x="28" y="100"/>
                </a:cubicBezTo>
                <a:cubicBezTo>
                  <a:pt x="38" y="86"/>
                  <a:pt x="46" y="85"/>
                  <a:pt x="60" y="76"/>
                </a:cubicBezTo>
                <a:cubicBezTo>
                  <a:pt x="75" y="53"/>
                  <a:pt x="104" y="33"/>
                  <a:pt x="104" y="4"/>
                </a:cubicBezTo>
                <a:close/>
              </a:path>
            </a:pathLst>
          </a:custGeom>
          <a:solidFill>
            <a:srgbClr val="336600"/>
          </a:solidFill>
          <a:ln w="9525">
            <a:solidFill>
              <a:srgbClr val="33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69" name="Freeform 21"/>
          <p:cNvSpPr>
            <a:spLocks/>
          </p:cNvSpPr>
          <p:nvPr/>
        </p:nvSpPr>
        <p:spPr bwMode="auto">
          <a:xfrm>
            <a:off x="3097213" y="3403600"/>
            <a:ext cx="300037" cy="260350"/>
          </a:xfrm>
          <a:custGeom>
            <a:avLst/>
            <a:gdLst>
              <a:gd name="T0" fmla="*/ 53 w 189"/>
              <a:gd name="T1" fmla="*/ 0 h 164"/>
              <a:gd name="T2" fmla="*/ 37 w 189"/>
              <a:gd name="T3" fmla="*/ 64 h 164"/>
              <a:gd name="T4" fmla="*/ 1 w 189"/>
              <a:gd name="T5" fmla="*/ 124 h 164"/>
              <a:gd name="T6" fmla="*/ 5 w 189"/>
              <a:gd name="T7" fmla="*/ 144 h 164"/>
              <a:gd name="T8" fmla="*/ 73 w 189"/>
              <a:gd name="T9" fmla="*/ 164 h 164"/>
              <a:gd name="T10" fmla="*/ 137 w 189"/>
              <a:gd name="T11" fmla="*/ 136 h 164"/>
              <a:gd name="T12" fmla="*/ 165 w 189"/>
              <a:gd name="T13" fmla="*/ 108 h 164"/>
              <a:gd name="T14" fmla="*/ 189 w 189"/>
              <a:gd name="T15" fmla="*/ 92 h 164"/>
              <a:gd name="T16" fmla="*/ 133 w 189"/>
              <a:gd name="T17" fmla="*/ 48 h 164"/>
              <a:gd name="T18" fmla="*/ 121 w 189"/>
              <a:gd name="T19" fmla="*/ 24 h 164"/>
              <a:gd name="T20" fmla="*/ 97 w 189"/>
              <a:gd name="T21" fmla="*/ 8 h 164"/>
              <a:gd name="T22" fmla="*/ 53 w 189"/>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64">
                <a:moveTo>
                  <a:pt x="53" y="0"/>
                </a:moveTo>
                <a:cubicBezTo>
                  <a:pt x="50" y="19"/>
                  <a:pt x="48" y="47"/>
                  <a:pt x="37" y="64"/>
                </a:cubicBezTo>
                <a:cubicBezTo>
                  <a:pt x="24" y="83"/>
                  <a:pt x="8" y="102"/>
                  <a:pt x="1" y="124"/>
                </a:cubicBezTo>
                <a:cubicBezTo>
                  <a:pt x="2" y="131"/>
                  <a:pt x="0" y="139"/>
                  <a:pt x="5" y="144"/>
                </a:cubicBezTo>
                <a:cubicBezTo>
                  <a:pt x="17" y="156"/>
                  <a:pt x="58" y="159"/>
                  <a:pt x="73" y="164"/>
                </a:cubicBezTo>
                <a:cubicBezTo>
                  <a:pt x="121" y="158"/>
                  <a:pt x="104" y="158"/>
                  <a:pt x="137" y="136"/>
                </a:cubicBezTo>
                <a:cubicBezTo>
                  <a:pt x="167" y="91"/>
                  <a:pt x="139" y="122"/>
                  <a:pt x="165" y="108"/>
                </a:cubicBezTo>
                <a:cubicBezTo>
                  <a:pt x="173" y="103"/>
                  <a:pt x="189" y="92"/>
                  <a:pt x="189" y="92"/>
                </a:cubicBezTo>
                <a:cubicBezTo>
                  <a:pt x="180" y="57"/>
                  <a:pt x="164" y="58"/>
                  <a:pt x="133" y="48"/>
                </a:cubicBezTo>
                <a:cubicBezTo>
                  <a:pt x="130" y="39"/>
                  <a:pt x="128" y="30"/>
                  <a:pt x="121" y="24"/>
                </a:cubicBezTo>
                <a:cubicBezTo>
                  <a:pt x="114" y="18"/>
                  <a:pt x="97" y="8"/>
                  <a:pt x="97" y="8"/>
                </a:cubicBezTo>
                <a:cubicBezTo>
                  <a:pt x="78" y="21"/>
                  <a:pt x="72" y="9"/>
                  <a:pt x="53" y="0"/>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70" name="Freeform 22"/>
          <p:cNvSpPr>
            <a:spLocks/>
          </p:cNvSpPr>
          <p:nvPr/>
        </p:nvSpPr>
        <p:spPr bwMode="auto">
          <a:xfrm>
            <a:off x="2400300" y="4416425"/>
            <a:ext cx="101600" cy="687388"/>
          </a:xfrm>
          <a:custGeom>
            <a:avLst/>
            <a:gdLst>
              <a:gd name="T0" fmla="*/ 52 w 64"/>
              <a:gd name="T1" fmla="*/ 422 h 433"/>
              <a:gd name="T2" fmla="*/ 28 w 64"/>
              <a:gd name="T3" fmla="*/ 414 h 433"/>
              <a:gd name="T4" fmla="*/ 20 w 64"/>
              <a:gd name="T5" fmla="*/ 390 h 433"/>
              <a:gd name="T6" fmla="*/ 32 w 64"/>
              <a:gd name="T7" fmla="*/ 294 h 433"/>
              <a:gd name="T8" fmla="*/ 40 w 64"/>
              <a:gd name="T9" fmla="*/ 270 h 433"/>
              <a:gd name="T10" fmla="*/ 28 w 64"/>
              <a:gd name="T11" fmla="*/ 166 h 433"/>
              <a:gd name="T12" fmla="*/ 28 w 64"/>
              <a:gd name="T13" fmla="*/ 86 h 433"/>
              <a:gd name="T14" fmla="*/ 48 w 64"/>
              <a:gd name="T15" fmla="*/ 22 h 433"/>
              <a:gd name="T16" fmla="*/ 32 w 64"/>
              <a:gd name="T17" fmla="*/ 2 h 433"/>
              <a:gd name="T18" fmla="*/ 16 w 64"/>
              <a:gd name="T19" fmla="*/ 38 h 433"/>
              <a:gd name="T20" fmla="*/ 12 w 64"/>
              <a:gd name="T21" fmla="*/ 190 h 433"/>
              <a:gd name="T22" fmla="*/ 24 w 64"/>
              <a:gd name="T23" fmla="*/ 242 h 433"/>
              <a:gd name="T24" fmla="*/ 0 w 64"/>
              <a:gd name="T25" fmla="*/ 302 h 433"/>
              <a:gd name="T26" fmla="*/ 20 w 64"/>
              <a:gd name="T27" fmla="*/ 394 h 433"/>
              <a:gd name="T28" fmla="*/ 36 w 64"/>
              <a:gd name="T29" fmla="*/ 430 h 433"/>
              <a:gd name="T30" fmla="*/ 52 w 64"/>
              <a:gd name="T31" fmla="*/ 42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33">
                <a:moveTo>
                  <a:pt x="52" y="422"/>
                </a:moveTo>
                <a:cubicBezTo>
                  <a:pt x="44" y="419"/>
                  <a:pt x="31" y="422"/>
                  <a:pt x="28" y="414"/>
                </a:cubicBezTo>
                <a:cubicBezTo>
                  <a:pt x="25" y="406"/>
                  <a:pt x="20" y="390"/>
                  <a:pt x="20" y="390"/>
                </a:cubicBezTo>
                <a:cubicBezTo>
                  <a:pt x="27" y="355"/>
                  <a:pt x="26" y="334"/>
                  <a:pt x="32" y="294"/>
                </a:cubicBezTo>
                <a:cubicBezTo>
                  <a:pt x="33" y="286"/>
                  <a:pt x="40" y="270"/>
                  <a:pt x="40" y="270"/>
                </a:cubicBezTo>
                <a:cubicBezTo>
                  <a:pt x="35" y="235"/>
                  <a:pt x="49" y="197"/>
                  <a:pt x="28" y="166"/>
                </a:cubicBezTo>
                <a:cubicBezTo>
                  <a:pt x="26" y="139"/>
                  <a:pt x="20" y="112"/>
                  <a:pt x="28" y="86"/>
                </a:cubicBezTo>
                <a:cubicBezTo>
                  <a:pt x="35" y="64"/>
                  <a:pt x="44" y="47"/>
                  <a:pt x="48" y="22"/>
                </a:cubicBezTo>
                <a:cubicBezTo>
                  <a:pt x="46" y="16"/>
                  <a:pt x="43" y="0"/>
                  <a:pt x="32" y="2"/>
                </a:cubicBezTo>
                <a:cubicBezTo>
                  <a:pt x="19" y="5"/>
                  <a:pt x="16" y="38"/>
                  <a:pt x="16" y="38"/>
                </a:cubicBezTo>
                <a:cubicBezTo>
                  <a:pt x="11" y="106"/>
                  <a:pt x="8" y="114"/>
                  <a:pt x="12" y="190"/>
                </a:cubicBezTo>
                <a:cubicBezTo>
                  <a:pt x="40" y="181"/>
                  <a:pt x="27" y="224"/>
                  <a:pt x="24" y="242"/>
                </a:cubicBezTo>
                <a:cubicBezTo>
                  <a:pt x="20" y="262"/>
                  <a:pt x="11" y="285"/>
                  <a:pt x="0" y="302"/>
                </a:cubicBezTo>
                <a:cubicBezTo>
                  <a:pt x="8" y="334"/>
                  <a:pt x="1" y="366"/>
                  <a:pt x="20" y="394"/>
                </a:cubicBezTo>
                <a:cubicBezTo>
                  <a:pt x="22" y="407"/>
                  <a:pt x="23" y="433"/>
                  <a:pt x="36" y="430"/>
                </a:cubicBezTo>
                <a:cubicBezTo>
                  <a:pt x="64" y="424"/>
                  <a:pt x="29" y="410"/>
                  <a:pt x="52" y="422"/>
                </a:cubicBezTo>
                <a:close/>
              </a:path>
            </a:pathLst>
          </a:custGeom>
          <a:solidFill>
            <a:srgbClr val="003300"/>
          </a:solidFill>
          <a:ln w="9525">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71" name="Freeform 23"/>
          <p:cNvSpPr>
            <a:spLocks/>
          </p:cNvSpPr>
          <p:nvPr/>
        </p:nvSpPr>
        <p:spPr bwMode="auto">
          <a:xfrm>
            <a:off x="2444750" y="4076700"/>
            <a:ext cx="76200" cy="368300"/>
          </a:xfrm>
          <a:custGeom>
            <a:avLst/>
            <a:gdLst>
              <a:gd name="T0" fmla="*/ 16 w 48"/>
              <a:gd name="T1" fmla="*/ 0 h 232"/>
              <a:gd name="T2" fmla="*/ 48 w 48"/>
              <a:gd name="T3" fmla="*/ 24 h 232"/>
              <a:gd name="T4" fmla="*/ 44 w 48"/>
              <a:gd name="T5" fmla="*/ 44 h 232"/>
              <a:gd name="T6" fmla="*/ 36 w 48"/>
              <a:gd name="T7" fmla="*/ 68 h 232"/>
              <a:gd name="T8" fmla="*/ 20 w 48"/>
              <a:gd name="T9" fmla="*/ 144 h 232"/>
              <a:gd name="T10" fmla="*/ 12 w 48"/>
              <a:gd name="T11" fmla="*/ 228 h 232"/>
              <a:gd name="T12" fmla="*/ 0 w 48"/>
              <a:gd name="T13" fmla="*/ 224 h 232"/>
              <a:gd name="T14" fmla="*/ 4 w 48"/>
              <a:gd name="T15" fmla="*/ 120 h 232"/>
              <a:gd name="T16" fmla="*/ 16 w 48"/>
              <a:gd name="T17" fmla="*/ 80 h 232"/>
              <a:gd name="T18" fmla="*/ 20 w 48"/>
              <a:gd name="T19" fmla="*/ 68 h 232"/>
              <a:gd name="T20" fmla="*/ 16 w 48"/>
              <a:gd name="T2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232">
                <a:moveTo>
                  <a:pt x="16" y="0"/>
                </a:moveTo>
                <a:cubicBezTo>
                  <a:pt x="30" y="9"/>
                  <a:pt x="38" y="10"/>
                  <a:pt x="48" y="24"/>
                </a:cubicBezTo>
                <a:cubicBezTo>
                  <a:pt x="47" y="31"/>
                  <a:pt x="46" y="37"/>
                  <a:pt x="44" y="44"/>
                </a:cubicBezTo>
                <a:cubicBezTo>
                  <a:pt x="42" y="52"/>
                  <a:pt x="36" y="68"/>
                  <a:pt x="36" y="68"/>
                </a:cubicBezTo>
                <a:cubicBezTo>
                  <a:pt x="33" y="95"/>
                  <a:pt x="29" y="118"/>
                  <a:pt x="20" y="144"/>
                </a:cubicBezTo>
                <a:cubicBezTo>
                  <a:pt x="18" y="172"/>
                  <a:pt x="26" y="204"/>
                  <a:pt x="12" y="228"/>
                </a:cubicBezTo>
                <a:cubicBezTo>
                  <a:pt x="10" y="232"/>
                  <a:pt x="4" y="225"/>
                  <a:pt x="0" y="224"/>
                </a:cubicBezTo>
                <a:cubicBezTo>
                  <a:pt x="1" y="189"/>
                  <a:pt x="2" y="155"/>
                  <a:pt x="4" y="120"/>
                </a:cubicBezTo>
                <a:cubicBezTo>
                  <a:pt x="5" y="112"/>
                  <a:pt x="15" y="84"/>
                  <a:pt x="16" y="80"/>
                </a:cubicBezTo>
                <a:cubicBezTo>
                  <a:pt x="17" y="76"/>
                  <a:pt x="20" y="68"/>
                  <a:pt x="20" y="68"/>
                </a:cubicBezTo>
                <a:cubicBezTo>
                  <a:pt x="10" y="38"/>
                  <a:pt x="16" y="60"/>
                  <a:pt x="16" y="0"/>
                </a:cubicBezTo>
                <a:close/>
              </a:path>
            </a:pathLst>
          </a:custGeom>
          <a:solidFill>
            <a:srgbClr val="9933FF"/>
          </a:solidFill>
          <a:ln w="9525">
            <a:solidFill>
              <a:srgbClr val="9933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72" name="Freeform 24"/>
          <p:cNvSpPr>
            <a:spLocks/>
          </p:cNvSpPr>
          <p:nvPr/>
        </p:nvSpPr>
        <p:spPr bwMode="auto">
          <a:xfrm>
            <a:off x="1749425" y="2660650"/>
            <a:ext cx="257175" cy="114300"/>
          </a:xfrm>
          <a:custGeom>
            <a:avLst/>
            <a:gdLst>
              <a:gd name="T0" fmla="*/ 158 w 162"/>
              <a:gd name="T1" fmla="*/ 12 h 72"/>
              <a:gd name="T2" fmla="*/ 134 w 162"/>
              <a:gd name="T3" fmla="*/ 4 h 72"/>
              <a:gd name="T4" fmla="*/ 122 w 162"/>
              <a:gd name="T5" fmla="*/ 0 h 72"/>
              <a:gd name="T6" fmla="*/ 98 w 162"/>
              <a:gd name="T7" fmla="*/ 32 h 72"/>
              <a:gd name="T8" fmla="*/ 62 w 162"/>
              <a:gd name="T9" fmla="*/ 52 h 72"/>
              <a:gd name="T10" fmla="*/ 10 w 162"/>
              <a:gd name="T11" fmla="*/ 36 h 72"/>
              <a:gd name="T12" fmla="*/ 50 w 162"/>
              <a:gd name="T13" fmla="*/ 72 h 72"/>
              <a:gd name="T14" fmla="*/ 142 w 162"/>
              <a:gd name="T15" fmla="*/ 56 h 72"/>
              <a:gd name="T16" fmla="*/ 162 w 162"/>
              <a:gd name="T17" fmla="*/ 20 h 72"/>
              <a:gd name="T18" fmla="*/ 158 w 16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72">
                <a:moveTo>
                  <a:pt x="158" y="12"/>
                </a:moveTo>
                <a:cubicBezTo>
                  <a:pt x="150" y="9"/>
                  <a:pt x="142" y="7"/>
                  <a:pt x="134" y="4"/>
                </a:cubicBezTo>
                <a:cubicBezTo>
                  <a:pt x="130" y="3"/>
                  <a:pt x="122" y="0"/>
                  <a:pt x="122" y="0"/>
                </a:cubicBezTo>
                <a:cubicBezTo>
                  <a:pt x="113" y="14"/>
                  <a:pt x="112" y="22"/>
                  <a:pt x="98" y="32"/>
                </a:cubicBezTo>
                <a:cubicBezTo>
                  <a:pt x="92" y="51"/>
                  <a:pt x="81" y="48"/>
                  <a:pt x="62" y="52"/>
                </a:cubicBezTo>
                <a:cubicBezTo>
                  <a:pt x="38" y="49"/>
                  <a:pt x="31" y="43"/>
                  <a:pt x="10" y="36"/>
                </a:cubicBezTo>
                <a:cubicBezTo>
                  <a:pt x="0" y="66"/>
                  <a:pt x="27" y="66"/>
                  <a:pt x="50" y="72"/>
                </a:cubicBezTo>
                <a:cubicBezTo>
                  <a:pt x="125" y="68"/>
                  <a:pt x="99" y="70"/>
                  <a:pt x="142" y="56"/>
                </a:cubicBezTo>
                <a:cubicBezTo>
                  <a:pt x="146" y="43"/>
                  <a:pt x="162" y="20"/>
                  <a:pt x="162" y="20"/>
                </a:cubicBezTo>
                <a:cubicBezTo>
                  <a:pt x="148" y="11"/>
                  <a:pt x="145" y="12"/>
                  <a:pt x="158" y="12"/>
                </a:cubicBezTo>
                <a:close/>
              </a:path>
            </a:pathLst>
          </a:custGeom>
          <a:solidFill>
            <a:srgbClr val="33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73" name="Freeform 25"/>
          <p:cNvSpPr>
            <a:spLocks/>
          </p:cNvSpPr>
          <p:nvPr/>
        </p:nvSpPr>
        <p:spPr bwMode="auto">
          <a:xfrm>
            <a:off x="1924050" y="2622550"/>
            <a:ext cx="111125" cy="57150"/>
          </a:xfrm>
          <a:custGeom>
            <a:avLst/>
            <a:gdLst>
              <a:gd name="T0" fmla="*/ 32 w 70"/>
              <a:gd name="T1" fmla="*/ 0 h 36"/>
              <a:gd name="T2" fmla="*/ 20 w 70"/>
              <a:gd name="T3" fmla="*/ 4 h 36"/>
              <a:gd name="T4" fmla="*/ 8 w 70"/>
              <a:gd name="T5" fmla="*/ 12 h 36"/>
              <a:gd name="T6" fmla="*/ 56 w 70"/>
              <a:gd name="T7" fmla="*/ 36 h 36"/>
              <a:gd name="T8" fmla="*/ 36 w 70"/>
              <a:gd name="T9" fmla="*/ 0 h 36"/>
              <a:gd name="T10" fmla="*/ 32 w 70"/>
              <a:gd name="T11" fmla="*/ 0 h 36"/>
            </a:gdLst>
            <a:ahLst/>
            <a:cxnLst>
              <a:cxn ang="0">
                <a:pos x="T0" y="T1"/>
              </a:cxn>
              <a:cxn ang="0">
                <a:pos x="T2" y="T3"/>
              </a:cxn>
              <a:cxn ang="0">
                <a:pos x="T4" y="T5"/>
              </a:cxn>
              <a:cxn ang="0">
                <a:pos x="T6" y="T7"/>
              </a:cxn>
              <a:cxn ang="0">
                <a:pos x="T8" y="T9"/>
              </a:cxn>
              <a:cxn ang="0">
                <a:pos x="T10" y="T11"/>
              </a:cxn>
            </a:cxnLst>
            <a:rect l="0" t="0" r="r" b="b"/>
            <a:pathLst>
              <a:path w="70" h="36">
                <a:moveTo>
                  <a:pt x="32" y="0"/>
                </a:moveTo>
                <a:cubicBezTo>
                  <a:pt x="28" y="1"/>
                  <a:pt x="24" y="2"/>
                  <a:pt x="20" y="4"/>
                </a:cubicBezTo>
                <a:cubicBezTo>
                  <a:pt x="16" y="6"/>
                  <a:pt x="10" y="8"/>
                  <a:pt x="8" y="12"/>
                </a:cubicBezTo>
                <a:cubicBezTo>
                  <a:pt x="0" y="31"/>
                  <a:pt x="46" y="34"/>
                  <a:pt x="56" y="36"/>
                </a:cubicBezTo>
                <a:cubicBezTo>
                  <a:pt x="70" y="15"/>
                  <a:pt x="57" y="7"/>
                  <a:pt x="36" y="0"/>
                </a:cubicBezTo>
                <a:cubicBezTo>
                  <a:pt x="21" y="5"/>
                  <a:pt x="20" y="6"/>
                  <a:pt x="32" y="0"/>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74" name="Freeform 26"/>
          <p:cNvSpPr>
            <a:spLocks/>
          </p:cNvSpPr>
          <p:nvPr/>
        </p:nvSpPr>
        <p:spPr bwMode="auto">
          <a:xfrm>
            <a:off x="4057650" y="2085975"/>
            <a:ext cx="544513" cy="196850"/>
          </a:xfrm>
          <a:custGeom>
            <a:avLst/>
            <a:gdLst>
              <a:gd name="T0" fmla="*/ 0 w 343"/>
              <a:gd name="T1" fmla="*/ 118 h 124"/>
              <a:gd name="T2" fmla="*/ 44 w 343"/>
              <a:gd name="T3" fmla="*/ 110 h 124"/>
              <a:gd name="T4" fmla="*/ 116 w 343"/>
              <a:gd name="T5" fmla="*/ 70 h 124"/>
              <a:gd name="T6" fmla="*/ 276 w 343"/>
              <a:gd name="T7" fmla="*/ 50 h 124"/>
              <a:gd name="T8" fmla="*/ 332 w 343"/>
              <a:gd name="T9" fmla="*/ 34 h 124"/>
              <a:gd name="T10" fmla="*/ 324 w 343"/>
              <a:gd name="T11" fmla="*/ 2 h 124"/>
              <a:gd name="T12" fmla="*/ 284 w 343"/>
              <a:gd name="T13" fmla="*/ 6 h 124"/>
              <a:gd name="T14" fmla="*/ 192 w 343"/>
              <a:gd name="T15" fmla="*/ 10 h 124"/>
              <a:gd name="T16" fmla="*/ 144 w 343"/>
              <a:gd name="T17" fmla="*/ 30 h 124"/>
              <a:gd name="T18" fmla="*/ 120 w 343"/>
              <a:gd name="T19" fmla="*/ 46 h 124"/>
              <a:gd name="T20" fmla="*/ 100 w 343"/>
              <a:gd name="T21" fmla="*/ 42 h 124"/>
              <a:gd name="T22" fmla="*/ 76 w 343"/>
              <a:gd name="T23" fmla="*/ 34 h 124"/>
              <a:gd name="T24" fmla="*/ 52 w 343"/>
              <a:gd name="T25" fmla="*/ 62 h 124"/>
              <a:gd name="T26" fmla="*/ 24 w 343"/>
              <a:gd name="T27" fmla="*/ 74 h 124"/>
              <a:gd name="T28" fmla="*/ 16 w 343"/>
              <a:gd name="T29" fmla="*/ 106 h 124"/>
              <a:gd name="T30" fmla="*/ 0 w 343"/>
              <a:gd name="T3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3" h="124">
                <a:moveTo>
                  <a:pt x="0" y="118"/>
                </a:moveTo>
                <a:cubicBezTo>
                  <a:pt x="18" y="124"/>
                  <a:pt x="29" y="120"/>
                  <a:pt x="44" y="110"/>
                </a:cubicBezTo>
                <a:cubicBezTo>
                  <a:pt x="63" y="82"/>
                  <a:pt x="84" y="75"/>
                  <a:pt x="116" y="70"/>
                </a:cubicBezTo>
                <a:cubicBezTo>
                  <a:pt x="187" y="46"/>
                  <a:pt x="135" y="55"/>
                  <a:pt x="276" y="50"/>
                </a:cubicBezTo>
                <a:cubicBezTo>
                  <a:pt x="299" y="42"/>
                  <a:pt x="304" y="38"/>
                  <a:pt x="332" y="34"/>
                </a:cubicBezTo>
                <a:cubicBezTo>
                  <a:pt x="343" y="17"/>
                  <a:pt x="340" y="13"/>
                  <a:pt x="324" y="2"/>
                </a:cubicBezTo>
                <a:cubicBezTo>
                  <a:pt x="294" y="12"/>
                  <a:pt x="312" y="0"/>
                  <a:pt x="284" y="6"/>
                </a:cubicBezTo>
                <a:cubicBezTo>
                  <a:pt x="245" y="2"/>
                  <a:pt x="232" y="6"/>
                  <a:pt x="192" y="10"/>
                </a:cubicBezTo>
                <a:cubicBezTo>
                  <a:pt x="179" y="14"/>
                  <a:pt x="154" y="24"/>
                  <a:pt x="144" y="30"/>
                </a:cubicBezTo>
                <a:cubicBezTo>
                  <a:pt x="136" y="35"/>
                  <a:pt x="120" y="46"/>
                  <a:pt x="120" y="46"/>
                </a:cubicBezTo>
                <a:cubicBezTo>
                  <a:pt x="113" y="45"/>
                  <a:pt x="107" y="44"/>
                  <a:pt x="100" y="42"/>
                </a:cubicBezTo>
                <a:cubicBezTo>
                  <a:pt x="92" y="40"/>
                  <a:pt x="76" y="34"/>
                  <a:pt x="76" y="34"/>
                </a:cubicBezTo>
                <a:cubicBezTo>
                  <a:pt x="57" y="40"/>
                  <a:pt x="62" y="48"/>
                  <a:pt x="52" y="62"/>
                </a:cubicBezTo>
                <a:cubicBezTo>
                  <a:pt x="46" y="71"/>
                  <a:pt x="33" y="68"/>
                  <a:pt x="24" y="74"/>
                </a:cubicBezTo>
                <a:cubicBezTo>
                  <a:pt x="19" y="81"/>
                  <a:pt x="22" y="99"/>
                  <a:pt x="16" y="106"/>
                </a:cubicBezTo>
                <a:cubicBezTo>
                  <a:pt x="12" y="111"/>
                  <a:pt x="5" y="113"/>
                  <a:pt x="0" y="118"/>
                </a:cubicBezTo>
                <a:close/>
              </a:path>
            </a:pathLst>
          </a:custGeom>
          <a:solidFill>
            <a:srgbClr val="9933FF"/>
          </a:solidFill>
          <a:ln w="9525">
            <a:solidFill>
              <a:srgbClr val="9933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75" name="Freeform 27"/>
          <p:cNvSpPr>
            <a:spLocks/>
          </p:cNvSpPr>
          <p:nvPr/>
        </p:nvSpPr>
        <p:spPr bwMode="auto">
          <a:xfrm>
            <a:off x="3867150" y="2800350"/>
            <a:ext cx="1528763" cy="1150938"/>
          </a:xfrm>
          <a:custGeom>
            <a:avLst/>
            <a:gdLst>
              <a:gd name="T0" fmla="*/ 4 w 963"/>
              <a:gd name="T1" fmla="*/ 0 h 725"/>
              <a:gd name="T2" fmla="*/ 88 w 963"/>
              <a:gd name="T3" fmla="*/ 32 h 725"/>
              <a:gd name="T4" fmla="*/ 152 w 963"/>
              <a:gd name="T5" fmla="*/ 36 h 725"/>
              <a:gd name="T6" fmla="*/ 380 w 963"/>
              <a:gd name="T7" fmla="*/ 84 h 725"/>
              <a:gd name="T8" fmla="*/ 464 w 963"/>
              <a:gd name="T9" fmla="*/ 112 h 725"/>
              <a:gd name="T10" fmla="*/ 616 w 963"/>
              <a:gd name="T11" fmla="*/ 132 h 725"/>
              <a:gd name="T12" fmla="*/ 688 w 963"/>
              <a:gd name="T13" fmla="*/ 172 h 725"/>
              <a:gd name="T14" fmla="*/ 748 w 963"/>
              <a:gd name="T15" fmla="*/ 200 h 725"/>
              <a:gd name="T16" fmla="*/ 772 w 963"/>
              <a:gd name="T17" fmla="*/ 208 h 725"/>
              <a:gd name="T18" fmla="*/ 820 w 963"/>
              <a:gd name="T19" fmla="*/ 240 h 725"/>
              <a:gd name="T20" fmla="*/ 868 w 963"/>
              <a:gd name="T21" fmla="*/ 264 h 725"/>
              <a:gd name="T22" fmla="*/ 892 w 963"/>
              <a:gd name="T23" fmla="*/ 288 h 725"/>
              <a:gd name="T24" fmla="*/ 916 w 963"/>
              <a:gd name="T25" fmla="*/ 304 h 725"/>
              <a:gd name="T26" fmla="*/ 948 w 963"/>
              <a:gd name="T27" fmla="*/ 364 h 725"/>
              <a:gd name="T28" fmla="*/ 944 w 963"/>
              <a:gd name="T29" fmla="*/ 392 h 725"/>
              <a:gd name="T30" fmla="*/ 936 w 963"/>
              <a:gd name="T31" fmla="*/ 416 h 725"/>
              <a:gd name="T32" fmla="*/ 948 w 963"/>
              <a:gd name="T33" fmla="*/ 508 h 725"/>
              <a:gd name="T34" fmla="*/ 960 w 963"/>
              <a:gd name="T35" fmla="*/ 544 h 725"/>
              <a:gd name="T36" fmla="*/ 956 w 963"/>
              <a:gd name="T37" fmla="*/ 624 h 725"/>
              <a:gd name="T38" fmla="*/ 932 w 963"/>
              <a:gd name="T39" fmla="*/ 640 h 725"/>
              <a:gd name="T40" fmla="*/ 888 w 963"/>
              <a:gd name="T41" fmla="*/ 692 h 725"/>
              <a:gd name="T42" fmla="*/ 856 w 963"/>
              <a:gd name="T43" fmla="*/ 684 h 725"/>
              <a:gd name="T44" fmla="*/ 836 w 963"/>
              <a:gd name="T45" fmla="*/ 504 h 725"/>
              <a:gd name="T46" fmla="*/ 812 w 963"/>
              <a:gd name="T47" fmla="*/ 512 h 725"/>
              <a:gd name="T48" fmla="*/ 780 w 963"/>
              <a:gd name="T49" fmla="*/ 516 h 725"/>
              <a:gd name="T50" fmla="*/ 764 w 963"/>
              <a:gd name="T51" fmla="*/ 512 h 725"/>
              <a:gd name="T52" fmla="*/ 740 w 963"/>
              <a:gd name="T53" fmla="*/ 464 h 725"/>
              <a:gd name="T54" fmla="*/ 732 w 963"/>
              <a:gd name="T55" fmla="*/ 296 h 725"/>
              <a:gd name="T56" fmla="*/ 700 w 963"/>
              <a:gd name="T57" fmla="*/ 284 h 725"/>
              <a:gd name="T58" fmla="*/ 652 w 963"/>
              <a:gd name="T59" fmla="*/ 276 h 725"/>
              <a:gd name="T60" fmla="*/ 636 w 963"/>
              <a:gd name="T61" fmla="*/ 280 h 725"/>
              <a:gd name="T62" fmla="*/ 472 w 963"/>
              <a:gd name="T63" fmla="*/ 244 h 725"/>
              <a:gd name="T64" fmla="*/ 436 w 963"/>
              <a:gd name="T65" fmla="*/ 232 h 725"/>
              <a:gd name="T66" fmla="*/ 424 w 963"/>
              <a:gd name="T67" fmla="*/ 228 h 725"/>
              <a:gd name="T68" fmla="*/ 432 w 963"/>
              <a:gd name="T69" fmla="*/ 196 h 725"/>
              <a:gd name="T70" fmla="*/ 440 w 963"/>
              <a:gd name="T71" fmla="*/ 160 h 725"/>
              <a:gd name="T72" fmla="*/ 392 w 963"/>
              <a:gd name="T73" fmla="*/ 180 h 725"/>
              <a:gd name="T74" fmla="*/ 352 w 963"/>
              <a:gd name="T75" fmla="*/ 168 h 725"/>
              <a:gd name="T76" fmla="*/ 328 w 963"/>
              <a:gd name="T77" fmla="*/ 160 h 725"/>
              <a:gd name="T78" fmla="*/ 268 w 963"/>
              <a:gd name="T79" fmla="*/ 164 h 725"/>
              <a:gd name="T80" fmla="*/ 228 w 963"/>
              <a:gd name="T81" fmla="*/ 176 h 725"/>
              <a:gd name="T82" fmla="*/ 144 w 963"/>
              <a:gd name="T83" fmla="*/ 172 h 725"/>
              <a:gd name="T84" fmla="*/ 96 w 963"/>
              <a:gd name="T85" fmla="*/ 148 h 725"/>
              <a:gd name="T86" fmla="*/ 44 w 963"/>
              <a:gd name="T87" fmla="*/ 120 h 725"/>
              <a:gd name="T88" fmla="*/ 16 w 963"/>
              <a:gd name="T89" fmla="*/ 76 h 725"/>
              <a:gd name="T90" fmla="*/ 0 w 963"/>
              <a:gd name="T91" fmla="*/ 52 h 725"/>
              <a:gd name="T92" fmla="*/ 4 w 963"/>
              <a:gd name="T93"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3" h="725">
                <a:moveTo>
                  <a:pt x="4" y="0"/>
                </a:moveTo>
                <a:cubicBezTo>
                  <a:pt x="33" y="10"/>
                  <a:pt x="59" y="22"/>
                  <a:pt x="88" y="32"/>
                </a:cubicBezTo>
                <a:cubicBezTo>
                  <a:pt x="108" y="39"/>
                  <a:pt x="131" y="35"/>
                  <a:pt x="152" y="36"/>
                </a:cubicBezTo>
                <a:cubicBezTo>
                  <a:pt x="228" y="55"/>
                  <a:pt x="304" y="68"/>
                  <a:pt x="380" y="84"/>
                </a:cubicBezTo>
                <a:cubicBezTo>
                  <a:pt x="410" y="90"/>
                  <a:pt x="435" y="102"/>
                  <a:pt x="464" y="112"/>
                </a:cubicBezTo>
                <a:cubicBezTo>
                  <a:pt x="509" y="127"/>
                  <a:pt x="570" y="129"/>
                  <a:pt x="616" y="132"/>
                </a:cubicBezTo>
                <a:cubicBezTo>
                  <a:pt x="643" y="141"/>
                  <a:pt x="662" y="163"/>
                  <a:pt x="688" y="172"/>
                </a:cubicBezTo>
                <a:cubicBezTo>
                  <a:pt x="709" y="179"/>
                  <a:pt x="728" y="191"/>
                  <a:pt x="748" y="200"/>
                </a:cubicBezTo>
                <a:cubicBezTo>
                  <a:pt x="756" y="203"/>
                  <a:pt x="765" y="203"/>
                  <a:pt x="772" y="208"/>
                </a:cubicBezTo>
                <a:cubicBezTo>
                  <a:pt x="789" y="219"/>
                  <a:pt x="802" y="231"/>
                  <a:pt x="820" y="240"/>
                </a:cubicBezTo>
                <a:cubicBezTo>
                  <a:pt x="835" y="248"/>
                  <a:pt x="855" y="252"/>
                  <a:pt x="868" y="264"/>
                </a:cubicBezTo>
                <a:cubicBezTo>
                  <a:pt x="876" y="272"/>
                  <a:pt x="883" y="282"/>
                  <a:pt x="892" y="288"/>
                </a:cubicBezTo>
                <a:cubicBezTo>
                  <a:pt x="900" y="293"/>
                  <a:pt x="916" y="304"/>
                  <a:pt x="916" y="304"/>
                </a:cubicBezTo>
                <a:cubicBezTo>
                  <a:pt x="922" y="323"/>
                  <a:pt x="936" y="347"/>
                  <a:pt x="948" y="364"/>
                </a:cubicBezTo>
                <a:cubicBezTo>
                  <a:pt x="947" y="373"/>
                  <a:pt x="946" y="383"/>
                  <a:pt x="944" y="392"/>
                </a:cubicBezTo>
                <a:cubicBezTo>
                  <a:pt x="942" y="400"/>
                  <a:pt x="936" y="416"/>
                  <a:pt x="936" y="416"/>
                </a:cubicBezTo>
                <a:cubicBezTo>
                  <a:pt x="940" y="492"/>
                  <a:pt x="933" y="462"/>
                  <a:pt x="948" y="508"/>
                </a:cubicBezTo>
                <a:cubicBezTo>
                  <a:pt x="952" y="520"/>
                  <a:pt x="960" y="544"/>
                  <a:pt x="960" y="544"/>
                </a:cubicBezTo>
                <a:cubicBezTo>
                  <a:pt x="959" y="571"/>
                  <a:pt x="963" y="598"/>
                  <a:pt x="956" y="624"/>
                </a:cubicBezTo>
                <a:cubicBezTo>
                  <a:pt x="953" y="633"/>
                  <a:pt x="932" y="640"/>
                  <a:pt x="932" y="640"/>
                </a:cubicBezTo>
                <a:cubicBezTo>
                  <a:pt x="919" y="659"/>
                  <a:pt x="910" y="685"/>
                  <a:pt x="888" y="692"/>
                </a:cubicBezTo>
                <a:cubicBezTo>
                  <a:pt x="866" y="725"/>
                  <a:pt x="869" y="703"/>
                  <a:pt x="856" y="684"/>
                </a:cubicBezTo>
                <a:cubicBezTo>
                  <a:pt x="854" y="578"/>
                  <a:pt x="873" y="479"/>
                  <a:pt x="836" y="504"/>
                </a:cubicBezTo>
                <a:cubicBezTo>
                  <a:pt x="808" y="495"/>
                  <a:pt x="841" y="502"/>
                  <a:pt x="812" y="512"/>
                </a:cubicBezTo>
                <a:cubicBezTo>
                  <a:pt x="802" y="516"/>
                  <a:pt x="791" y="515"/>
                  <a:pt x="780" y="516"/>
                </a:cubicBezTo>
                <a:cubicBezTo>
                  <a:pt x="775" y="515"/>
                  <a:pt x="768" y="515"/>
                  <a:pt x="764" y="512"/>
                </a:cubicBezTo>
                <a:cubicBezTo>
                  <a:pt x="760" y="509"/>
                  <a:pt x="744" y="475"/>
                  <a:pt x="740" y="464"/>
                </a:cubicBezTo>
                <a:cubicBezTo>
                  <a:pt x="738" y="408"/>
                  <a:pt x="746" y="350"/>
                  <a:pt x="732" y="296"/>
                </a:cubicBezTo>
                <a:cubicBezTo>
                  <a:pt x="730" y="287"/>
                  <a:pt x="703" y="285"/>
                  <a:pt x="700" y="284"/>
                </a:cubicBezTo>
                <a:cubicBezTo>
                  <a:pt x="692" y="259"/>
                  <a:pt x="676" y="270"/>
                  <a:pt x="652" y="276"/>
                </a:cubicBezTo>
                <a:cubicBezTo>
                  <a:pt x="647" y="277"/>
                  <a:pt x="636" y="280"/>
                  <a:pt x="636" y="280"/>
                </a:cubicBezTo>
                <a:lnTo>
                  <a:pt x="472" y="244"/>
                </a:lnTo>
                <a:cubicBezTo>
                  <a:pt x="472" y="244"/>
                  <a:pt x="436" y="232"/>
                  <a:pt x="436" y="232"/>
                </a:cubicBezTo>
                <a:cubicBezTo>
                  <a:pt x="432" y="231"/>
                  <a:pt x="424" y="228"/>
                  <a:pt x="424" y="228"/>
                </a:cubicBezTo>
                <a:cubicBezTo>
                  <a:pt x="413" y="211"/>
                  <a:pt x="416" y="207"/>
                  <a:pt x="432" y="196"/>
                </a:cubicBezTo>
                <a:cubicBezTo>
                  <a:pt x="442" y="182"/>
                  <a:pt x="446" y="177"/>
                  <a:pt x="440" y="160"/>
                </a:cubicBezTo>
                <a:cubicBezTo>
                  <a:pt x="398" y="166"/>
                  <a:pt x="422" y="170"/>
                  <a:pt x="392" y="180"/>
                </a:cubicBezTo>
                <a:cubicBezTo>
                  <a:pt x="368" y="174"/>
                  <a:pt x="381" y="178"/>
                  <a:pt x="352" y="168"/>
                </a:cubicBezTo>
                <a:cubicBezTo>
                  <a:pt x="344" y="165"/>
                  <a:pt x="328" y="160"/>
                  <a:pt x="328" y="160"/>
                </a:cubicBezTo>
                <a:cubicBezTo>
                  <a:pt x="308" y="161"/>
                  <a:pt x="288" y="162"/>
                  <a:pt x="268" y="164"/>
                </a:cubicBezTo>
                <a:cubicBezTo>
                  <a:pt x="254" y="165"/>
                  <a:pt x="228" y="176"/>
                  <a:pt x="228" y="176"/>
                </a:cubicBezTo>
                <a:cubicBezTo>
                  <a:pt x="200" y="175"/>
                  <a:pt x="172" y="174"/>
                  <a:pt x="144" y="172"/>
                </a:cubicBezTo>
                <a:cubicBezTo>
                  <a:pt x="126" y="171"/>
                  <a:pt x="113" y="154"/>
                  <a:pt x="96" y="148"/>
                </a:cubicBezTo>
                <a:cubicBezTo>
                  <a:pt x="82" y="127"/>
                  <a:pt x="68" y="125"/>
                  <a:pt x="44" y="120"/>
                </a:cubicBezTo>
                <a:cubicBezTo>
                  <a:pt x="27" y="109"/>
                  <a:pt x="25" y="93"/>
                  <a:pt x="16" y="76"/>
                </a:cubicBezTo>
                <a:cubicBezTo>
                  <a:pt x="11" y="68"/>
                  <a:pt x="0" y="52"/>
                  <a:pt x="0" y="52"/>
                </a:cubicBezTo>
                <a:cubicBezTo>
                  <a:pt x="4" y="5"/>
                  <a:pt x="4" y="23"/>
                  <a:pt x="4" y="0"/>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76" name="Freeform 28"/>
          <p:cNvSpPr>
            <a:spLocks/>
          </p:cNvSpPr>
          <p:nvPr/>
        </p:nvSpPr>
        <p:spPr bwMode="auto">
          <a:xfrm>
            <a:off x="4660900" y="3381375"/>
            <a:ext cx="609600" cy="942975"/>
          </a:xfrm>
          <a:custGeom>
            <a:avLst/>
            <a:gdLst>
              <a:gd name="T0" fmla="*/ 364 w 384"/>
              <a:gd name="T1" fmla="*/ 310 h 594"/>
              <a:gd name="T2" fmla="*/ 384 w 384"/>
              <a:gd name="T3" fmla="*/ 386 h 594"/>
              <a:gd name="T4" fmla="*/ 380 w 384"/>
              <a:gd name="T5" fmla="*/ 422 h 594"/>
              <a:gd name="T6" fmla="*/ 368 w 384"/>
              <a:gd name="T7" fmla="*/ 430 h 594"/>
              <a:gd name="T8" fmla="*/ 356 w 384"/>
              <a:gd name="T9" fmla="*/ 466 h 594"/>
              <a:gd name="T10" fmla="*/ 320 w 384"/>
              <a:gd name="T11" fmla="*/ 542 h 594"/>
              <a:gd name="T12" fmla="*/ 284 w 384"/>
              <a:gd name="T13" fmla="*/ 594 h 594"/>
              <a:gd name="T14" fmla="*/ 272 w 384"/>
              <a:gd name="T15" fmla="*/ 562 h 594"/>
              <a:gd name="T16" fmla="*/ 288 w 384"/>
              <a:gd name="T17" fmla="*/ 538 h 594"/>
              <a:gd name="T18" fmla="*/ 304 w 384"/>
              <a:gd name="T19" fmla="*/ 474 h 594"/>
              <a:gd name="T20" fmla="*/ 312 w 384"/>
              <a:gd name="T21" fmla="*/ 450 h 594"/>
              <a:gd name="T22" fmla="*/ 308 w 384"/>
              <a:gd name="T23" fmla="*/ 418 h 594"/>
              <a:gd name="T24" fmla="*/ 292 w 384"/>
              <a:gd name="T25" fmla="*/ 422 h 594"/>
              <a:gd name="T26" fmla="*/ 288 w 384"/>
              <a:gd name="T27" fmla="*/ 434 h 594"/>
              <a:gd name="T28" fmla="*/ 256 w 384"/>
              <a:gd name="T29" fmla="*/ 490 h 594"/>
              <a:gd name="T30" fmla="*/ 240 w 384"/>
              <a:gd name="T31" fmla="*/ 470 h 594"/>
              <a:gd name="T32" fmla="*/ 224 w 384"/>
              <a:gd name="T33" fmla="*/ 446 h 594"/>
              <a:gd name="T34" fmla="*/ 200 w 384"/>
              <a:gd name="T35" fmla="*/ 342 h 594"/>
              <a:gd name="T36" fmla="*/ 148 w 384"/>
              <a:gd name="T37" fmla="*/ 350 h 594"/>
              <a:gd name="T38" fmla="*/ 124 w 384"/>
              <a:gd name="T39" fmla="*/ 358 h 594"/>
              <a:gd name="T40" fmla="*/ 84 w 384"/>
              <a:gd name="T41" fmla="*/ 346 h 594"/>
              <a:gd name="T42" fmla="*/ 48 w 384"/>
              <a:gd name="T43" fmla="*/ 226 h 594"/>
              <a:gd name="T44" fmla="*/ 16 w 384"/>
              <a:gd name="T45" fmla="*/ 166 h 594"/>
              <a:gd name="T46" fmla="*/ 12 w 384"/>
              <a:gd name="T47" fmla="*/ 94 h 594"/>
              <a:gd name="T48" fmla="*/ 12 w 384"/>
              <a:gd name="T49" fmla="*/ 62 h 594"/>
              <a:gd name="T50" fmla="*/ 48 w 384"/>
              <a:gd name="T51" fmla="*/ 42 h 594"/>
              <a:gd name="T52" fmla="*/ 120 w 384"/>
              <a:gd name="T53" fmla="*/ 14 h 594"/>
              <a:gd name="T54" fmla="*/ 144 w 384"/>
              <a:gd name="T55" fmla="*/ 2 h 594"/>
              <a:gd name="T56" fmla="*/ 156 w 384"/>
              <a:gd name="T57" fmla="*/ 26 h 594"/>
              <a:gd name="T58" fmla="*/ 212 w 384"/>
              <a:gd name="T59" fmla="*/ 122 h 594"/>
              <a:gd name="T60" fmla="*/ 240 w 384"/>
              <a:gd name="T61" fmla="*/ 194 h 594"/>
              <a:gd name="T62" fmla="*/ 312 w 384"/>
              <a:gd name="T63" fmla="*/ 310 h 594"/>
              <a:gd name="T64" fmla="*/ 348 w 384"/>
              <a:gd name="T65" fmla="*/ 302 h 594"/>
              <a:gd name="T66" fmla="*/ 364 w 384"/>
              <a:gd name="T67" fmla="*/ 31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4" h="594">
                <a:moveTo>
                  <a:pt x="364" y="310"/>
                </a:moveTo>
                <a:cubicBezTo>
                  <a:pt x="373" y="338"/>
                  <a:pt x="357" y="368"/>
                  <a:pt x="384" y="386"/>
                </a:cubicBezTo>
                <a:cubicBezTo>
                  <a:pt x="383" y="398"/>
                  <a:pt x="384" y="411"/>
                  <a:pt x="380" y="422"/>
                </a:cubicBezTo>
                <a:cubicBezTo>
                  <a:pt x="378" y="427"/>
                  <a:pt x="371" y="426"/>
                  <a:pt x="368" y="430"/>
                </a:cubicBezTo>
                <a:cubicBezTo>
                  <a:pt x="361" y="441"/>
                  <a:pt x="363" y="455"/>
                  <a:pt x="356" y="466"/>
                </a:cubicBezTo>
                <a:cubicBezTo>
                  <a:pt x="340" y="491"/>
                  <a:pt x="332" y="516"/>
                  <a:pt x="320" y="542"/>
                </a:cubicBezTo>
                <a:cubicBezTo>
                  <a:pt x="310" y="564"/>
                  <a:pt x="309" y="586"/>
                  <a:pt x="284" y="594"/>
                </a:cubicBezTo>
                <a:cubicBezTo>
                  <a:pt x="268" y="589"/>
                  <a:pt x="263" y="579"/>
                  <a:pt x="272" y="562"/>
                </a:cubicBezTo>
                <a:cubicBezTo>
                  <a:pt x="276" y="553"/>
                  <a:pt x="288" y="538"/>
                  <a:pt x="288" y="538"/>
                </a:cubicBezTo>
                <a:cubicBezTo>
                  <a:pt x="292" y="515"/>
                  <a:pt x="297" y="496"/>
                  <a:pt x="304" y="474"/>
                </a:cubicBezTo>
                <a:cubicBezTo>
                  <a:pt x="307" y="466"/>
                  <a:pt x="312" y="450"/>
                  <a:pt x="312" y="450"/>
                </a:cubicBezTo>
                <a:cubicBezTo>
                  <a:pt x="311" y="439"/>
                  <a:pt x="314" y="427"/>
                  <a:pt x="308" y="418"/>
                </a:cubicBezTo>
                <a:cubicBezTo>
                  <a:pt x="305" y="414"/>
                  <a:pt x="296" y="419"/>
                  <a:pt x="292" y="422"/>
                </a:cubicBezTo>
                <a:cubicBezTo>
                  <a:pt x="289" y="425"/>
                  <a:pt x="290" y="430"/>
                  <a:pt x="288" y="434"/>
                </a:cubicBezTo>
                <a:cubicBezTo>
                  <a:pt x="278" y="455"/>
                  <a:pt x="276" y="477"/>
                  <a:pt x="256" y="490"/>
                </a:cubicBezTo>
                <a:cubicBezTo>
                  <a:pt x="234" y="475"/>
                  <a:pt x="251" y="490"/>
                  <a:pt x="240" y="470"/>
                </a:cubicBezTo>
                <a:cubicBezTo>
                  <a:pt x="235" y="462"/>
                  <a:pt x="224" y="446"/>
                  <a:pt x="224" y="446"/>
                </a:cubicBezTo>
                <a:cubicBezTo>
                  <a:pt x="221" y="391"/>
                  <a:pt x="238" y="367"/>
                  <a:pt x="200" y="342"/>
                </a:cubicBezTo>
                <a:cubicBezTo>
                  <a:pt x="167" y="353"/>
                  <a:pt x="219" y="337"/>
                  <a:pt x="148" y="350"/>
                </a:cubicBezTo>
                <a:cubicBezTo>
                  <a:pt x="140" y="352"/>
                  <a:pt x="124" y="358"/>
                  <a:pt x="124" y="358"/>
                </a:cubicBezTo>
                <a:cubicBezTo>
                  <a:pt x="106" y="355"/>
                  <a:pt x="96" y="358"/>
                  <a:pt x="84" y="346"/>
                </a:cubicBezTo>
                <a:cubicBezTo>
                  <a:pt x="62" y="324"/>
                  <a:pt x="58" y="255"/>
                  <a:pt x="48" y="226"/>
                </a:cubicBezTo>
                <a:cubicBezTo>
                  <a:pt x="41" y="204"/>
                  <a:pt x="23" y="188"/>
                  <a:pt x="16" y="166"/>
                </a:cubicBezTo>
                <a:cubicBezTo>
                  <a:pt x="15" y="142"/>
                  <a:pt x="14" y="118"/>
                  <a:pt x="12" y="94"/>
                </a:cubicBezTo>
                <a:cubicBezTo>
                  <a:pt x="11" y="79"/>
                  <a:pt x="0" y="81"/>
                  <a:pt x="12" y="62"/>
                </a:cubicBezTo>
                <a:cubicBezTo>
                  <a:pt x="20" y="51"/>
                  <a:pt x="38" y="52"/>
                  <a:pt x="48" y="42"/>
                </a:cubicBezTo>
                <a:cubicBezTo>
                  <a:pt x="69" y="21"/>
                  <a:pt x="89" y="17"/>
                  <a:pt x="120" y="14"/>
                </a:cubicBezTo>
                <a:cubicBezTo>
                  <a:pt x="128" y="11"/>
                  <a:pt x="135" y="0"/>
                  <a:pt x="144" y="2"/>
                </a:cubicBezTo>
                <a:cubicBezTo>
                  <a:pt x="151" y="3"/>
                  <a:pt x="154" y="22"/>
                  <a:pt x="156" y="26"/>
                </a:cubicBezTo>
                <a:cubicBezTo>
                  <a:pt x="174" y="58"/>
                  <a:pt x="205" y="85"/>
                  <a:pt x="212" y="122"/>
                </a:cubicBezTo>
                <a:cubicBezTo>
                  <a:pt x="217" y="149"/>
                  <a:pt x="209" y="184"/>
                  <a:pt x="240" y="194"/>
                </a:cubicBezTo>
                <a:cubicBezTo>
                  <a:pt x="278" y="232"/>
                  <a:pt x="260" y="275"/>
                  <a:pt x="312" y="310"/>
                </a:cubicBezTo>
                <a:cubicBezTo>
                  <a:pt x="332" y="340"/>
                  <a:pt x="327" y="309"/>
                  <a:pt x="348" y="302"/>
                </a:cubicBezTo>
                <a:cubicBezTo>
                  <a:pt x="367" y="315"/>
                  <a:pt x="364" y="334"/>
                  <a:pt x="364" y="310"/>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77" name="Freeform 29"/>
          <p:cNvSpPr>
            <a:spLocks/>
          </p:cNvSpPr>
          <p:nvPr/>
        </p:nvSpPr>
        <p:spPr bwMode="auto">
          <a:xfrm>
            <a:off x="5492750" y="3708400"/>
            <a:ext cx="139700" cy="388938"/>
          </a:xfrm>
          <a:custGeom>
            <a:avLst/>
            <a:gdLst>
              <a:gd name="T0" fmla="*/ 84 w 88"/>
              <a:gd name="T1" fmla="*/ 0 h 245"/>
              <a:gd name="T2" fmla="*/ 68 w 88"/>
              <a:gd name="T3" fmla="*/ 48 h 245"/>
              <a:gd name="T4" fmla="*/ 20 w 88"/>
              <a:gd name="T5" fmla="*/ 76 h 245"/>
              <a:gd name="T6" fmla="*/ 24 w 88"/>
              <a:gd name="T7" fmla="*/ 112 h 245"/>
              <a:gd name="T8" fmla="*/ 8 w 88"/>
              <a:gd name="T9" fmla="*/ 176 h 245"/>
              <a:gd name="T10" fmla="*/ 0 w 88"/>
              <a:gd name="T11" fmla="*/ 200 h 245"/>
              <a:gd name="T12" fmla="*/ 24 w 88"/>
              <a:gd name="T13" fmla="*/ 244 h 245"/>
              <a:gd name="T14" fmla="*/ 40 w 88"/>
              <a:gd name="T15" fmla="*/ 220 h 245"/>
              <a:gd name="T16" fmla="*/ 48 w 88"/>
              <a:gd name="T17" fmla="*/ 196 h 245"/>
              <a:gd name="T18" fmla="*/ 72 w 88"/>
              <a:gd name="T19" fmla="*/ 96 h 245"/>
              <a:gd name="T20" fmla="*/ 84 w 88"/>
              <a:gd name="T21" fmla="*/ 56 h 245"/>
              <a:gd name="T22" fmla="*/ 88 w 88"/>
              <a:gd name="T23" fmla="*/ 44 h 245"/>
              <a:gd name="T24" fmla="*/ 84 w 88"/>
              <a:gd name="T2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245">
                <a:moveTo>
                  <a:pt x="84" y="0"/>
                </a:moveTo>
                <a:cubicBezTo>
                  <a:pt x="79" y="16"/>
                  <a:pt x="73" y="32"/>
                  <a:pt x="68" y="48"/>
                </a:cubicBezTo>
                <a:cubicBezTo>
                  <a:pt x="65" y="58"/>
                  <a:pt x="29" y="70"/>
                  <a:pt x="20" y="76"/>
                </a:cubicBezTo>
                <a:cubicBezTo>
                  <a:pt x="9" y="93"/>
                  <a:pt x="13" y="96"/>
                  <a:pt x="24" y="112"/>
                </a:cubicBezTo>
                <a:cubicBezTo>
                  <a:pt x="17" y="133"/>
                  <a:pt x="15" y="155"/>
                  <a:pt x="8" y="176"/>
                </a:cubicBezTo>
                <a:cubicBezTo>
                  <a:pt x="5" y="184"/>
                  <a:pt x="0" y="200"/>
                  <a:pt x="0" y="200"/>
                </a:cubicBezTo>
                <a:cubicBezTo>
                  <a:pt x="5" y="220"/>
                  <a:pt x="3" y="237"/>
                  <a:pt x="24" y="244"/>
                </a:cubicBezTo>
                <a:cubicBezTo>
                  <a:pt x="44" y="237"/>
                  <a:pt x="33" y="245"/>
                  <a:pt x="40" y="220"/>
                </a:cubicBezTo>
                <a:cubicBezTo>
                  <a:pt x="42" y="212"/>
                  <a:pt x="48" y="196"/>
                  <a:pt x="48" y="196"/>
                </a:cubicBezTo>
                <a:cubicBezTo>
                  <a:pt x="52" y="160"/>
                  <a:pt x="61" y="130"/>
                  <a:pt x="72" y="96"/>
                </a:cubicBezTo>
                <a:cubicBezTo>
                  <a:pt x="76" y="83"/>
                  <a:pt x="80" y="69"/>
                  <a:pt x="84" y="56"/>
                </a:cubicBezTo>
                <a:cubicBezTo>
                  <a:pt x="85" y="52"/>
                  <a:pt x="88" y="44"/>
                  <a:pt x="88" y="44"/>
                </a:cubicBezTo>
                <a:cubicBezTo>
                  <a:pt x="87" y="29"/>
                  <a:pt x="84" y="0"/>
                  <a:pt x="84" y="0"/>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79" name="Freeform 31"/>
          <p:cNvSpPr>
            <a:spLocks/>
          </p:cNvSpPr>
          <p:nvPr/>
        </p:nvSpPr>
        <p:spPr bwMode="auto">
          <a:xfrm>
            <a:off x="3975100" y="3009900"/>
            <a:ext cx="539750" cy="146050"/>
          </a:xfrm>
          <a:custGeom>
            <a:avLst/>
            <a:gdLst>
              <a:gd name="T0" fmla="*/ 320 w 340"/>
              <a:gd name="T1" fmla="*/ 44 h 92"/>
              <a:gd name="T2" fmla="*/ 280 w 340"/>
              <a:gd name="T3" fmla="*/ 36 h 92"/>
              <a:gd name="T4" fmla="*/ 256 w 340"/>
              <a:gd name="T5" fmla="*/ 28 h 92"/>
              <a:gd name="T6" fmla="*/ 244 w 340"/>
              <a:gd name="T7" fmla="*/ 24 h 92"/>
              <a:gd name="T8" fmla="*/ 160 w 340"/>
              <a:gd name="T9" fmla="*/ 44 h 92"/>
              <a:gd name="T10" fmla="*/ 0 w 340"/>
              <a:gd name="T11" fmla="*/ 0 h 92"/>
              <a:gd name="T12" fmla="*/ 36 w 340"/>
              <a:gd name="T13" fmla="*/ 60 h 92"/>
              <a:gd name="T14" fmla="*/ 68 w 340"/>
              <a:gd name="T15" fmla="*/ 84 h 92"/>
              <a:gd name="T16" fmla="*/ 92 w 340"/>
              <a:gd name="T17" fmla="*/ 92 h 92"/>
              <a:gd name="T18" fmla="*/ 116 w 340"/>
              <a:gd name="T19" fmla="*/ 88 h 92"/>
              <a:gd name="T20" fmla="*/ 140 w 340"/>
              <a:gd name="T21" fmla="*/ 80 h 92"/>
              <a:gd name="T22" fmla="*/ 224 w 340"/>
              <a:gd name="T23" fmla="*/ 80 h 92"/>
              <a:gd name="T24" fmla="*/ 260 w 340"/>
              <a:gd name="T25" fmla="*/ 64 h 92"/>
              <a:gd name="T26" fmla="*/ 272 w 340"/>
              <a:gd name="T27" fmla="*/ 60 h 92"/>
              <a:gd name="T28" fmla="*/ 320 w 340"/>
              <a:gd name="T29" fmla="*/ 60 h 92"/>
              <a:gd name="T30" fmla="*/ 320 w 340"/>
              <a:gd name="T31"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0" h="92">
                <a:moveTo>
                  <a:pt x="320" y="44"/>
                </a:moveTo>
                <a:cubicBezTo>
                  <a:pt x="287" y="33"/>
                  <a:pt x="340" y="50"/>
                  <a:pt x="280" y="36"/>
                </a:cubicBezTo>
                <a:cubicBezTo>
                  <a:pt x="272" y="34"/>
                  <a:pt x="264" y="31"/>
                  <a:pt x="256" y="28"/>
                </a:cubicBezTo>
                <a:cubicBezTo>
                  <a:pt x="252" y="27"/>
                  <a:pt x="244" y="24"/>
                  <a:pt x="244" y="24"/>
                </a:cubicBezTo>
                <a:cubicBezTo>
                  <a:pt x="215" y="28"/>
                  <a:pt x="188" y="35"/>
                  <a:pt x="160" y="44"/>
                </a:cubicBezTo>
                <a:cubicBezTo>
                  <a:pt x="104" y="38"/>
                  <a:pt x="52" y="17"/>
                  <a:pt x="0" y="0"/>
                </a:cubicBezTo>
                <a:cubicBezTo>
                  <a:pt x="6" y="25"/>
                  <a:pt x="14" y="45"/>
                  <a:pt x="36" y="60"/>
                </a:cubicBezTo>
                <a:cubicBezTo>
                  <a:pt x="44" y="72"/>
                  <a:pt x="54" y="78"/>
                  <a:pt x="68" y="84"/>
                </a:cubicBezTo>
                <a:cubicBezTo>
                  <a:pt x="76" y="87"/>
                  <a:pt x="92" y="92"/>
                  <a:pt x="92" y="92"/>
                </a:cubicBezTo>
                <a:cubicBezTo>
                  <a:pt x="100" y="91"/>
                  <a:pt x="108" y="90"/>
                  <a:pt x="116" y="88"/>
                </a:cubicBezTo>
                <a:cubicBezTo>
                  <a:pt x="124" y="86"/>
                  <a:pt x="140" y="80"/>
                  <a:pt x="140" y="80"/>
                </a:cubicBezTo>
                <a:cubicBezTo>
                  <a:pt x="176" y="85"/>
                  <a:pt x="180" y="88"/>
                  <a:pt x="224" y="80"/>
                </a:cubicBezTo>
                <a:cubicBezTo>
                  <a:pt x="237" y="78"/>
                  <a:pt x="248" y="68"/>
                  <a:pt x="260" y="64"/>
                </a:cubicBezTo>
                <a:cubicBezTo>
                  <a:pt x="264" y="63"/>
                  <a:pt x="272" y="60"/>
                  <a:pt x="272" y="60"/>
                </a:cubicBezTo>
                <a:cubicBezTo>
                  <a:pt x="293" y="64"/>
                  <a:pt x="303" y="72"/>
                  <a:pt x="320" y="60"/>
                </a:cubicBezTo>
                <a:cubicBezTo>
                  <a:pt x="325" y="46"/>
                  <a:pt x="327" y="51"/>
                  <a:pt x="320" y="44"/>
                </a:cubicBezTo>
                <a:close/>
              </a:path>
            </a:pathLst>
          </a:custGeom>
          <a:solidFill>
            <a:srgbClr val="336600"/>
          </a:solidFill>
          <a:ln w="9525">
            <a:solidFill>
              <a:srgbClr val="33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80" name="Freeform 32"/>
          <p:cNvSpPr>
            <a:spLocks/>
          </p:cNvSpPr>
          <p:nvPr/>
        </p:nvSpPr>
        <p:spPr bwMode="auto">
          <a:xfrm>
            <a:off x="4565650" y="3187700"/>
            <a:ext cx="371475" cy="298450"/>
          </a:xfrm>
          <a:custGeom>
            <a:avLst/>
            <a:gdLst>
              <a:gd name="T0" fmla="*/ 12 w 234"/>
              <a:gd name="T1" fmla="*/ 0 h 188"/>
              <a:gd name="T2" fmla="*/ 136 w 234"/>
              <a:gd name="T3" fmla="*/ 20 h 188"/>
              <a:gd name="T4" fmla="*/ 224 w 234"/>
              <a:gd name="T5" fmla="*/ 52 h 188"/>
              <a:gd name="T6" fmla="*/ 220 w 234"/>
              <a:gd name="T7" fmla="*/ 148 h 188"/>
              <a:gd name="T8" fmla="*/ 148 w 234"/>
              <a:gd name="T9" fmla="*/ 144 h 188"/>
              <a:gd name="T10" fmla="*/ 100 w 234"/>
              <a:gd name="T11" fmla="*/ 172 h 188"/>
              <a:gd name="T12" fmla="*/ 64 w 234"/>
              <a:gd name="T13" fmla="*/ 184 h 188"/>
              <a:gd name="T14" fmla="*/ 52 w 234"/>
              <a:gd name="T15" fmla="*/ 188 h 188"/>
              <a:gd name="T16" fmla="*/ 0 w 234"/>
              <a:gd name="T17" fmla="*/ 92 h 188"/>
              <a:gd name="T18" fmla="*/ 12 w 234"/>
              <a:gd name="T1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188">
                <a:moveTo>
                  <a:pt x="12" y="0"/>
                </a:moveTo>
                <a:cubicBezTo>
                  <a:pt x="58" y="7"/>
                  <a:pt x="88" y="17"/>
                  <a:pt x="136" y="20"/>
                </a:cubicBezTo>
                <a:cubicBezTo>
                  <a:pt x="165" y="27"/>
                  <a:pt x="199" y="35"/>
                  <a:pt x="224" y="52"/>
                </a:cubicBezTo>
                <a:cubicBezTo>
                  <a:pt x="234" y="83"/>
                  <a:pt x="230" y="117"/>
                  <a:pt x="220" y="148"/>
                </a:cubicBezTo>
                <a:cubicBezTo>
                  <a:pt x="191" y="138"/>
                  <a:pt x="183" y="141"/>
                  <a:pt x="148" y="144"/>
                </a:cubicBezTo>
                <a:cubicBezTo>
                  <a:pt x="130" y="150"/>
                  <a:pt x="117" y="166"/>
                  <a:pt x="100" y="172"/>
                </a:cubicBezTo>
                <a:cubicBezTo>
                  <a:pt x="88" y="176"/>
                  <a:pt x="76" y="180"/>
                  <a:pt x="64" y="184"/>
                </a:cubicBezTo>
                <a:cubicBezTo>
                  <a:pt x="60" y="185"/>
                  <a:pt x="52" y="188"/>
                  <a:pt x="52" y="188"/>
                </a:cubicBezTo>
                <a:cubicBezTo>
                  <a:pt x="40" y="153"/>
                  <a:pt x="12" y="127"/>
                  <a:pt x="0" y="92"/>
                </a:cubicBezTo>
                <a:cubicBezTo>
                  <a:pt x="7" y="57"/>
                  <a:pt x="17" y="35"/>
                  <a:pt x="12" y="0"/>
                </a:cubicBezTo>
                <a:close/>
              </a:path>
            </a:pathLst>
          </a:custGeom>
          <a:solidFill>
            <a:srgbClr val="336600"/>
          </a:solidFill>
          <a:ln w="9525">
            <a:solidFill>
              <a:srgbClr val="33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81" name="Freeform 33"/>
          <p:cNvSpPr>
            <a:spLocks/>
          </p:cNvSpPr>
          <p:nvPr/>
        </p:nvSpPr>
        <p:spPr bwMode="auto">
          <a:xfrm>
            <a:off x="5530850" y="3714750"/>
            <a:ext cx="107950" cy="401638"/>
          </a:xfrm>
          <a:custGeom>
            <a:avLst/>
            <a:gdLst>
              <a:gd name="T0" fmla="*/ 64 w 68"/>
              <a:gd name="T1" fmla="*/ 0 h 253"/>
              <a:gd name="T2" fmla="*/ 20 w 68"/>
              <a:gd name="T3" fmla="*/ 164 h 253"/>
              <a:gd name="T4" fmla="*/ 8 w 68"/>
              <a:gd name="T5" fmla="*/ 212 h 253"/>
              <a:gd name="T6" fmla="*/ 0 w 68"/>
              <a:gd name="T7" fmla="*/ 236 h 253"/>
              <a:gd name="T8" fmla="*/ 28 w 68"/>
              <a:gd name="T9" fmla="*/ 240 h 253"/>
              <a:gd name="T10" fmla="*/ 36 w 68"/>
              <a:gd name="T11" fmla="*/ 208 h 253"/>
              <a:gd name="T12" fmla="*/ 44 w 68"/>
              <a:gd name="T13" fmla="*/ 184 h 253"/>
              <a:gd name="T14" fmla="*/ 56 w 68"/>
              <a:gd name="T15" fmla="*/ 112 h 253"/>
              <a:gd name="T16" fmla="*/ 68 w 68"/>
              <a:gd name="T17" fmla="*/ 76 h 253"/>
              <a:gd name="T18" fmla="*/ 64 w 68"/>
              <a:gd name="T1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253">
                <a:moveTo>
                  <a:pt x="64" y="0"/>
                </a:moveTo>
                <a:cubicBezTo>
                  <a:pt x="46" y="54"/>
                  <a:pt x="38" y="110"/>
                  <a:pt x="20" y="164"/>
                </a:cubicBezTo>
                <a:cubicBezTo>
                  <a:pt x="14" y="181"/>
                  <a:pt x="12" y="195"/>
                  <a:pt x="8" y="212"/>
                </a:cubicBezTo>
                <a:cubicBezTo>
                  <a:pt x="6" y="220"/>
                  <a:pt x="0" y="236"/>
                  <a:pt x="0" y="236"/>
                </a:cubicBezTo>
                <a:cubicBezTo>
                  <a:pt x="6" y="240"/>
                  <a:pt x="19" y="253"/>
                  <a:pt x="28" y="240"/>
                </a:cubicBezTo>
                <a:cubicBezTo>
                  <a:pt x="34" y="231"/>
                  <a:pt x="33" y="218"/>
                  <a:pt x="36" y="208"/>
                </a:cubicBezTo>
                <a:cubicBezTo>
                  <a:pt x="39" y="200"/>
                  <a:pt x="44" y="184"/>
                  <a:pt x="44" y="184"/>
                </a:cubicBezTo>
                <a:cubicBezTo>
                  <a:pt x="49" y="128"/>
                  <a:pt x="43" y="151"/>
                  <a:pt x="56" y="112"/>
                </a:cubicBezTo>
                <a:cubicBezTo>
                  <a:pt x="60" y="100"/>
                  <a:pt x="68" y="76"/>
                  <a:pt x="68" y="76"/>
                </a:cubicBezTo>
                <a:cubicBezTo>
                  <a:pt x="64" y="5"/>
                  <a:pt x="64" y="31"/>
                  <a:pt x="64" y="0"/>
                </a:cubicBezTo>
                <a:close/>
              </a:path>
            </a:pathLst>
          </a:custGeom>
          <a:solidFill>
            <a:srgbClr val="336600"/>
          </a:solidFill>
          <a:ln w="9525">
            <a:solidFill>
              <a:srgbClr val="33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82" name="Freeform 34"/>
          <p:cNvSpPr>
            <a:spLocks/>
          </p:cNvSpPr>
          <p:nvPr/>
        </p:nvSpPr>
        <p:spPr bwMode="auto">
          <a:xfrm>
            <a:off x="4830763" y="4265613"/>
            <a:ext cx="290512" cy="166687"/>
          </a:xfrm>
          <a:custGeom>
            <a:avLst/>
            <a:gdLst>
              <a:gd name="T0" fmla="*/ 157 w 183"/>
              <a:gd name="T1" fmla="*/ 21 h 105"/>
              <a:gd name="T2" fmla="*/ 117 w 183"/>
              <a:gd name="T3" fmla="*/ 29 h 105"/>
              <a:gd name="T4" fmla="*/ 77 w 183"/>
              <a:gd name="T5" fmla="*/ 45 h 105"/>
              <a:gd name="T6" fmla="*/ 5 w 183"/>
              <a:gd name="T7" fmla="*/ 65 h 105"/>
              <a:gd name="T8" fmla="*/ 21 w 183"/>
              <a:gd name="T9" fmla="*/ 97 h 105"/>
              <a:gd name="T10" fmla="*/ 45 w 183"/>
              <a:gd name="T11" fmla="*/ 105 h 105"/>
              <a:gd name="T12" fmla="*/ 141 w 183"/>
              <a:gd name="T13" fmla="*/ 69 h 105"/>
              <a:gd name="T14" fmla="*/ 165 w 183"/>
              <a:gd name="T15" fmla="*/ 53 h 105"/>
              <a:gd name="T16" fmla="*/ 177 w 183"/>
              <a:gd name="T17" fmla="*/ 45 h 105"/>
              <a:gd name="T18" fmla="*/ 181 w 183"/>
              <a:gd name="T19" fmla="*/ 33 h 105"/>
              <a:gd name="T20" fmla="*/ 157 w 183"/>
              <a:gd name="T21" fmla="*/ 17 h 105"/>
              <a:gd name="T22" fmla="*/ 157 w 183"/>
              <a:gd name="T23" fmla="*/ 2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105">
                <a:moveTo>
                  <a:pt x="157" y="21"/>
                </a:moveTo>
                <a:cubicBezTo>
                  <a:pt x="139" y="27"/>
                  <a:pt x="137" y="34"/>
                  <a:pt x="117" y="29"/>
                </a:cubicBezTo>
                <a:cubicBezTo>
                  <a:pt x="98" y="0"/>
                  <a:pt x="96" y="37"/>
                  <a:pt x="77" y="45"/>
                </a:cubicBezTo>
                <a:cubicBezTo>
                  <a:pt x="69" y="48"/>
                  <a:pt x="13" y="64"/>
                  <a:pt x="5" y="65"/>
                </a:cubicBezTo>
                <a:cubicBezTo>
                  <a:pt x="0" y="81"/>
                  <a:pt x="5" y="90"/>
                  <a:pt x="21" y="97"/>
                </a:cubicBezTo>
                <a:cubicBezTo>
                  <a:pt x="29" y="100"/>
                  <a:pt x="45" y="105"/>
                  <a:pt x="45" y="105"/>
                </a:cubicBezTo>
                <a:cubicBezTo>
                  <a:pt x="81" y="99"/>
                  <a:pt x="111" y="89"/>
                  <a:pt x="141" y="69"/>
                </a:cubicBezTo>
                <a:cubicBezTo>
                  <a:pt x="149" y="64"/>
                  <a:pt x="157" y="58"/>
                  <a:pt x="165" y="53"/>
                </a:cubicBezTo>
                <a:cubicBezTo>
                  <a:pt x="169" y="50"/>
                  <a:pt x="177" y="45"/>
                  <a:pt x="177" y="45"/>
                </a:cubicBezTo>
                <a:cubicBezTo>
                  <a:pt x="178" y="41"/>
                  <a:pt x="183" y="36"/>
                  <a:pt x="181" y="33"/>
                </a:cubicBezTo>
                <a:cubicBezTo>
                  <a:pt x="175" y="25"/>
                  <a:pt x="157" y="7"/>
                  <a:pt x="157" y="17"/>
                </a:cubicBezTo>
                <a:cubicBezTo>
                  <a:pt x="157" y="18"/>
                  <a:pt x="157" y="20"/>
                  <a:pt x="157" y="21"/>
                </a:cubicBezTo>
                <a:close/>
              </a:path>
            </a:pathLst>
          </a:custGeom>
          <a:solidFill>
            <a:srgbClr val="9933FF"/>
          </a:solidFill>
          <a:ln w="9525">
            <a:solidFill>
              <a:srgbClr val="9933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83" name="Freeform 35"/>
          <p:cNvSpPr>
            <a:spLocks/>
          </p:cNvSpPr>
          <p:nvPr/>
        </p:nvSpPr>
        <p:spPr bwMode="auto">
          <a:xfrm>
            <a:off x="4078288" y="1797050"/>
            <a:ext cx="468312" cy="298450"/>
          </a:xfrm>
          <a:custGeom>
            <a:avLst/>
            <a:gdLst>
              <a:gd name="T0" fmla="*/ 295 w 295"/>
              <a:gd name="T1" fmla="*/ 0 h 188"/>
              <a:gd name="T2" fmla="*/ 171 w 295"/>
              <a:gd name="T3" fmla="*/ 12 h 188"/>
              <a:gd name="T4" fmla="*/ 107 w 295"/>
              <a:gd name="T5" fmla="*/ 32 h 188"/>
              <a:gd name="T6" fmla="*/ 83 w 295"/>
              <a:gd name="T7" fmla="*/ 40 h 188"/>
              <a:gd name="T8" fmla="*/ 43 w 295"/>
              <a:gd name="T9" fmla="*/ 28 h 188"/>
              <a:gd name="T10" fmla="*/ 7 w 295"/>
              <a:gd name="T11" fmla="*/ 52 h 188"/>
              <a:gd name="T12" fmla="*/ 11 w 295"/>
              <a:gd name="T13" fmla="*/ 89 h 188"/>
              <a:gd name="T14" fmla="*/ 11 w 295"/>
              <a:gd name="T15" fmla="*/ 156 h 188"/>
              <a:gd name="T16" fmla="*/ 63 w 295"/>
              <a:gd name="T17" fmla="*/ 188 h 188"/>
              <a:gd name="T18" fmla="*/ 135 w 295"/>
              <a:gd name="T19" fmla="*/ 160 h 188"/>
              <a:gd name="T20" fmla="*/ 163 w 295"/>
              <a:gd name="T21" fmla="*/ 92 h 188"/>
              <a:gd name="T22" fmla="*/ 191 w 295"/>
              <a:gd name="T23" fmla="*/ 60 h 188"/>
              <a:gd name="T24" fmla="*/ 203 w 295"/>
              <a:gd name="T25" fmla="*/ 36 h 188"/>
              <a:gd name="T26" fmla="*/ 259 w 295"/>
              <a:gd name="T27" fmla="*/ 24 h 188"/>
              <a:gd name="T28" fmla="*/ 295 w 295"/>
              <a:gd name="T2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5" h="188">
                <a:moveTo>
                  <a:pt x="295" y="0"/>
                </a:moveTo>
                <a:cubicBezTo>
                  <a:pt x="246" y="10"/>
                  <a:pt x="240" y="9"/>
                  <a:pt x="171" y="12"/>
                </a:cubicBezTo>
                <a:cubicBezTo>
                  <a:pt x="150" y="19"/>
                  <a:pt x="128" y="26"/>
                  <a:pt x="107" y="32"/>
                </a:cubicBezTo>
                <a:cubicBezTo>
                  <a:pt x="99" y="34"/>
                  <a:pt x="83" y="40"/>
                  <a:pt x="83" y="40"/>
                </a:cubicBezTo>
                <a:cubicBezTo>
                  <a:pt x="69" y="37"/>
                  <a:pt x="43" y="28"/>
                  <a:pt x="43" y="28"/>
                </a:cubicBezTo>
                <a:cubicBezTo>
                  <a:pt x="23" y="32"/>
                  <a:pt x="14" y="32"/>
                  <a:pt x="7" y="52"/>
                </a:cubicBezTo>
                <a:cubicBezTo>
                  <a:pt x="0" y="62"/>
                  <a:pt x="10" y="72"/>
                  <a:pt x="11" y="89"/>
                </a:cubicBezTo>
                <a:cubicBezTo>
                  <a:pt x="12" y="106"/>
                  <a:pt x="2" y="140"/>
                  <a:pt x="11" y="156"/>
                </a:cubicBezTo>
                <a:cubicBezTo>
                  <a:pt x="18" y="185"/>
                  <a:pt x="38" y="180"/>
                  <a:pt x="63" y="188"/>
                </a:cubicBezTo>
                <a:cubicBezTo>
                  <a:pt x="105" y="184"/>
                  <a:pt x="105" y="170"/>
                  <a:pt x="135" y="160"/>
                </a:cubicBezTo>
                <a:cubicBezTo>
                  <a:pt x="151" y="145"/>
                  <a:pt x="154" y="109"/>
                  <a:pt x="163" y="92"/>
                </a:cubicBezTo>
                <a:cubicBezTo>
                  <a:pt x="172" y="75"/>
                  <a:pt x="184" y="69"/>
                  <a:pt x="191" y="60"/>
                </a:cubicBezTo>
                <a:cubicBezTo>
                  <a:pt x="198" y="51"/>
                  <a:pt x="192" y="42"/>
                  <a:pt x="203" y="36"/>
                </a:cubicBezTo>
                <a:cubicBezTo>
                  <a:pt x="213" y="29"/>
                  <a:pt x="244" y="30"/>
                  <a:pt x="259" y="24"/>
                </a:cubicBezTo>
                <a:cubicBezTo>
                  <a:pt x="274" y="18"/>
                  <a:pt x="287" y="5"/>
                  <a:pt x="295" y="0"/>
                </a:cubicBezTo>
                <a:close/>
              </a:path>
            </a:pathLst>
          </a:custGeom>
          <a:solidFill>
            <a:srgbClr val="9933FF"/>
          </a:solidFill>
          <a:ln w="9525">
            <a:solidFill>
              <a:srgbClr val="9933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84" name="Freeform 36"/>
          <p:cNvSpPr>
            <a:spLocks/>
          </p:cNvSpPr>
          <p:nvPr/>
        </p:nvSpPr>
        <p:spPr bwMode="auto">
          <a:xfrm>
            <a:off x="4532313" y="1790700"/>
            <a:ext cx="249237" cy="222250"/>
          </a:xfrm>
          <a:custGeom>
            <a:avLst/>
            <a:gdLst>
              <a:gd name="T0" fmla="*/ 5 w 157"/>
              <a:gd name="T1" fmla="*/ 4 h 140"/>
              <a:gd name="T2" fmla="*/ 85 w 157"/>
              <a:gd name="T3" fmla="*/ 64 h 140"/>
              <a:gd name="T4" fmla="*/ 93 w 157"/>
              <a:gd name="T5" fmla="*/ 52 h 140"/>
              <a:gd name="T6" fmla="*/ 105 w 157"/>
              <a:gd name="T7" fmla="*/ 60 h 140"/>
              <a:gd name="T8" fmla="*/ 129 w 157"/>
              <a:gd name="T9" fmla="*/ 68 h 140"/>
              <a:gd name="T10" fmla="*/ 157 w 157"/>
              <a:gd name="T11" fmla="*/ 104 h 140"/>
              <a:gd name="T12" fmla="*/ 125 w 157"/>
              <a:gd name="T13" fmla="*/ 100 h 140"/>
              <a:gd name="T14" fmla="*/ 89 w 157"/>
              <a:gd name="T15" fmla="*/ 88 h 140"/>
              <a:gd name="T16" fmla="*/ 77 w 157"/>
              <a:gd name="T17" fmla="*/ 84 h 140"/>
              <a:gd name="T18" fmla="*/ 53 w 157"/>
              <a:gd name="T19" fmla="*/ 56 h 140"/>
              <a:gd name="T20" fmla="*/ 45 w 157"/>
              <a:gd name="T21" fmla="*/ 44 h 140"/>
              <a:gd name="T22" fmla="*/ 33 w 157"/>
              <a:gd name="T23" fmla="*/ 40 h 140"/>
              <a:gd name="T24" fmla="*/ 29 w 157"/>
              <a:gd name="T25" fmla="*/ 28 h 140"/>
              <a:gd name="T26" fmla="*/ 21 w 157"/>
              <a:gd name="T27" fmla="*/ 16 h 140"/>
              <a:gd name="T28" fmla="*/ 5 w 157"/>
              <a:gd name="T29" fmla="*/ 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140">
                <a:moveTo>
                  <a:pt x="5" y="4"/>
                </a:moveTo>
                <a:cubicBezTo>
                  <a:pt x="45" y="17"/>
                  <a:pt x="54" y="43"/>
                  <a:pt x="85" y="64"/>
                </a:cubicBezTo>
                <a:cubicBezTo>
                  <a:pt x="88" y="60"/>
                  <a:pt x="88" y="53"/>
                  <a:pt x="93" y="52"/>
                </a:cubicBezTo>
                <a:cubicBezTo>
                  <a:pt x="98" y="51"/>
                  <a:pt x="101" y="58"/>
                  <a:pt x="105" y="60"/>
                </a:cubicBezTo>
                <a:cubicBezTo>
                  <a:pt x="113" y="63"/>
                  <a:pt x="129" y="68"/>
                  <a:pt x="129" y="68"/>
                </a:cubicBezTo>
                <a:cubicBezTo>
                  <a:pt x="138" y="81"/>
                  <a:pt x="148" y="91"/>
                  <a:pt x="157" y="104"/>
                </a:cubicBezTo>
                <a:cubicBezTo>
                  <a:pt x="130" y="122"/>
                  <a:pt x="151" y="140"/>
                  <a:pt x="125" y="100"/>
                </a:cubicBezTo>
                <a:cubicBezTo>
                  <a:pt x="118" y="89"/>
                  <a:pt x="101" y="92"/>
                  <a:pt x="89" y="88"/>
                </a:cubicBezTo>
                <a:cubicBezTo>
                  <a:pt x="85" y="87"/>
                  <a:pt x="77" y="84"/>
                  <a:pt x="77" y="84"/>
                </a:cubicBezTo>
                <a:cubicBezTo>
                  <a:pt x="72" y="68"/>
                  <a:pt x="69" y="61"/>
                  <a:pt x="53" y="56"/>
                </a:cubicBezTo>
                <a:cubicBezTo>
                  <a:pt x="50" y="52"/>
                  <a:pt x="49" y="47"/>
                  <a:pt x="45" y="44"/>
                </a:cubicBezTo>
                <a:cubicBezTo>
                  <a:pt x="42" y="41"/>
                  <a:pt x="36" y="43"/>
                  <a:pt x="33" y="40"/>
                </a:cubicBezTo>
                <a:cubicBezTo>
                  <a:pt x="30" y="37"/>
                  <a:pt x="31" y="32"/>
                  <a:pt x="29" y="28"/>
                </a:cubicBezTo>
                <a:cubicBezTo>
                  <a:pt x="27" y="24"/>
                  <a:pt x="25" y="19"/>
                  <a:pt x="21" y="16"/>
                </a:cubicBezTo>
                <a:cubicBezTo>
                  <a:pt x="0" y="0"/>
                  <a:pt x="15" y="24"/>
                  <a:pt x="5" y="4"/>
                </a:cubicBezTo>
                <a:close/>
              </a:path>
            </a:pathLst>
          </a:custGeom>
          <a:solidFill>
            <a:srgbClr val="9933FF"/>
          </a:solidFill>
          <a:ln w="9525">
            <a:solidFill>
              <a:srgbClr val="9933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85" name="Freeform 37"/>
          <p:cNvSpPr>
            <a:spLocks/>
          </p:cNvSpPr>
          <p:nvPr/>
        </p:nvSpPr>
        <p:spPr bwMode="auto">
          <a:xfrm>
            <a:off x="4819650" y="1860550"/>
            <a:ext cx="271463" cy="219075"/>
          </a:xfrm>
          <a:custGeom>
            <a:avLst/>
            <a:gdLst>
              <a:gd name="T0" fmla="*/ 0 w 171"/>
              <a:gd name="T1" fmla="*/ 20 h 138"/>
              <a:gd name="T2" fmla="*/ 44 w 171"/>
              <a:gd name="T3" fmla="*/ 52 h 138"/>
              <a:gd name="T4" fmla="*/ 72 w 171"/>
              <a:gd name="T5" fmla="*/ 46 h 138"/>
              <a:gd name="T6" fmla="*/ 138 w 171"/>
              <a:gd name="T7" fmla="*/ 4 h 138"/>
              <a:gd name="T8" fmla="*/ 159 w 171"/>
              <a:gd name="T9" fmla="*/ 37 h 138"/>
              <a:gd name="T10" fmla="*/ 132 w 171"/>
              <a:gd name="T11" fmla="*/ 40 h 138"/>
              <a:gd name="T12" fmla="*/ 111 w 171"/>
              <a:gd name="T13" fmla="*/ 34 h 138"/>
              <a:gd name="T14" fmla="*/ 84 w 171"/>
              <a:gd name="T15" fmla="*/ 46 h 138"/>
              <a:gd name="T16" fmla="*/ 63 w 171"/>
              <a:gd name="T17" fmla="*/ 31 h 138"/>
              <a:gd name="T18" fmla="*/ 68 w 171"/>
              <a:gd name="T19" fmla="*/ 92 h 138"/>
              <a:gd name="T20" fmla="*/ 78 w 171"/>
              <a:gd name="T21" fmla="*/ 112 h 138"/>
              <a:gd name="T22" fmla="*/ 60 w 171"/>
              <a:gd name="T23" fmla="*/ 136 h 138"/>
              <a:gd name="T24" fmla="*/ 60 w 171"/>
              <a:gd name="T25" fmla="*/ 124 h 138"/>
              <a:gd name="T26" fmla="*/ 24 w 171"/>
              <a:gd name="T27" fmla="*/ 72 h 138"/>
              <a:gd name="T28" fmla="*/ 0 w 171"/>
              <a:gd name="T29" fmla="*/ 2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
                <a:moveTo>
                  <a:pt x="0" y="20"/>
                </a:moveTo>
                <a:cubicBezTo>
                  <a:pt x="20" y="27"/>
                  <a:pt x="25" y="46"/>
                  <a:pt x="44" y="52"/>
                </a:cubicBezTo>
                <a:cubicBezTo>
                  <a:pt x="55" y="56"/>
                  <a:pt x="56" y="54"/>
                  <a:pt x="72" y="46"/>
                </a:cubicBezTo>
                <a:cubicBezTo>
                  <a:pt x="88" y="38"/>
                  <a:pt x="124" y="5"/>
                  <a:pt x="138" y="4"/>
                </a:cubicBezTo>
                <a:cubicBezTo>
                  <a:pt x="151" y="0"/>
                  <a:pt x="171" y="30"/>
                  <a:pt x="159" y="37"/>
                </a:cubicBezTo>
                <a:cubicBezTo>
                  <a:pt x="158" y="43"/>
                  <a:pt x="140" y="40"/>
                  <a:pt x="132" y="40"/>
                </a:cubicBezTo>
                <a:cubicBezTo>
                  <a:pt x="124" y="40"/>
                  <a:pt x="119" y="33"/>
                  <a:pt x="111" y="34"/>
                </a:cubicBezTo>
                <a:cubicBezTo>
                  <a:pt x="103" y="35"/>
                  <a:pt x="92" y="46"/>
                  <a:pt x="84" y="46"/>
                </a:cubicBezTo>
                <a:cubicBezTo>
                  <a:pt x="76" y="46"/>
                  <a:pt x="66" y="23"/>
                  <a:pt x="63" y="31"/>
                </a:cubicBezTo>
                <a:cubicBezTo>
                  <a:pt x="26" y="40"/>
                  <a:pt x="60" y="69"/>
                  <a:pt x="68" y="92"/>
                </a:cubicBezTo>
                <a:cubicBezTo>
                  <a:pt x="71" y="100"/>
                  <a:pt x="78" y="112"/>
                  <a:pt x="78" y="112"/>
                </a:cubicBezTo>
                <a:cubicBezTo>
                  <a:pt x="77" y="116"/>
                  <a:pt x="63" y="134"/>
                  <a:pt x="60" y="136"/>
                </a:cubicBezTo>
                <a:cubicBezTo>
                  <a:pt x="57" y="138"/>
                  <a:pt x="66" y="135"/>
                  <a:pt x="60" y="124"/>
                </a:cubicBezTo>
                <a:cubicBezTo>
                  <a:pt x="54" y="113"/>
                  <a:pt x="34" y="89"/>
                  <a:pt x="24" y="72"/>
                </a:cubicBezTo>
                <a:cubicBezTo>
                  <a:pt x="12" y="54"/>
                  <a:pt x="13" y="38"/>
                  <a:pt x="0" y="20"/>
                </a:cubicBezTo>
                <a:close/>
              </a:path>
            </a:pathLst>
          </a:custGeom>
          <a:solidFill>
            <a:srgbClr val="9933FF"/>
          </a:solidFill>
          <a:ln w="9525">
            <a:solidFill>
              <a:srgbClr val="9933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86" name="Freeform 38"/>
          <p:cNvSpPr>
            <a:spLocks/>
          </p:cNvSpPr>
          <p:nvPr/>
        </p:nvSpPr>
        <p:spPr bwMode="auto">
          <a:xfrm>
            <a:off x="5008563" y="1876425"/>
            <a:ext cx="406400" cy="411163"/>
          </a:xfrm>
          <a:custGeom>
            <a:avLst/>
            <a:gdLst>
              <a:gd name="T0" fmla="*/ 250 w 256"/>
              <a:gd name="T1" fmla="*/ 0 h 259"/>
              <a:gd name="T2" fmla="*/ 241 w 256"/>
              <a:gd name="T3" fmla="*/ 30 h 259"/>
              <a:gd name="T4" fmla="*/ 226 w 256"/>
              <a:gd name="T5" fmla="*/ 48 h 259"/>
              <a:gd name="T6" fmla="*/ 208 w 256"/>
              <a:gd name="T7" fmla="*/ 54 h 259"/>
              <a:gd name="T8" fmla="*/ 151 w 256"/>
              <a:gd name="T9" fmla="*/ 45 h 259"/>
              <a:gd name="T10" fmla="*/ 46 w 256"/>
              <a:gd name="T11" fmla="*/ 69 h 259"/>
              <a:gd name="T12" fmla="*/ 55 w 256"/>
              <a:gd name="T13" fmla="*/ 96 h 259"/>
              <a:gd name="T14" fmla="*/ 172 w 256"/>
              <a:gd name="T15" fmla="*/ 117 h 259"/>
              <a:gd name="T16" fmla="*/ 187 w 256"/>
              <a:gd name="T17" fmla="*/ 144 h 259"/>
              <a:gd name="T18" fmla="*/ 157 w 256"/>
              <a:gd name="T19" fmla="*/ 228 h 259"/>
              <a:gd name="T20" fmla="*/ 133 w 256"/>
              <a:gd name="T21" fmla="*/ 258 h 259"/>
              <a:gd name="T22" fmla="*/ 94 w 256"/>
              <a:gd name="T23" fmla="*/ 255 h 259"/>
              <a:gd name="T24" fmla="*/ 91 w 256"/>
              <a:gd name="T25" fmla="*/ 246 h 259"/>
              <a:gd name="T26" fmla="*/ 100 w 256"/>
              <a:gd name="T27" fmla="*/ 243 h 259"/>
              <a:gd name="T28" fmla="*/ 136 w 256"/>
              <a:gd name="T29" fmla="*/ 243 h 259"/>
              <a:gd name="T30" fmla="*/ 139 w 256"/>
              <a:gd name="T31" fmla="*/ 234 h 259"/>
              <a:gd name="T32" fmla="*/ 148 w 256"/>
              <a:gd name="T33" fmla="*/ 228 h 259"/>
              <a:gd name="T34" fmla="*/ 166 w 256"/>
              <a:gd name="T35" fmla="*/ 177 h 259"/>
              <a:gd name="T36" fmla="*/ 151 w 256"/>
              <a:gd name="T37" fmla="*/ 123 h 259"/>
              <a:gd name="T38" fmla="*/ 88 w 256"/>
              <a:gd name="T39" fmla="*/ 123 h 259"/>
              <a:gd name="T40" fmla="*/ 49 w 256"/>
              <a:gd name="T41" fmla="*/ 123 h 259"/>
              <a:gd name="T42" fmla="*/ 43 w 256"/>
              <a:gd name="T43" fmla="*/ 114 h 259"/>
              <a:gd name="T44" fmla="*/ 25 w 256"/>
              <a:gd name="T45" fmla="*/ 108 h 259"/>
              <a:gd name="T46" fmla="*/ 4 w 256"/>
              <a:gd name="T47" fmla="*/ 84 h 259"/>
              <a:gd name="T48" fmla="*/ 7 w 256"/>
              <a:gd name="T49" fmla="*/ 54 h 259"/>
              <a:gd name="T50" fmla="*/ 25 w 256"/>
              <a:gd name="T51" fmla="*/ 60 h 259"/>
              <a:gd name="T52" fmla="*/ 94 w 256"/>
              <a:gd name="T53" fmla="*/ 21 h 259"/>
              <a:gd name="T54" fmla="*/ 130 w 256"/>
              <a:gd name="T55" fmla="*/ 15 h 259"/>
              <a:gd name="T56" fmla="*/ 175 w 256"/>
              <a:gd name="T57" fmla="*/ 27 h 259"/>
              <a:gd name="T58" fmla="*/ 250 w 256"/>
              <a:gd name="T59"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6" h="259">
                <a:moveTo>
                  <a:pt x="250" y="0"/>
                </a:moveTo>
                <a:cubicBezTo>
                  <a:pt x="255" y="14"/>
                  <a:pt x="256" y="25"/>
                  <a:pt x="241" y="30"/>
                </a:cubicBezTo>
                <a:cubicBezTo>
                  <a:pt x="235" y="36"/>
                  <a:pt x="233" y="44"/>
                  <a:pt x="226" y="48"/>
                </a:cubicBezTo>
                <a:cubicBezTo>
                  <a:pt x="221" y="51"/>
                  <a:pt x="208" y="54"/>
                  <a:pt x="208" y="54"/>
                </a:cubicBezTo>
                <a:cubicBezTo>
                  <a:pt x="185" y="52"/>
                  <a:pt x="171" y="52"/>
                  <a:pt x="151" y="45"/>
                </a:cubicBezTo>
                <a:cubicBezTo>
                  <a:pt x="112" y="48"/>
                  <a:pt x="83" y="63"/>
                  <a:pt x="46" y="69"/>
                </a:cubicBezTo>
                <a:cubicBezTo>
                  <a:pt x="27" y="82"/>
                  <a:pt x="36" y="91"/>
                  <a:pt x="55" y="96"/>
                </a:cubicBezTo>
                <a:cubicBezTo>
                  <a:pt x="89" y="118"/>
                  <a:pt x="134" y="115"/>
                  <a:pt x="172" y="117"/>
                </a:cubicBezTo>
                <a:cubicBezTo>
                  <a:pt x="186" y="138"/>
                  <a:pt x="182" y="128"/>
                  <a:pt x="187" y="144"/>
                </a:cubicBezTo>
                <a:cubicBezTo>
                  <a:pt x="183" y="175"/>
                  <a:pt x="174" y="202"/>
                  <a:pt x="157" y="228"/>
                </a:cubicBezTo>
                <a:cubicBezTo>
                  <a:pt x="145" y="246"/>
                  <a:pt x="156" y="252"/>
                  <a:pt x="133" y="258"/>
                </a:cubicBezTo>
                <a:cubicBezTo>
                  <a:pt x="120" y="257"/>
                  <a:pt x="107" y="259"/>
                  <a:pt x="94" y="255"/>
                </a:cubicBezTo>
                <a:cubicBezTo>
                  <a:pt x="91" y="254"/>
                  <a:pt x="90" y="249"/>
                  <a:pt x="91" y="246"/>
                </a:cubicBezTo>
                <a:cubicBezTo>
                  <a:pt x="92" y="243"/>
                  <a:pt x="97" y="244"/>
                  <a:pt x="100" y="243"/>
                </a:cubicBezTo>
                <a:cubicBezTo>
                  <a:pt x="112" y="245"/>
                  <a:pt x="123" y="249"/>
                  <a:pt x="136" y="243"/>
                </a:cubicBezTo>
                <a:cubicBezTo>
                  <a:pt x="139" y="242"/>
                  <a:pt x="137" y="236"/>
                  <a:pt x="139" y="234"/>
                </a:cubicBezTo>
                <a:cubicBezTo>
                  <a:pt x="141" y="231"/>
                  <a:pt x="145" y="230"/>
                  <a:pt x="148" y="228"/>
                </a:cubicBezTo>
                <a:cubicBezTo>
                  <a:pt x="154" y="211"/>
                  <a:pt x="160" y="194"/>
                  <a:pt x="166" y="177"/>
                </a:cubicBezTo>
                <a:cubicBezTo>
                  <a:pt x="164" y="152"/>
                  <a:pt x="170" y="136"/>
                  <a:pt x="151" y="123"/>
                </a:cubicBezTo>
                <a:cubicBezTo>
                  <a:pt x="127" y="129"/>
                  <a:pt x="115" y="126"/>
                  <a:pt x="88" y="123"/>
                </a:cubicBezTo>
                <a:cubicBezTo>
                  <a:pt x="78" y="124"/>
                  <a:pt x="60" y="129"/>
                  <a:pt x="49" y="123"/>
                </a:cubicBezTo>
                <a:cubicBezTo>
                  <a:pt x="46" y="121"/>
                  <a:pt x="46" y="116"/>
                  <a:pt x="43" y="114"/>
                </a:cubicBezTo>
                <a:cubicBezTo>
                  <a:pt x="38" y="111"/>
                  <a:pt x="25" y="108"/>
                  <a:pt x="25" y="108"/>
                </a:cubicBezTo>
                <a:cubicBezTo>
                  <a:pt x="18" y="98"/>
                  <a:pt x="11" y="94"/>
                  <a:pt x="4" y="84"/>
                </a:cubicBezTo>
                <a:cubicBezTo>
                  <a:pt x="5" y="74"/>
                  <a:pt x="0" y="62"/>
                  <a:pt x="7" y="54"/>
                </a:cubicBezTo>
                <a:cubicBezTo>
                  <a:pt x="11" y="49"/>
                  <a:pt x="25" y="60"/>
                  <a:pt x="25" y="60"/>
                </a:cubicBezTo>
                <a:cubicBezTo>
                  <a:pt x="54" y="54"/>
                  <a:pt x="70" y="37"/>
                  <a:pt x="94" y="21"/>
                </a:cubicBezTo>
                <a:cubicBezTo>
                  <a:pt x="104" y="14"/>
                  <a:pt x="118" y="16"/>
                  <a:pt x="130" y="15"/>
                </a:cubicBezTo>
                <a:cubicBezTo>
                  <a:pt x="154" y="9"/>
                  <a:pt x="156" y="22"/>
                  <a:pt x="175" y="27"/>
                </a:cubicBezTo>
                <a:cubicBezTo>
                  <a:pt x="202" y="45"/>
                  <a:pt x="239" y="28"/>
                  <a:pt x="250" y="0"/>
                </a:cubicBezTo>
                <a:close/>
              </a:path>
            </a:pathLst>
          </a:custGeom>
          <a:solidFill>
            <a:srgbClr val="9933FF"/>
          </a:solidFill>
          <a:ln w="9525">
            <a:solidFill>
              <a:srgbClr val="9933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87" name="Freeform 39"/>
          <p:cNvSpPr>
            <a:spLocks/>
          </p:cNvSpPr>
          <p:nvPr/>
        </p:nvSpPr>
        <p:spPr bwMode="auto">
          <a:xfrm>
            <a:off x="4214813" y="1177925"/>
            <a:ext cx="1835150" cy="646113"/>
          </a:xfrm>
          <a:custGeom>
            <a:avLst/>
            <a:gdLst>
              <a:gd name="T0" fmla="*/ 30 w 1156"/>
              <a:gd name="T1" fmla="*/ 326 h 407"/>
              <a:gd name="T2" fmla="*/ 27 w 1156"/>
              <a:gd name="T3" fmla="*/ 296 h 407"/>
              <a:gd name="T4" fmla="*/ 39 w 1156"/>
              <a:gd name="T5" fmla="*/ 290 h 407"/>
              <a:gd name="T6" fmla="*/ 84 w 1156"/>
              <a:gd name="T7" fmla="*/ 275 h 407"/>
              <a:gd name="T8" fmla="*/ 132 w 1156"/>
              <a:gd name="T9" fmla="*/ 224 h 407"/>
              <a:gd name="T10" fmla="*/ 198 w 1156"/>
              <a:gd name="T11" fmla="*/ 173 h 407"/>
              <a:gd name="T12" fmla="*/ 198 w 1156"/>
              <a:gd name="T13" fmla="*/ 98 h 407"/>
              <a:gd name="T14" fmla="*/ 207 w 1156"/>
              <a:gd name="T15" fmla="*/ 131 h 407"/>
              <a:gd name="T16" fmla="*/ 261 w 1156"/>
              <a:gd name="T17" fmla="*/ 164 h 407"/>
              <a:gd name="T18" fmla="*/ 336 w 1156"/>
              <a:gd name="T19" fmla="*/ 152 h 407"/>
              <a:gd name="T20" fmla="*/ 402 w 1156"/>
              <a:gd name="T21" fmla="*/ 131 h 407"/>
              <a:gd name="T22" fmla="*/ 423 w 1156"/>
              <a:gd name="T23" fmla="*/ 80 h 407"/>
              <a:gd name="T24" fmla="*/ 468 w 1156"/>
              <a:gd name="T25" fmla="*/ 32 h 407"/>
              <a:gd name="T26" fmla="*/ 534 w 1156"/>
              <a:gd name="T27" fmla="*/ 5 h 407"/>
              <a:gd name="T28" fmla="*/ 588 w 1156"/>
              <a:gd name="T29" fmla="*/ 26 h 407"/>
              <a:gd name="T30" fmla="*/ 738 w 1156"/>
              <a:gd name="T31" fmla="*/ 26 h 407"/>
              <a:gd name="T32" fmla="*/ 1002 w 1156"/>
              <a:gd name="T33" fmla="*/ 14 h 407"/>
              <a:gd name="T34" fmla="*/ 1137 w 1156"/>
              <a:gd name="T35" fmla="*/ 50 h 407"/>
              <a:gd name="T36" fmla="*/ 1101 w 1156"/>
              <a:gd name="T37" fmla="*/ 95 h 407"/>
              <a:gd name="T38" fmla="*/ 1074 w 1156"/>
              <a:gd name="T39" fmla="*/ 128 h 407"/>
              <a:gd name="T40" fmla="*/ 1053 w 1156"/>
              <a:gd name="T41" fmla="*/ 149 h 407"/>
              <a:gd name="T42" fmla="*/ 939 w 1156"/>
              <a:gd name="T43" fmla="*/ 110 h 407"/>
              <a:gd name="T44" fmla="*/ 795 w 1156"/>
              <a:gd name="T45" fmla="*/ 146 h 407"/>
              <a:gd name="T46" fmla="*/ 711 w 1156"/>
              <a:gd name="T47" fmla="*/ 179 h 407"/>
              <a:gd name="T48" fmla="*/ 603 w 1156"/>
              <a:gd name="T49" fmla="*/ 260 h 407"/>
              <a:gd name="T50" fmla="*/ 447 w 1156"/>
              <a:gd name="T51" fmla="*/ 278 h 407"/>
              <a:gd name="T52" fmla="*/ 366 w 1156"/>
              <a:gd name="T53" fmla="*/ 320 h 407"/>
              <a:gd name="T54" fmla="*/ 324 w 1156"/>
              <a:gd name="T55" fmla="*/ 332 h 407"/>
              <a:gd name="T56" fmla="*/ 291 w 1156"/>
              <a:gd name="T57" fmla="*/ 278 h 407"/>
              <a:gd name="T58" fmla="*/ 237 w 1156"/>
              <a:gd name="T59" fmla="*/ 284 h 407"/>
              <a:gd name="T60" fmla="*/ 177 w 1156"/>
              <a:gd name="T61" fmla="*/ 299 h 407"/>
              <a:gd name="T62" fmla="*/ 126 w 1156"/>
              <a:gd name="T63" fmla="*/ 368 h 407"/>
              <a:gd name="T64" fmla="*/ 51 w 1156"/>
              <a:gd name="T6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6" h="407">
                <a:moveTo>
                  <a:pt x="48" y="401"/>
                </a:moveTo>
                <a:cubicBezTo>
                  <a:pt x="43" y="376"/>
                  <a:pt x="38" y="351"/>
                  <a:pt x="30" y="326"/>
                </a:cubicBezTo>
                <a:cubicBezTo>
                  <a:pt x="26" y="315"/>
                  <a:pt x="0" y="311"/>
                  <a:pt x="0" y="311"/>
                </a:cubicBezTo>
                <a:cubicBezTo>
                  <a:pt x="9" y="305"/>
                  <a:pt x="18" y="302"/>
                  <a:pt x="27" y="296"/>
                </a:cubicBezTo>
                <a:cubicBezTo>
                  <a:pt x="28" y="293"/>
                  <a:pt x="27" y="288"/>
                  <a:pt x="30" y="287"/>
                </a:cubicBezTo>
                <a:cubicBezTo>
                  <a:pt x="33" y="286"/>
                  <a:pt x="36" y="290"/>
                  <a:pt x="39" y="290"/>
                </a:cubicBezTo>
                <a:cubicBezTo>
                  <a:pt x="39" y="290"/>
                  <a:pt x="61" y="283"/>
                  <a:pt x="66" y="281"/>
                </a:cubicBezTo>
                <a:cubicBezTo>
                  <a:pt x="72" y="279"/>
                  <a:pt x="78" y="277"/>
                  <a:pt x="84" y="275"/>
                </a:cubicBezTo>
                <a:cubicBezTo>
                  <a:pt x="87" y="274"/>
                  <a:pt x="93" y="272"/>
                  <a:pt x="93" y="272"/>
                </a:cubicBezTo>
                <a:cubicBezTo>
                  <a:pt x="101" y="249"/>
                  <a:pt x="111" y="238"/>
                  <a:pt x="132" y="224"/>
                </a:cubicBezTo>
                <a:cubicBezTo>
                  <a:pt x="136" y="212"/>
                  <a:pt x="140" y="207"/>
                  <a:pt x="150" y="200"/>
                </a:cubicBezTo>
                <a:cubicBezTo>
                  <a:pt x="162" y="182"/>
                  <a:pt x="181" y="185"/>
                  <a:pt x="198" y="173"/>
                </a:cubicBezTo>
                <a:cubicBezTo>
                  <a:pt x="209" y="156"/>
                  <a:pt x="200" y="134"/>
                  <a:pt x="195" y="116"/>
                </a:cubicBezTo>
                <a:cubicBezTo>
                  <a:pt x="196" y="110"/>
                  <a:pt x="195" y="103"/>
                  <a:pt x="198" y="98"/>
                </a:cubicBezTo>
                <a:cubicBezTo>
                  <a:pt x="202" y="92"/>
                  <a:pt x="216" y="86"/>
                  <a:pt x="216" y="86"/>
                </a:cubicBezTo>
                <a:cubicBezTo>
                  <a:pt x="222" y="105"/>
                  <a:pt x="212" y="115"/>
                  <a:pt x="207" y="131"/>
                </a:cubicBezTo>
                <a:cubicBezTo>
                  <a:pt x="210" y="145"/>
                  <a:pt x="211" y="150"/>
                  <a:pt x="225" y="155"/>
                </a:cubicBezTo>
                <a:cubicBezTo>
                  <a:pt x="232" y="175"/>
                  <a:pt x="244" y="170"/>
                  <a:pt x="261" y="164"/>
                </a:cubicBezTo>
                <a:cubicBezTo>
                  <a:pt x="280" y="166"/>
                  <a:pt x="300" y="170"/>
                  <a:pt x="318" y="161"/>
                </a:cubicBezTo>
                <a:cubicBezTo>
                  <a:pt x="326" y="157"/>
                  <a:pt x="327" y="153"/>
                  <a:pt x="336" y="152"/>
                </a:cubicBezTo>
                <a:cubicBezTo>
                  <a:pt x="354" y="150"/>
                  <a:pt x="372" y="150"/>
                  <a:pt x="390" y="149"/>
                </a:cubicBezTo>
                <a:cubicBezTo>
                  <a:pt x="394" y="143"/>
                  <a:pt x="398" y="137"/>
                  <a:pt x="402" y="131"/>
                </a:cubicBezTo>
                <a:cubicBezTo>
                  <a:pt x="404" y="128"/>
                  <a:pt x="408" y="122"/>
                  <a:pt x="408" y="122"/>
                </a:cubicBezTo>
                <a:cubicBezTo>
                  <a:pt x="410" y="107"/>
                  <a:pt x="407" y="85"/>
                  <a:pt x="423" y="80"/>
                </a:cubicBezTo>
                <a:cubicBezTo>
                  <a:pt x="437" y="85"/>
                  <a:pt x="438" y="90"/>
                  <a:pt x="453" y="86"/>
                </a:cubicBezTo>
                <a:cubicBezTo>
                  <a:pt x="460" y="66"/>
                  <a:pt x="445" y="40"/>
                  <a:pt x="468" y="32"/>
                </a:cubicBezTo>
                <a:cubicBezTo>
                  <a:pt x="480" y="15"/>
                  <a:pt x="498" y="23"/>
                  <a:pt x="516" y="17"/>
                </a:cubicBezTo>
                <a:cubicBezTo>
                  <a:pt x="520" y="11"/>
                  <a:pt x="523" y="2"/>
                  <a:pt x="534" y="5"/>
                </a:cubicBezTo>
                <a:cubicBezTo>
                  <a:pt x="541" y="7"/>
                  <a:pt x="546" y="13"/>
                  <a:pt x="552" y="17"/>
                </a:cubicBezTo>
                <a:cubicBezTo>
                  <a:pt x="560" y="22"/>
                  <a:pt x="579" y="25"/>
                  <a:pt x="588" y="26"/>
                </a:cubicBezTo>
                <a:cubicBezTo>
                  <a:pt x="621" y="24"/>
                  <a:pt x="649" y="12"/>
                  <a:pt x="681" y="17"/>
                </a:cubicBezTo>
                <a:cubicBezTo>
                  <a:pt x="696" y="22"/>
                  <a:pt x="727" y="27"/>
                  <a:pt x="738" y="26"/>
                </a:cubicBezTo>
                <a:cubicBezTo>
                  <a:pt x="796" y="7"/>
                  <a:pt x="867" y="1"/>
                  <a:pt x="924" y="2"/>
                </a:cubicBezTo>
                <a:cubicBezTo>
                  <a:pt x="956" y="0"/>
                  <a:pt x="974" y="21"/>
                  <a:pt x="1002" y="14"/>
                </a:cubicBezTo>
                <a:cubicBezTo>
                  <a:pt x="1044" y="18"/>
                  <a:pt x="1079" y="39"/>
                  <a:pt x="1119" y="44"/>
                </a:cubicBezTo>
                <a:cubicBezTo>
                  <a:pt x="1125" y="46"/>
                  <a:pt x="1131" y="48"/>
                  <a:pt x="1137" y="50"/>
                </a:cubicBezTo>
                <a:cubicBezTo>
                  <a:pt x="1140" y="51"/>
                  <a:pt x="1146" y="53"/>
                  <a:pt x="1146" y="53"/>
                </a:cubicBezTo>
                <a:cubicBezTo>
                  <a:pt x="1156" y="82"/>
                  <a:pt x="1119" y="83"/>
                  <a:pt x="1101" y="95"/>
                </a:cubicBezTo>
                <a:cubicBezTo>
                  <a:pt x="1087" y="116"/>
                  <a:pt x="1095" y="109"/>
                  <a:pt x="1080" y="119"/>
                </a:cubicBezTo>
                <a:cubicBezTo>
                  <a:pt x="1078" y="122"/>
                  <a:pt x="1077" y="126"/>
                  <a:pt x="1074" y="128"/>
                </a:cubicBezTo>
                <a:cubicBezTo>
                  <a:pt x="1072" y="130"/>
                  <a:pt x="1067" y="129"/>
                  <a:pt x="1065" y="131"/>
                </a:cubicBezTo>
                <a:cubicBezTo>
                  <a:pt x="1060" y="136"/>
                  <a:pt x="1053" y="149"/>
                  <a:pt x="1053" y="149"/>
                </a:cubicBezTo>
                <a:cubicBezTo>
                  <a:pt x="1039" y="144"/>
                  <a:pt x="1029" y="136"/>
                  <a:pt x="1017" y="128"/>
                </a:cubicBezTo>
                <a:cubicBezTo>
                  <a:pt x="1002" y="118"/>
                  <a:pt x="961" y="115"/>
                  <a:pt x="939" y="110"/>
                </a:cubicBezTo>
                <a:cubicBezTo>
                  <a:pt x="901" y="114"/>
                  <a:pt x="873" y="131"/>
                  <a:pt x="837" y="143"/>
                </a:cubicBezTo>
                <a:cubicBezTo>
                  <a:pt x="824" y="147"/>
                  <a:pt x="809" y="145"/>
                  <a:pt x="795" y="146"/>
                </a:cubicBezTo>
                <a:cubicBezTo>
                  <a:pt x="774" y="153"/>
                  <a:pt x="757" y="161"/>
                  <a:pt x="738" y="170"/>
                </a:cubicBezTo>
                <a:cubicBezTo>
                  <a:pt x="738" y="170"/>
                  <a:pt x="716" y="177"/>
                  <a:pt x="711" y="179"/>
                </a:cubicBezTo>
                <a:cubicBezTo>
                  <a:pt x="708" y="180"/>
                  <a:pt x="702" y="182"/>
                  <a:pt x="702" y="182"/>
                </a:cubicBezTo>
                <a:cubicBezTo>
                  <a:pt x="675" y="209"/>
                  <a:pt x="646" y="257"/>
                  <a:pt x="603" y="260"/>
                </a:cubicBezTo>
                <a:cubicBezTo>
                  <a:pt x="560" y="263"/>
                  <a:pt x="474" y="266"/>
                  <a:pt x="474" y="266"/>
                </a:cubicBezTo>
                <a:cubicBezTo>
                  <a:pt x="453" y="273"/>
                  <a:pt x="461" y="268"/>
                  <a:pt x="447" y="278"/>
                </a:cubicBezTo>
                <a:cubicBezTo>
                  <a:pt x="440" y="298"/>
                  <a:pt x="432" y="326"/>
                  <a:pt x="420" y="344"/>
                </a:cubicBezTo>
                <a:cubicBezTo>
                  <a:pt x="398" y="340"/>
                  <a:pt x="387" y="325"/>
                  <a:pt x="366" y="320"/>
                </a:cubicBezTo>
                <a:cubicBezTo>
                  <a:pt x="345" y="324"/>
                  <a:pt x="356" y="321"/>
                  <a:pt x="333" y="329"/>
                </a:cubicBezTo>
                <a:cubicBezTo>
                  <a:pt x="330" y="330"/>
                  <a:pt x="324" y="332"/>
                  <a:pt x="324" y="332"/>
                </a:cubicBezTo>
                <a:cubicBezTo>
                  <a:pt x="304" y="325"/>
                  <a:pt x="303" y="315"/>
                  <a:pt x="297" y="296"/>
                </a:cubicBezTo>
                <a:cubicBezTo>
                  <a:pt x="295" y="290"/>
                  <a:pt x="296" y="282"/>
                  <a:pt x="291" y="278"/>
                </a:cubicBezTo>
                <a:cubicBezTo>
                  <a:pt x="270" y="264"/>
                  <a:pt x="280" y="268"/>
                  <a:pt x="264" y="263"/>
                </a:cubicBezTo>
                <a:cubicBezTo>
                  <a:pt x="226" y="269"/>
                  <a:pt x="250" y="275"/>
                  <a:pt x="237" y="284"/>
                </a:cubicBezTo>
                <a:cubicBezTo>
                  <a:pt x="228" y="290"/>
                  <a:pt x="204" y="292"/>
                  <a:pt x="195" y="293"/>
                </a:cubicBezTo>
                <a:cubicBezTo>
                  <a:pt x="189" y="295"/>
                  <a:pt x="183" y="297"/>
                  <a:pt x="177" y="299"/>
                </a:cubicBezTo>
                <a:cubicBezTo>
                  <a:pt x="169" y="301"/>
                  <a:pt x="153" y="305"/>
                  <a:pt x="153" y="305"/>
                </a:cubicBezTo>
                <a:cubicBezTo>
                  <a:pt x="129" y="321"/>
                  <a:pt x="135" y="342"/>
                  <a:pt x="126" y="368"/>
                </a:cubicBezTo>
                <a:cubicBezTo>
                  <a:pt x="121" y="384"/>
                  <a:pt x="128" y="392"/>
                  <a:pt x="111" y="398"/>
                </a:cubicBezTo>
                <a:cubicBezTo>
                  <a:pt x="87" y="390"/>
                  <a:pt x="71" y="400"/>
                  <a:pt x="51" y="407"/>
                </a:cubicBezTo>
                <a:cubicBezTo>
                  <a:pt x="43" y="404"/>
                  <a:pt x="29" y="388"/>
                  <a:pt x="48" y="401"/>
                </a:cubicBezTo>
                <a:close/>
              </a:path>
            </a:pathLst>
          </a:custGeom>
          <a:solidFill>
            <a:srgbClr val="996633"/>
          </a:soli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88" name="Freeform 40"/>
          <p:cNvSpPr>
            <a:spLocks/>
          </p:cNvSpPr>
          <p:nvPr/>
        </p:nvSpPr>
        <p:spPr bwMode="auto">
          <a:xfrm>
            <a:off x="4429125" y="1062038"/>
            <a:ext cx="342900" cy="314325"/>
          </a:xfrm>
          <a:custGeom>
            <a:avLst/>
            <a:gdLst>
              <a:gd name="T0" fmla="*/ 9 w 216"/>
              <a:gd name="T1" fmla="*/ 81 h 198"/>
              <a:gd name="T2" fmla="*/ 39 w 216"/>
              <a:gd name="T3" fmla="*/ 63 h 198"/>
              <a:gd name="T4" fmla="*/ 72 w 216"/>
              <a:gd name="T5" fmla="*/ 45 h 198"/>
              <a:gd name="T6" fmla="*/ 90 w 216"/>
              <a:gd name="T7" fmla="*/ 30 h 198"/>
              <a:gd name="T8" fmla="*/ 126 w 216"/>
              <a:gd name="T9" fmla="*/ 15 h 198"/>
              <a:gd name="T10" fmla="*/ 153 w 216"/>
              <a:gd name="T11" fmla="*/ 6 h 198"/>
              <a:gd name="T12" fmla="*/ 171 w 216"/>
              <a:gd name="T13" fmla="*/ 0 h 198"/>
              <a:gd name="T14" fmla="*/ 201 w 216"/>
              <a:gd name="T15" fmla="*/ 18 h 198"/>
              <a:gd name="T16" fmla="*/ 216 w 216"/>
              <a:gd name="T17" fmla="*/ 81 h 198"/>
              <a:gd name="T18" fmla="*/ 210 w 216"/>
              <a:gd name="T19" fmla="*/ 90 h 198"/>
              <a:gd name="T20" fmla="*/ 201 w 216"/>
              <a:gd name="T21" fmla="*/ 93 h 198"/>
              <a:gd name="T22" fmla="*/ 189 w 216"/>
              <a:gd name="T23" fmla="*/ 120 h 198"/>
              <a:gd name="T24" fmla="*/ 165 w 216"/>
              <a:gd name="T25" fmla="*/ 174 h 198"/>
              <a:gd name="T26" fmla="*/ 144 w 216"/>
              <a:gd name="T27" fmla="*/ 198 h 198"/>
              <a:gd name="T28" fmla="*/ 114 w 216"/>
              <a:gd name="T29" fmla="*/ 129 h 198"/>
              <a:gd name="T30" fmla="*/ 99 w 216"/>
              <a:gd name="T31" fmla="*/ 90 h 198"/>
              <a:gd name="T32" fmla="*/ 69 w 216"/>
              <a:gd name="T33" fmla="*/ 102 h 198"/>
              <a:gd name="T34" fmla="*/ 63 w 216"/>
              <a:gd name="T35" fmla="*/ 111 h 198"/>
              <a:gd name="T36" fmla="*/ 45 w 216"/>
              <a:gd name="T37" fmla="*/ 117 h 198"/>
              <a:gd name="T38" fmla="*/ 15 w 216"/>
              <a:gd name="T39" fmla="*/ 105 h 198"/>
              <a:gd name="T40" fmla="*/ 9 w 216"/>
              <a:gd name="T41" fmla="*/ 87 h 198"/>
              <a:gd name="T42" fmla="*/ 0 w 216"/>
              <a:gd name="T43" fmla="*/ 81 h 198"/>
              <a:gd name="T44" fmla="*/ 9 w 216"/>
              <a:gd name="T45" fmla="*/ 8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6" h="198">
                <a:moveTo>
                  <a:pt x="9" y="81"/>
                </a:moveTo>
                <a:cubicBezTo>
                  <a:pt x="23" y="78"/>
                  <a:pt x="28" y="71"/>
                  <a:pt x="39" y="63"/>
                </a:cubicBezTo>
                <a:cubicBezTo>
                  <a:pt x="44" y="47"/>
                  <a:pt x="58" y="52"/>
                  <a:pt x="72" y="45"/>
                </a:cubicBezTo>
                <a:cubicBezTo>
                  <a:pt x="92" y="35"/>
                  <a:pt x="70" y="43"/>
                  <a:pt x="90" y="30"/>
                </a:cubicBezTo>
                <a:cubicBezTo>
                  <a:pt x="100" y="24"/>
                  <a:pt x="115" y="19"/>
                  <a:pt x="126" y="15"/>
                </a:cubicBezTo>
                <a:cubicBezTo>
                  <a:pt x="135" y="12"/>
                  <a:pt x="144" y="9"/>
                  <a:pt x="153" y="6"/>
                </a:cubicBezTo>
                <a:cubicBezTo>
                  <a:pt x="159" y="4"/>
                  <a:pt x="171" y="0"/>
                  <a:pt x="171" y="0"/>
                </a:cubicBezTo>
                <a:cubicBezTo>
                  <a:pt x="188" y="3"/>
                  <a:pt x="196" y="2"/>
                  <a:pt x="201" y="18"/>
                </a:cubicBezTo>
                <a:cubicBezTo>
                  <a:pt x="204" y="52"/>
                  <a:pt x="207" y="55"/>
                  <a:pt x="216" y="81"/>
                </a:cubicBezTo>
                <a:cubicBezTo>
                  <a:pt x="214" y="84"/>
                  <a:pt x="213" y="88"/>
                  <a:pt x="210" y="90"/>
                </a:cubicBezTo>
                <a:cubicBezTo>
                  <a:pt x="208" y="92"/>
                  <a:pt x="203" y="90"/>
                  <a:pt x="201" y="93"/>
                </a:cubicBezTo>
                <a:cubicBezTo>
                  <a:pt x="195" y="101"/>
                  <a:pt x="194" y="112"/>
                  <a:pt x="189" y="120"/>
                </a:cubicBezTo>
                <a:cubicBezTo>
                  <a:pt x="187" y="137"/>
                  <a:pt x="184" y="168"/>
                  <a:pt x="165" y="174"/>
                </a:cubicBezTo>
                <a:cubicBezTo>
                  <a:pt x="151" y="195"/>
                  <a:pt x="159" y="188"/>
                  <a:pt x="144" y="198"/>
                </a:cubicBezTo>
                <a:cubicBezTo>
                  <a:pt x="130" y="177"/>
                  <a:pt x="128" y="150"/>
                  <a:pt x="114" y="129"/>
                </a:cubicBezTo>
                <a:cubicBezTo>
                  <a:pt x="112" y="112"/>
                  <a:pt x="114" y="100"/>
                  <a:pt x="99" y="90"/>
                </a:cubicBezTo>
                <a:cubicBezTo>
                  <a:pt x="87" y="93"/>
                  <a:pt x="79" y="95"/>
                  <a:pt x="69" y="102"/>
                </a:cubicBezTo>
                <a:cubicBezTo>
                  <a:pt x="67" y="105"/>
                  <a:pt x="66" y="109"/>
                  <a:pt x="63" y="111"/>
                </a:cubicBezTo>
                <a:cubicBezTo>
                  <a:pt x="58" y="114"/>
                  <a:pt x="45" y="117"/>
                  <a:pt x="45" y="117"/>
                </a:cubicBezTo>
                <a:cubicBezTo>
                  <a:pt x="34" y="113"/>
                  <a:pt x="26" y="108"/>
                  <a:pt x="15" y="105"/>
                </a:cubicBezTo>
                <a:cubicBezTo>
                  <a:pt x="13" y="99"/>
                  <a:pt x="14" y="91"/>
                  <a:pt x="9" y="87"/>
                </a:cubicBezTo>
                <a:cubicBezTo>
                  <a:pt x="6" y="85"/>
                  <a:pt x="0" y="85"/>
                  <a:pt x="0" y="81"/>
                </a:cubicBezTo>
                <a:cubicBezTo>
                  <a:pt x="0" y="78"/>
                  <a:pt x="6" y="81"/>
                  <a:pt x="9" y="81"/>
                </a:cubicBezTo>
                <a:close/>
              </a:path>
            </a:pathLst>
          </a:custGeom>
          <a:solidFill>
            <a:srgbClr val="996633"/>
          </a:soli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90" name="Freeform 42"/>
          <p:cNvSpPr>
            <a:spLocks/>
          </p:cNvSpPr>
          <p:nvPr/>
        </p:nvSpPr>
        <p:spPr bwMode="auto">
          <a:xfrm>
            <a:off x="4762500" y="687388"/>
            <a:ext cx="547688" cy="215900"/>
          </a:xfrm>
          <a:custGeom>
            <a:avLst/>
            <a:gdLst>
              <a:gd name="T0" fmla="*/ 234 w 345"/>
              <a:gd name="T1" fmla="*/ 113 h 136"/>
              <a:gd name="T2" fmla="*/ 276 w 345"/>
              <a:gd name="T3" fmla="*/ 125 h 136"/>
              <a:gd name="T4" fmla="*/ 303 w 345"/>
              <a:gd name="T5" fmla="*/ 134 h 136"/>
              <a:gd name="T6" fmla="*/ 327 w 345"/>
              <a:gd name="T7" fmla="*/ 125 h 136"/>
              <a:gd name="T8" fmla="*/ 345 w 345"/>
              <a:gd name="T9" fmla="*/ 119 h 136"/>
              <a:gd name="T10" fmla="*/ 312 w 345"/>
              <a:gd name="T11" fmla="*/ 80 h 136"/>
              <a:gd name="T12" fmla="*/ 210 w 345"/>
              <a:gd name="T13" fmla="*/ 47 h 136"/>
              <a:gd name="T14" fmla="*/ 168 w 345"/>
              <a:gd name="T15" fmla="*/ 32 h 136"/>
              <a:gd name="T16" fmla="*/ 144 w 345"/>
              <a:gd name="T17" fmla="*/ 11 h 136"/>
              <a:gd name="T18" fmla="*/ 84 w 345"/>
              <a:gd name="T19" fmla="*/ 20 h 136"/>
              <a:gd name="T20" fmla="*/ 57 w 345"/>
              <a:gd name="T21" fmla="*/ 29 h 136"/>
              <a:gd name="T22" fmla="*/ 18 w 345"/>
              <a:gd name="T23" fmla="*/ 53 h 136"/>
              <a:gd name="T24" fmla="*/ 0 w 345"/>
              <a:gd name="T25" fmla="*/ 89 h 136"/>
              <a:gd name="T26" fmla="*/ 27 w 345"/>
              <a:gd name="T27" fmla="*/ 107 h 136"/>
              <a:gd name="T28" fmla="*/ 54 w 345"/>
              <a:gd name="T29" fmla="*/ 101 h 136"/>
              <a:gd name="T30" fmla="*/ 105 w 345"/>
              <a:gd name="T31" fmla="*/ 86 h 136"/>
              <a:gd name="T32" fmla="*/ 177 w 345"/>
              <a:gd name="T33" fmla="*/ 89 h 136"/>
              <a:gd name="T34" fmla="*/ 234 w 345"/>
              <a:gd name="T3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136">
                <a:moveTo>
                  <a:pt x="234" y="113"/>
                </a:moveTo>
                <a:cubicBezTo>
                  <a:pt x="248" y="118"/>
                  <a:pt x="262" y="120"/>
                  <a:pt x="276" y="125"/>
                </a:cubicBezTo>
                <a:cubicBezTo>
                  <a:pt x="285" y="128"/>
                  <a:pt x="303" y="134"/>
                  <a:pt x="303" y="134"/>
                </a:cubicBezTo>
                <a:cubicBezTo>
                  <a:pt x="339" y="127"/>
                  <a:pt x="302" y="136"/>
                  <a:pt x="327" y="125"/>
                </a:cubicBezTo>
                <a:cubicBezTo>
                  <a:pt x="333" y="122"/>
                  <a:pt x="345" y="119"/>
                  <a:pt x="345" y="119"/>
                </a:cubicBezTo>
                <a:cubicBezTo>
                  <a:pt x="340" y="98"/>
                  <a:pt x="332" y="87"/>
                  <a:pt x="312" y="80"/>
                </a:cubicBezTo>
                <a:cubicBezTo>
                  <a:pt x="295" y="54"/>
                  <a:pt x="237" y="50"/>
                  <a:pt x="210" y="47"/>
                </a:cubicBezTo>
                <a:cubicBezTo>
                  <a:pt x="199" y="31"/>
                  <a:pt x="189" y="34"/>
                  <a:pt x="168" y="32"/>
                </a:cubicBezTo>
                <a:cubicBezTo>
                  <a:pt x="160" y="8"/>
                  <a:pt x="168" y="15"/>
                  <a:pt x="144" y="11"/>
                </a:cubicBezTo>
                <a:cubicBezTo>
                  <a:pt x="127" y="0"/>
                  <a:pt x="103" y="14"/>
                  <a:pt x="84" y="20"/>
                </a:cubicBezTo>
                <a:cubicBezTo>
                  <a:pt x="75" y="23"/>
                  <a:pt x="57" y="29"/>
                  <a:pt x="57" y="29"/>
                </a:cubicBezTo>
                <a:cubicBezTo>
                  <a:pt x="52" y="45"/>
                  <a:pt x="31" y="44"/>
                  <a:pt x="18" y="53"/>
                </a:cubicBezTo>
                <a:cubicBezTo>
                  <a:pt x="11" y="64"/>
                  <a:pt x="4" y="77"/>
                  <a:pt x="0" y="89"/>
                </a:cubicBezTo>
                <a:cubicBezTo>
                  <a:pt x="4" y="121"/>
                  <a:pt x="1" y="112"/>
                  <a:pt x="27" y="107"/>
                </a:cubicBezTo>
                <a:cubicBezTo>
                  <a:pt x="38" y="100"/>
                  <a:pt x="42" y="97"/>
                  <a:pt x="54" y="101"/>
                </a:cubicBezTo>
                <a:cubicBezTo>
                  <a:pt x="71" y="97"/>
                  <a:pt x="88" y="90"/>
                  <a:pt x="105" y="86"/>
                </a:cubicBezTo>
                <a:cubicBezTo>
                  <a:pt x="129" y="87"/>
                  <a:pt x="153" y="87"/>
                  <a:pt x="177" y="89"/>
                </a:cubicBezTo>
                <a:cubicBezTo>
                  <a:pt x="188" y="90"/>
                  <a:pt x="234" y="95"/>
                  <a:pt x="234" y="113"/>
                </a:cubicBezTo>
                <a:close/>
              </a:path>
            </a:pathLst>
          </a:custGeom>
          <a:solidFill>
            <a:srgbClr val="996633"/>
          </a:soli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91" name="Freeform 43"/>
          <p:cNvSpPr>
            <a:spLocks/>
          </p:cNvSpPr>
          <p:nvPr/>
        </p:nvSpPr>
        <p:spPr bwMode="auto">
          <a:xfrm>
            <a:off x="4149725" y="1314450"/>
            <a:ext cx="177800" cy="276225"/>
          </a:xfrm>
          <a:custGeom>
            <a:avLst/>
            <a:gdLst>
              <a:gd name="T0" fmla="*/ 5 w 112"/>
              <a:gd name="T1" fmla="*/ 0 h 174"/>
              <a:gd name="T2" fmla="*/ 41 w 112"/>
              <a:gd name="T3" fmla="*/ 15 h 174"/>
              <a:gd name="T4" fmla="*/ 50 w 112"/>
              <a:gd name="T5" fmla="*/ 18 h 174"/>
              <a:gd name="T6" fmla="*/ 74 w 112"/>
              <a:gd name="T7" fmla="*/ 36 h 174"/>
              <a:gd name="T8" fmla="*/ 86 w 112"/>
              <a:gd name="T9" fmla="*/ 54 h 174"/>
              <a:gd name="T10" fmla="*/ 98 w 112"/>
              <a:gd name="T11" fmla="*/ 87 h 174"/>
              <a:gd name="T12" fmla="*/ 92 w 112"/>
              <a:gd name="T13" fmla="*/ 138 h 174"/>
              <a:gd name="T14" fmla="*/ 50 w 112"/>
              <a:gd name="T15" fmla="*/ 168 h 174"/>
              <a:gd name="T16" fmla="*/ 32 w 112"/>
              <a:gd name="T17" fmla="*/ 174 h 174"/>
              <a:gd name="T18" fmla="*/ 29 w 112"/>
              <a:gd name="T19" fmla="*/ 159 h 174"/>
              <a:gd name="T20" fmla="*/ 29 w 112"/>
              <a:gd name="T21" fmla="*/ 129 h 174"/>
              <a:gd name="T22" fmla="*/ 44 w 112"/>
              <a:gd name="T23" fmla="*/ 96 h 174"/>
              <a:gd name="T24" fmla="*/ 56 w 112"/>
              <a:gd name="T25" fmla="*/ 69 h 174"/>
              <a:gd name="T26" fmla="*/ 8 w 112"/>
              <a:gd name="T27" fmla="*/ 33 h 174"/>
              <a:gd name="T28" fmla="*/ 5 w 112"/>
              <a:gd name="T2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74">
                <a:moveTo>
                  <a:pt x="5" y="0"/>
                </a:moveTo>
                <a:cubicBezTo>
                  <a:pt x="18" y="4"/>
                  <a:pt x="28" y="11"/>
                  <a:pt x="41" y="15"/>
                </a:cubicBezTo>
                <a:cubicBezTo>
                  <a:pt x="44" y="16"/>
                  <a:pt x="50" y="18"/>
                  <a:pt x="50" y="18"/>
                </a:cubicBezTo>
                <a:cubicBezTo>
                  <a:pt x="57" y="29"/>
                  <a:pt x="63" y="29"/>
                  <a:pt x="74" y="36"/>
                </a:cubicBezTo>
                <a:cubicBezTo>
                  <a:pt x="76" y="43"/>
                  <a:pt x="84" y="47"/>
                  <a:pt x="86" y="54"/>
                </a:cubicBezTo>
                <a:cubicBezTo>
                  <a:pt x="98" y="90"/>
                  <a:pt x="78" y="74"/>
                  <a:pt x="98" y="87"/>
                </a:cubicBezTo>
                <a:cubicBezTo>
                  <a:pt x="104" y="105"/>
                  <a:pt x="112" y="125"/>
                  <a:pt x="92" y="138"/>
                </a:cubicBezTo>
                <a:cubicBezTo>
                  <a:pt x="87" y="156"/>
                  <a:pt x="68" y="163"/>
                  <a:pt x="50" y="168"/>
                </a:cubicBezTo>
                <a:cubicBezTo>
                  <a:pt x="44" y="170"/>
                  <a:pt x="32" y="174"/>
                  <a:pt x="32" y="174"/>
                </a:cubicBezTo>
                <a:cubicBezTo>
                  <a:pt x="12" y="170"/>
                  <a:pt x="9" y="166"/>
                  <a:pt x="29" y="159"/>
                </a:cubicBezTo>
                <a:cubicBezTo>
                  <a:pt x="37" y="147"/>
                  <a:pt x="33" y="142"/>
                  <a:pt x="29" y="129"/>
                </a:cubicBezTo>
                <a:cubicBezTo>
                  <a:pt x="46" y="123"/>
                  <a:pt x="39" y="113"/>
                  <a:pt x="44" y="96"/>
                </a:cubicBezTo>
                <a:cubicBezTo>
                  <a:pt x="47" y="87"/>
                  <a:pt x="56" y="69"/>
                  <a:pt x="56" y="69"/>
                </a:cubicBezTo>
                <a:cubicBezTo>
                  <a:pt x="51" y="54"/>
                  <a:pt x="25" y="37"/>
                  <a:pt x="8" y="33"/>
                </a:cubicBezTo>
                <a:cubicBezTo>
                  <a:pt x="6" y="23"/>
                  <a:pt x="0" y="10"/>
                  <a:pt x="5" y="0"/>
                </a:cubicBezTo>
                <a:close/>
              </a:path>
            </a:pathLst>
          </a:custGeom>
          <a:solidFill>
            <a:srgbClr val="996633"/>
          </a:soli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92" name="Freeform 44"/>
          <p:cNvSpPr>
            <a:spLocks/>
          </p:cNvSpPr>
          <p:nvPr/>
        </p:nvSpPr>
        <p:spPr bwMode="auto">
          <a:xfrm>
            <a:off x="4049713" y="1390650"/>
            <a:ext cx="93662" cy="147638"/>
          </a:xfrm>
          <a:custGeom>
            <a:avLst/>
            <a:gdLst>
              <a:gd name="T0" fmla="*/ 29 w 59"/>
              <a:gd name="T1" fmla="*/ 0 h 93"/>
              <a:gd name="T2" fmla="*/ 47 w 59"/>
              <a:gd name="T3" fmla="*/ 9 h 93"/>
              <a:gd name="T4" fmla="*/ 59 w 59"/>
              <a:gd name="T5" fmla="*/ 27 h 93"/>
              <a:gd name="T6" fmla="*/ 50 w 59"/>
              <a:gd name="T7" fmla="*/ 72 h 93"/>
              <a:gd name="T8" fmla="*/ 41 w 59"/>
              <a:gd name="T9" fmla="*/ 75 h 93"/>
              <a:gd name="T10" fmla="*/ 23 w 59"/>
              <a:gd name="T11" fmla="*/ 87 h 93"/>
              <a:gd name="T12" fmla="*/ 5 w 59"/>
              <a:gd name="T13" fmla="*/ 93 h 93"/>
              <a:gd name="T14" fmla="*/ 14 w 59"/>
              <a:gd name="T15" fmla="*/ 66 h 93"/>
              <a:gd name="T16" fmla="*/ 8 w 59"/>
              <a:gd name="T17" fmla="*/ 33 h 93"/>
              <a:gd name="T18" fmla="*/ 29 w 59"/>
              <a:gd name="T1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93">
                <a:moveTo>
                  <a:pt x="29" y="0"/>
                </a:moveTo>
                <a:cubicBezTo>
                  <a:pt x="35" y="2"/>
                  <a:pt x="42" y="4"/>
                  <a:pt x="47" y="9"/>
                </a:cubicBezTo>
                <a:cubicBezTo>
                  <a:pt x="52" y="14"/>
                  <a:pt x="59" y="27"/>
                  <a:pt x="59" y="27"/>
                </a:cubicBezTo>
                <a:cubicBezTo>
                  <a:pt x="55" y="60"/>
                  <a:pt x="59" y="45"/>
                  <a:pt x="50" y="72"/>
                </a:cubicBezTo>
                <a:cubicBezTo>
                  <a:pt x="49" y="75"/>
                  <a:pt x="44" y="73"/>
                  <a:pt x="41" y="75"/>
                </a:cubicBezTo>
                <a:cubicBezTo>
                  <a:pt x="35" y="79"/>
                  <a:pt x="30" y="85"/>
                  <a:pt x="23" y="87"/>
                </a:cubicBezTo>
                <a:cubicBezTo>
                  <a:pt x="17" y="89"/>
                  <a:pt x="5" y="93"/>
                  <a:pt x="5" y="93"/>
                </a:cubicBezTo>
                <a:cubicBezTo>
                  <a:pt x="0" y="79"/>
                  <a:pt x="2" y="74"/>
                  <a:pt x="14" y="66"/>
                </a:cubicBezTo>
                <a:cubicBezTo>
                  <a:pt x="17" y="49"/>
                  <a:pt x="17" y="47"/>
                  <a:pt x="8" y="33"/>
                </a:cubicBezTo>
                <a:cubicBezTo>
                  <a:pt x="32" y="28"/>
                  <a:pt x="29" y="20"/>
                  <a:pt x="29" y="0"/>
                </a:cubicBezTo>
                <a:close/>
              </a:path>
            </a:pathLst>
          </a:custGeom>
          <a:solidFill>
            <a:srgbClr val="996633"/>
          </a:soli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93" name="Freeform 45"/>
          <p:cNvSpPr>
            <a:spLocks/>
          </p:cNvSpPr>
          <p:nvPr/>
        </p:nvSpPr>
        <p:spPr bwMode="auto">
          <a:xfrm>
            <a:off x="4867275" y="1087438"/>
            <a:ext cx="152400" cy="88900"/>
          </a:xfrm>
          <a:custGeom>
            <a:avLst/>
            <a:gdLst>
              <a:gd name="T0" fmla="*/ 0 w 96"/>
              <a:gd name="T1" fmla="*/ 8 h 56"/>
              <a:gd name="T2" fmla="*/ 63 w 96"/>
              <a:gd name="T3" fmla="*/ 5 h 56"/>
              <a:gd name="T4" fmla="*/ 84 w 96"/>
              <a:gd name="T5" fmla="*/ 11 h 56"/>
              <a:gd name="T6" fmla="*/ 96 w 96"/>
              <a:gd name="T7" fmla="*/ 29 h 56"/>
              <a:gd name="T8" fmla="*/ 57 w 96"/>
              <a:gd name="T9" fmla="*/ 32 h 56"/>
              <a:gd name="T10" fmla="*/ 21 w 96"/>
              <a:gd name="T11" fmla="*/ 56 h 56"/>
              <a:gd name="T12" fmla="*/ 6 w 96"/>
              <a:gd name="T13" fmla="*/ 44 h 56"/>
              <a:gd name="T14" fmla="*/ 0 w 96"/>
              <a:gd name="T15" fmla="*/ 26 h 56"/>
              <a:gd name="T16" fmla="*/ 0 w 96"/>
              <a:gd name="T17"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56">
                <a:moveTo>
                  <a:pt x="0" y="8"/>
                </a:moveTo>
                <a:cubicBezTo>
                  <a:pt x="24" y="0"/>
                  <a:pt x="35" y="3"/>
                  <a:pt x="63" y="5"/>
                </a:cubicBezTo>
                <a:cubicBezTo>
                  <a:pt x="63" y="5"/>
                  <a:pt x="83" y="10"/>
                  <a:pt x="84" y="11"/>
                </a:cubicBezTo>
                <a:cubicBezTo>
                  <a:pt x="89" y="16"/>
                  <a:pt x="96" y="29"/>
                  <a:pt x="96" y="29"/>
                </a:cubicBezTo>
                <a:cubicBezTo>
                  <a:pt x="81" y="39"/>
                  <a:pt x="74" y="38"/>
                  <a:pt x="57" y="32"/>
                </a:cubicBezTo>
                <a:cubicBezTo>
                  <a:pt x="39" y="36"/>
                  <a:pt x="37" y="51"/>
                  <a:pt x="21" y="56"/>
                </a:cubicBezTo>
                <a:cubicBezTo>
                  <a:pt x="11" y="53"/>
                  <a:pt x="11" y="55"/>
                  <a:pt x="6" y="44"/>
                </a:cubicBezTo>
                <a:cubicBezTo>
                  <a:pt x="3" y="38"/>
                  <a:pt x="0" y="26"/>
                  <a:pt x="0" y="26"/>
                </a:cubicBezTo>
                <a:cubicBezTo>
                  <a:pt x="3" y="7"/>
                  <a:pt x="9" y="8"/>
                  <a:pt x="0" y="8"/>
                </a:cubicBezTo>
                <a:close/>
              </a:path>
            </a:pathLst>
          </a:custGeom>
          <a:solidFill>
            <a:srgbClr val="996633"/>
          </a:soli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94" name="Freeform 46"/>
          <p:cNvSpPr>
            <a:spLocks/>
          </p:cNvSpPr>
          <p:nvPr/>
        </p:nvSpPr>
        <p:spPr bwMode="auto">
          <a:xfrm>
            <a:off x="4441825" y="742950"/>
            <a:ext cx="2835275" cy="781050"/>
          </a:xfrm>
          <a:custGeom>
            <a:avLst/>
            <a:gdLst>
              <a:gd name="T0" fmla="*/ 190 w 1786"/>
              <a:gd name="T1" fmla="*/ 84 h 492"/>
              <a:gd name="T2" fmla="*/ 331 w 1786"/>
              <a:gd name="T3" fmla="*/ 51 h 492"/>
              <a:gd name="T4" fmla="*/ 427 w 1786"/>
              <a:gd name="T5" fmla="*/ 75 h 492"/>
              <a:gd name="T6" fmla="*/ 454 w 1786"/>
              <a:gd name="T7" fmla="*/ 111 h 492"/>
              <a:gd name="T8" fmla="*/ 505 w 1786"/>
              <a:gd name="T9" fmla="*/ 171 h 492"/>
              <a:gd name="T10" fmla="*/ 511 w 1786"/>
              <a:gd name="T11" fmla="*/ 153 h 492"/>
              <a:gd name="T12" fmla="*/ 547 w 1786"/>
              <a:gd name="T13" fmla="*/ 153 h 492"/>
              <a:gd name="T14" fmla="*/ 556 w 1786"/>
              <a:gd name="T15" fmla="*/ 114 h 492"/>
              <a:gd name="T16" fmla="*/ 709 w 1786"/>
              <a:gd name="T17" fmla="*/ 87 h 492"/>
              <a:gd name="T18" fmla="*/ 874 w 1786"/>
              <a:gd name="T19" fmla="*/ 78 h 492"/>
              <a:gd name="T20" fmla="*/ 1039 w 1786"/>
              <a:gd name="T21" fmla="*/ 93 h 492"/>
              <a:gd name="T22" fmla="*/ 1285 w 1786"/>
              <a:gd name="T23" fmla="*/ 63 h 492"/>
              <a:gd name="T24" fmla="*/ 1495 w 1786"/>
              <a:gd name="T25" fmla="*/ 15 h 492"/>
              <a:gd name="T26" fmla="*/ 1765 w 1786"/>
              <a:gd name="T27" fmla="*/ 30 h 492"/>
              <a:gd name="T28" fmla="*/ 1744 w 1786"/>
              <a:gd name="T29" fmla="*/ 348 h 492"/>
              <a:gd name="T30" fmla="*/ 1696 w 1786"/>
              <a:gd name="T31" fmla="*/ 447 h 492"/>
              <a:gd name="T32" fmla="*/ 1639 w 1786"/>
              <a:gd name="T33" fmla="*/ 492 h 492"/>
              <a:gd name="T34" fmla="*/ 1573 w 1786"/>
              <a:gd name="T35" fmla="*/ 378 h 492"/>
              <a:gd name="T36" fmla="*/ 1369 w 1786"/>
              <a:gd name="T37" fmla="*/ 312 h 492"/>
              <a:gd name="T38" fmla="*/ 1228 w 1786"/>
              <a:gd name="T39" fmla="*/ 324 h 492"/>
              <a:gd name="T40" fmla="*/ 1093 w 1786"/>
              <a:gd name="T41" fmla="*/ 330 h 492"/>
              <a:gd name="T42" fmla="*/ 1024 w 1786"/>
              <a:gd name="T43" fmla="*/ 321 h 492"/>
              <a:gd name="T44" fmla="*/ 925 w 1786"/>
              <a:gd name="T45" fmla="*/ 306 h 492"/>
              <a:gd name="T46" fmla="*/ 589 w 1786"/>
              <a:gd name="T47" fmla="*/ 294 h 492"/>
              <a:gd name="T48" fmla="*/ 367 w 1786"/>
              <a:gd name="T49" fmla="*/ 255 h 492"/>
              <a:gd name="T50" fmla="*/ 325 w 1786"/>
              <a:gd name="T51" fmla="*/ 216 h 492"/>
              <a:gd name="T52" fmla="*/ 268 w 1786"/>
              <a:gd name="T53" fmla="*/ 216 h 492"/>
              <a:gd name="T54" fmla="*/ 316 w 1786"/>
              <a:gd name="T55" fmla="*/ 159 h 492"/>
              <a:gd name="T56" fmla="*/ 259 w 1786"/>
              <a:gd name="T57" fmla="*/ 114 h 492"/>
              <a:gd name="T58" fmla="*/ 208 w 1786"/>
              <a:gd name="T59" fmla="*/ 192 h 492"/>
              <a:gd name="T60" fmla="*/ 139 w 1786"/>
              <a:gd name="T61" fmla="*/ 201 h 492"/>
              <a:gd name="T62" fmla="*/ 22 w 1786"/>
              <a:gd name="T63" fmla="*/ 267 h 492"/>
              <a:gd name="T64" fmla="*/ 25 w 1786"/>
              <a:gd name="T65" fmla="*/ 228 h 492"/>
              <a:gd name="T66" fmla="*/ 76 w 1786"/>
              <a:gd name="T67" fmla="*/ 174 h 492"/>
              <a:gd name="T68" fmla="*/ 97 w 1786"/>
              <a:gd name="T69" fmla="*/ 159 h 492"/>
              <a:gd name="T70" fmla="*/ 145 w 1786"/>
              <a:gd name="T71" fmla="*/ 57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6" h="492">
                <a:moveTo>
                  <a:pt x="145" y="57"/>
                </a:moveTo>
                <a:cubicBezTo>
                  <a:pt x="160" y="67"/>
                  <a:pt x="173" y="78"/>
                  <a:pt x="190" y="84"/>
                </a:cubicBezTo>
                <a:cubicBezTo>
                  <a:pt x="212" y="80"/>
                  <a:pt x="231" y="70"/>
                  <a:pt x="253" y="66"/>
                </a:cubicBezTo>
                <a:cubicBezTo>
                  <a:pt x="279" y="61"/>
                  <a:pt x="306" y="59"/>
                  <a:pt x="331" y="51"/>
                </a:cubicBezTo>
                <a:cubicBezTo>
                  <a:pt x="355" y="53"/>
                  <a:pt x="377" y="52"/>
                  <a:pt x="400" y="60"/>
                </a:cubicBezTo>
                <a:cubicBezTo>
                  <a:pt x="407" y="67"/>
                  <a:pt x="427" y="75"/>
                  <a:pt x="427" y="75"/>
                </a:cubicBezTo>
                <a:cubicBezTo>
                  <a:pt x="432" y="82"/>
                  <a:pt x="431" y="92"/>
                  <a:pt x="436" y="99"/>
                </a:cubicBezTo>
                <a:cubicBezTo>
                  <a:pt x="440" y="105"/>
                  <a:pt x="454" y="111"/>
                  <a:pt x="454" y="111"/>
                </a:cubicBezTo>
                <a:cubicBezTo>
                  <a:pt x="456" y="121"/>
                  <a:pt x="460" y="145"/>
                  <a:pt x="469" y="153"/>
                </a:cubicBezTo>
                <a:cubicBezTo>
                  <a:pt x="483" y="166"/>
                  <a:pt x="488" y="165"/>
                  <a:pt x="505" y="171"/>
                </a:cubicBezTo>
                <a:cubicBezTo>
                  <a:pt x="508" y="172"/>
                  <a:pt x="514" y="174"/>
                  <a:pt x="514" y="174"/>
                </a:cubicBezTo>
                <a:cubicBezTo>
                  <a:pt x="530" y="169"/>
                  <a:pt x="520" y="162"/>
                  <a:pt x="511" y="153"/>
                </a:cubicBezTo>
                <a:cubicBezTo>
                  <a:pt x="515" y="140"/>
                  <a:pt x="511" y="142"/>
                  <a:pt x="529" y="147"/>
                </a:cubicBezTo>
                <a:cubicBezTo>
                  <a:pt x="535" y="149"/>
                  <a:pt x="547" y="153"/>
                  <a:pt x="547" y="153"/>
                </a:cubicBezTo>
                <a:cubicBezTo>
                  <a:pt x="568" y="146"/>
                  <a:pt x="558" y="139"/>
                  <a:pt x="553" y="123"/>
                </a:cubicBezTo>
                <a:cubicBezTo>
                  <a:pt x="554" y="120"/>
                  <a:pt x="553" y="116"/>
                  <a:pt x="556" y="114"/>
                </a:cubicBezTo>
                <a:cubicBezTo>
                  <a:pt x="561" y="110"/>
                  <a:pt x="574" y="108"/>
                  <a:pt x="574" y="108"/>
                </a:cubicBezTo>
                <a:cubicBezTo>
                  <a:pt x="587" y="95"/>
                  <a:pt x="673" y="91"/>
                  <a:pt x="709" y="87"/>
                </a:cubicBezTo>
                <a:cubicBezTo>
                  <a:pt x="730" y="85"/>
                  <a:pt x="772" y="81"/>
                  <a:pt x="772" y="81"/>
                </a:cubicBezTo>
                <a:cubicBezTo>
                  <a:pt x="807" y="72"/>
                  <a:pt x="837" y="76"/>
                  <a:pt x="874" y="78"/>
                </a:cubicBezTo>
                <a:cubicBezTo>
                  <a:pt x="921" y="87"/>
                  <a:pt x="944" y="83"/>
                  <a:pt x="1003" y="81"/>
                </a:cubicBezTo>
                <a:cubicBezTo>
                  <a:pt x="1019" y="84"/>
                  <a:pt x="1025" y="88"/>
                  <a:pt x="1039" y="93"/>
                </a:cubicBezTo>
                <a:cubicBezTo>
                  <a:pt x="1083" y="89"/>
                  <a:pt x="1122" y="78"/>
                  <a:pt x="1165" y="69"/>
                </a:cubicBezTo>
                <a:cubicBezTo>
                  <a:pt x="1201" y="62"/>
                  <a:pt x="1263" y="64"/>
                  <a:pt x="1285" y="63"/>
                </a:cubicBezTo>
                <a:cubicBezTo>
                  <a:pt x="1314" y="56"/>
                  <a:pt x="1338" y="56"/>
                  <a:pt x="1369" y="54"/>
                </a:cubicBezTo>
                <a:cubicBezTo>
                  <a:pt x="1414" y="46"/>
                  <a:pt x="1452" y="29"/>
                  <a:pt x="1495" y="15"/>
                </a:cubicBezTo>
                <a:cubicBezTo>
                  <a:pt x="1525" y="5"/>
                  <a:pt x="1557" y="3"/>
                  <a:pt x="1588" y="0"/>
                </a:cubicBezTo>
                <a:cubicBezTo>
                  <a:pt x="1647" y="3"/>
                  <a:pt x="1709" y="11"/>
                  <a:pt x="1765" y="30"/>
                </a:cubicBezTo>
                <a:cubicBezTo>
                  <a:pt x="1786" y="94"/>
                  <a:pt x="1773" y="165"/>
                  <a:pt x="1765" y="231"/>
                </a:cubicBezTo>
                <a:cubicBezTo>
                  <a:pt x="1762" y="256"/>
                  <a:pt x="1767" y="340"/>
                  <a:pt x="1744" y="348"/>
                </a:cubicBezTo>
                <a:cubicBezTo>
                  <a:pt x="1740" y="361"/>
                  <a:pt x="1731" y="372"/>
                  <a:pt x="1726" y="384"/>
                </a:cubicBezTo>
                <a:cubicBezTo>
                  <a:pt x="1715" y="408"/>
                  <a:pt x="1715" y="428"/>
                  <a:pt x="1696" y="447"/>
                </a:cubicBezTo>
                <a:cubicBezTo>
                  <a:pt x="1691" y="461"/>
                  <a:pt x="1673" y="481"/>
                  <a:pt x="1657" y="486"/>
                </a:cubicBezTo>
                <a:cubicBezTo>
                  <a:pt x="1651" y="488"/>
                  <a:pt x="1639" y="492"/>
                  <a:pt x="1639" y="492"/>
                </a:cubicBezTo>
                <a:cubicBezTo>
                  <a:pt x="1614" y="486"/>
                  <a:pt x="1614" y="454"/>
                  <a:pt x="1609" y="432"/>
                </a:cubicBezTo>
                <a:cubicBezTo>
                  <a:pt x="1605" y="415"/>
                  <a:pt x="1587" y="390"/>
                  <a:pt x="1573" y="378"/>
                </a:cubicBezTo>
                <a:cubicBezTo>
                  <a:pt x="1526" y="339"/>
                  <a:pt x="1485" y="352"/>
                  <a:pt x="1429" y="336"/>
                </a:cubicBezTo>
                <a:cubicBezTo>
                  <a:pt x="1411" y="331"/>
                  <a:pt x="1387" y="315"/>
                  <a:pt x="1369" y="312"/>
                </a:cubicBezTo>
                <a:cubicBezTo>
                  <a:pt x="1354" y="310"/>
                  <a:pt x="1339" y="310"/>
                  <a:pt x="1324" y="309"/>
                </a:cubicBezTo>
                <a:cubicBezTo>
                  <a:pt x="1291" y="312"/>
                  <a:pt x="1261" y="319"/>
                  <a:pt x="1228" y="324"/>
                </a:cubicBezTo>
                <a:cubicBezTo>
                  <a:pt x="1209" y="330"/>
                  <a:pt x="1188" y="331"/>
                  <a:pt x="1168" y="333"/>
                </a:cubicBezTo>
                <a:cubicBezTo>
                  <a:pt x="1143" y="332"/>
                  <a:pt x="1118" y="332"/>
                  <a:pt x="1093" y="330"/>
                </a:cubicBezTo>
                <a:cubicBezTo>
                  <a:pt x="1080" y="329"/>
                  <a:pt x="1057" y="318"/>
                  <a:pt x="1057" y="318"/>
                </a:cubicBezTo>
                <a:cubicBezTo>
                  <a:pt x="1046" y="319"/>
                  <a:pt x="1035" y="319"/>
                  <a:pt x="1024" y="321"/>
                </a:cubicBezTo>
                <a:cubicBezTo>
                  <a:pt x="1018" y="322"/>
                  <a:pt x="1006" y="327"/>
                  <a:pt x="1006" y="327"/>
                </a:cubicBezTo>
                <a:cubicBezTo>
                  <a:pt x="978" y="321"/>
                  <a:pt x="954" y="310"/>
                  <a:pt x="925" y="306"/>
                </a:cubicBezTo>
                <a:cubicBezTo>
                  <a:pt x="897" y="297"/>
                  <a:pt x="870" y="290"/>
                  <a:pt x="841" y="285"/>
                </a:cubicBezTo>
                <a:cubicBezTo>
                  <a:pt x="757" y="288"/>
                  <a:pt x="672" y="286"/>
                  <a:pt x="589" y="294"/>
                </a:cubicBezTo>
                <a:cubicBezTo>
                  <a:pt x="553" y="293"/>
                  <a:pt x="437" y="298"/>
                  <a:pt x="397" y="285"/>
                </a:cubicBezTo>
                <a:cubicBezTo>
                  <a:pt x="390" y="274"/>
                  <a:pt x="378" y="262"/>
                  <a:pt x="367" y="255"/>
                </a:cubicBezTo>
                <a:cubicBezTo>
                  <a:pt x="362" y="237"/>
                  <a:pt x="367" y="232"/>
                  <a:pt x="352" y="225"/>
                </a:cubicBezTo>
                <a:cubicBezTo>
                  <a:pt x="352" y="225"/>
                  <a:pt x="330" y="218"/>
                  <a:pt x="325" y="216"/>
                </a:cubicBezTo>
                <a:cubicBezTo>
                  <a:pt x="322" y="215"/>
                  <a:pt x="316" y="213"/>
                  <a:pt x="316" y="213"/>
                </a:cubicBezTo>
                <a:cubicBezTo>
                  <a:pt x="297" y="216"/>
                  <a:pt x="286" y="220"/>
                  <a:pt x="268" y="216"/>
                </a:cubicBezTo>
                <a:cubicBezTo>
                  <a:pt x="263" y="191"/>
                  <a:pt x="265" y="186"/>
                  <a:pt x="289" y="180"/>
                </a:cubicBezTo>
                <a:cubicBezTo>
                  <a:pt x="299" y="174"/>
                  <a:pt x="306" y="165"/>
                  <a:pt x="316" y="159"/>
                </a:cubicBezTo>
                <a:cubicBezTo>
                  <a:pt x="322" y="141"/>
                  <a:pt x="324" y="122"/>
                  <a:pt x="307" y="111"/>
                </a:cubicBezTo>
                <a:cubicBezTo>
                  <a:pt x="291" y="112"/>
                  <a:pt x="275" y="111"/>
                  <a:pt x="259" y="114"/>
                </a:cubicBezTo>
                <a:cubicBezTo>
                  <a:pt x="244" y="116"/>
                  <a:pt x="235" y="156"/>
                  <a:pt x="226" y="165"/>
                </a:cubicBezTo>
                <a:cubicBezTo>
                  <a:pt x="218" y="173"/>
                  <a:pt x="214" y="186"/>
                  <a:pt x="208" y="192"/>
                </a:cubicBezTo>
                <a:cubicBezTo>
                  <a:pt x="203" y="197"/>
                  <a:pt x="190" y="204"/>
                  <a:pt x="190" y="204"/>
                </a:cubicBezTo>
                <a:cubicBezTo>
                  <a:pt x="162" y="195"/>
                  <a:pt x="178" y="197"/>
                  <a:pt x="139" y="201"/>
                </a:cubicBezTo>
                <a:cubicBezTo>
                  <a:pt x="107" y="212"/>
                  <a:pt x="77" y="230"/>
                  <a:pt x="49" y="249"/>
                </a:cubicBezTo>
                <a:cubicBezTo>
                  <a:pt x="41" y="254"/>
                  <a:pt x="31" y="264"/>
                  <a:pt x="22" y="267"/>
                </a:cubicBezTo>
                <a:cubicBezTo>
                  <a:pt x="16" y="269"/>
                  <a:pt x="4" y="273"/>
                  <a:pt x="4" y="273"/>
                </a:cubicBezTo>
                <a:cubicBezTo>
                  <a:pt x="7" y="240"/>
                  <a:pt x="0" y="236"/>
                  <a:pt x="25" y="228"/>
                </a:cubicBezTo>
                <a:cubicBezTo>
                  <a:pt x="31" y="210"/>
                  <a:pt x="52" y="207"/>
                  <a:pt x="64" y="192"/>
                </a:cubicBezTo>
                <a:cubicBezTo>
                  <a:pt x="68" y="186"/>
                  <a:pt x="74" y="181"/>
                  <a:pt x="76" y="174"/>
                </a:cubicBezTo>
                <a:cubicBezTo>
                  <a:pt x="77" y="171"/>
                  <a:pt x="76" y="167"/>
                  <a:pt x="79" y="165"/>
                </a:cubicBezTo>
                <a:cubicBezTo>
                  <a:pt x="84" y="161"/>
                  <a:pt x="97" y="159"/>
                  <a:pt x="97" y="159"/>
                </a:cubicBezTo>
                <a:cubicBezTo>
                  <a:pt x="113" y="135"/>
                  <a:pt x="121" y="112"/>
                  <a:pt x="130" y="84"/>
                </a:cubicBezTo>
                <a:cubicBezTo>
                  <a:pt x="132" y="78"/>
                  <a:pt x="136" y="57"/>
                  <a:pt x="145" y="57"/>
                </a:cubicBezTo>
                <a:close/>
              </a:path>
            </a:pathLst>
          </a:custGeom>
          <a:solidFill>
            <a:srgbClr val="669900"/>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95" name="Freeform 47"/>
          <p:cNvSpPr>
            <a:spLocks/>
          </p:cNvSpPr>
          <p:nvPr/>
        </p:nvSpPr>
        <p:spPr bwMode="auto">
          <a:xfrm>
            <a:off x="7062788" y="752475"/>
            <a:ext cx="1371600" cy="981075"/>
          </a:xfrm>
          <a:custGeom>
            <a:avLst/>
            <a:gdLst>
              <a:gd name="T0" fmla="*/ 105 w 864"/>
              <a:gd name="T1" fmla="*/ 21 h 618"/>
              <a:gd name="T2" fmla="*/ 165 w 864"/>
              <a:gd name="T3" fmla="*/ 24 h 618"/>
              <a:gd name="T4" fmla="*/ 351 w 864"/>
              <a:gd name="T5" fmla="*/ 6 h 618"/>
              <a:gd name="T6" fmla="*/ 423 w 864"/>
              <a:gd name="T7" fmla="*/ 0 h 618"/>
              <a:gd name="T8" fmla="*/ 591 w 864"/>
              <a:gd name="T9" fmla="*/ 21 h 618"/>
              <a:gd name="T10" fmla="*/ 633 w 864"/>
              <a:gd name="T11" fmla="*/ 18 h 618"/>
              <a:gd name="T12" fmla="*/ 762 w 864"/>
              <a:gd name="T13" fmla="*/ 69 h 618"/>
              <a:gd name="T14" fmla="*/ 801 w 864"/>
              <a:gd name="T15" fmla="*/ 111 h 618"/>
              <a:gd name="T16" fmla="*/ 864 w 864"/>
              <a:gd name="T17" fmla="*/ 177 h 618"/>
              <a:gd name="T18" fmla="*/ 861 w 864"/>
              <a:gd name="T19" fmla="*/ 186 h 618"/>
              <a:gd name="T20" fmla="*/ 843 w 864"/>
              <a:gd name="T21" fmla="*/ 192 h 618"/>
              <a:gd name="T22" fmla="*/ 822 w 864"/>
              <a:gd name="T23" fmla="*/ 210 h 618"/>
              <a:gd name="T24" fmla="*/ 795 w 864"/>
              <a:gd name="T25" fmla="*/ 201 h 618"/>
              <a:gd name="T26" fmla="*/ 732 w 864"/>
              <a:gd name="T27" fmla="*/ 225 h 618"/>
              <a:gd name="T28" fmla="*/ 705 w 864"/>
              <a:gd name="T29" fmla="*/ 267 h 618"/>
              <a:gd name="T30" fmla="*/ 663 w 864"/>
              <a:gd name="T31" fmla="*/ 267 h 618"/>
              <a:gd name="T32" fmla="*/ 621 w 864"/>
              <a:gd name="T33" fmla="*/ 267 h 618"/>
              <a:gd name="T34" fmla="*/ 597 w 864"/>
              <a:gd name="T35" fmla="*/ 261 h 618"/>
              <a:gd name="T36" fmla="*/ 564 w 864"/>
              <a:gd name="T37" fmla="*/ 264 h 618"/>
              <a:gd name="T38" fmla="*/ 537 w 864"/>
              <a:gd name="T39" fmla="*/ 282 h 618"/>
              <a:gd name="T40" fmla="*/ 504 w 864"/>
              <a:gd name="T41" fmla="*/ 312 h 618"/>
              <a:gd name="T42" fmla="*/ 480 w 864"/>
              <a:gd name="T43" fmla="*/ 345 h 618"/>
              <a:gd name="T44" fmla="*/ 465 w 864"/>
              <a:gd name="T45" fmla="*/ 375 h 618"/>
              <a:gd name="T46" fmla="*/ 537 w 864"/>
              <a:gd name="T47" fmla="*/ 417 h 618"/>
              <a:gd name="T48" fmla="*/ 528 w 864"/>
              <a:gd name="T49" fmla="*/ 462 h 618"/>
              <a:gd name="T50" fmla="*/ 531 w 864"/>
              <a:gd name="T51" fmla="*/ 498 h 618"/>
              <a:gd name="T52" fmla="*/ 537 w 864"/>
              <a:gd name="T53" fmla="*/ 525 h 618"/>
              <a:gd name="T54" fmla="*/ 519 w 864"/>
              <a:gd name="T55" fmla="*/ 552 h 618"/>
              <a:gd name="T56" fmla="*/ 477 w 864"/>
              <a:gd name="T57" fmla="*/ 618 h 618"/>
              <a:gd name="T58" fmla="*/ 414 w 864"/>
              <a:gd name="T59" fmla="*/ 531 h 618"/>
              <a:gd name="T60" fmla="*/ 387 w 864"/>
              <a:gd name="T61" fmla="*/ 519 h 618"/>
              <a:gd name="T62" fmla="*/ 321 w 864"/>
              <a:gd name="T63" fmla="*/ 486 h 618"/>
              <a:gd name="T64" fmla="*/ 261 w 864"/>
              <a:gd name="T65" fmla="*/ 426 h 618"/>
              <a:gd name="T66" fmla="*/ 222 w 864"/>
              <a:gd name="T67" fmla="*/ 408 h 618"/>
              <a:gd name="T68" fmla="*/ 150 w 864"/>
              <a:gd name="T69" fmla="*/ 453 h 618"/>
              <a:gd name="T70" fmla="*/ 99 w 864"/>
              <a:gd name="T71" fmla="*/ 459 h 618"/>
              <a:gd name="T72" fmla="*/ 48 w 864"/>
              <a:gd name="T73" fmla="*/ 477 h 618"/>
              <a:gd name="T74" fmla="*/ 15 w 864"/>
              <a:gd name="T75" fmla="*/ 486 h 618"/>
              <a:gd name="T76" fmla="*/ 3 w 864"/>
              <a:gd name="T77" fmla="*/ 474 h 618"/>
              <a:gd name="T78" fmla="*/ 30 w 864"/>
              <a:gd name="T79" fmla="*/ 453 h 618"/>
              <a:gd name="T80" fmla="*/ 51 w 864"/>
              <a:gd name="T81" fmla="*/ 417 h 618"/>
              <a:gd name="T82" fmla="*/ 69 w 864"/>
              <a:gd name="T83" fmla="*/ 339 h 618"/>
              <a:gd name="T84" fmla="*/ 105 w 864"/>
              <a:gd name="T85" fmla="*/ 189 h 618"/>
              <a:gd name="T86" fmla="*/ 111 w 864"/>
              <a:gd name="T87" fmla="*/ 57 h 618"/>
              <a:gd name="T88" fmla="*/ 105 w 864"/>
              <a:gd name="T89" fmla="*/ 2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4" h="618">
                <a:moveTo>
                  <a:pt x="105" y="21"/>
                </a:moveTo>
                <a:cubicBezTo>
                  <a:pt x="136" y="31"/>
                  <a:pt x="117" y="27"/>
                  <a:pt x="165" y="24"/>
                </a:cubicBezTo>
                <a:cubicBezTo>
                  <a:pt x="229" y="3"/>
                  <a:pt x="274" y="8"/>
                  <a:pt x="351" y="6"/>
                </a:cubicBezTo>
                <a:cubicBezTo>
                  <a:pt x="379" y="9"/>
                  <a:pt x="397" y="4"/>
                  <a:pt x="423" y="0"/>
                </a:cubicBezTo>
                <a:cubicBezTo>
                  <a:pt x="480" y="9"/>
                  <a:pt x="533" y="17"/>
                  <a:pt x="591" y="21"/>
                </a:cubicBezTo>
                <a:cubicBezTo>
                  <a:pt x="605" y="20"/>
                  <a:pt x="619" y="18"/>
                  <a:pt x="633" y="18"/>
                </a:cubicBezTo>
                <a:cubicBezTo>
                  <a:pt x="683" y="18"/>
                  <a:pt x="726" y="36"/>
                  <a:pt x="762" y="69"/>
                </a:cubicBezTo>
                <a:cubicBezTo>
                  <a:pt x="776" y="82"/>
                  <a:pt x="787" y="99"/>
                  <a:pt x="801" y="111"/>
                </a:cubicBezTo>
                <a:cubicBezTo>
                  <a:pt x="825" y="131"/>
                  <a:pt x="853" y="145"/>
                  <a:pt x="864" y="177"/>
                </a:cubicBezTo>
                <a:cubicBezTo>
                  <a:pt x="863" y="180"/>
                  <a:pt x="864" y="184"/>
                  <a:pt x="861" y="186"/>
                </a:cubicBezTo>
                <a:cubicBezTo>
                  <a:pt x="856" y="190"/>
                  <a:pt x="843" y="192"/>
                  <a:pt x="843" y="192"/>
                </a:cubicBezTo>
                <a:cubicBezTo>
                  <a:pt x="839" y="204"/>
                  <a:pt x="834" y="206"/>
                  <a:pt x="822" y="210"/>
                </a:cubicBezTo>
                <a:cubicBezTo>
                  <a:pt x="810" y="229"/>
                  <a:pt x="809" y="206"/>
                  <a:pt x="795" y="201"/>
                </a:cubicBezTo>
                <a:cubicBezTo>
                  <a:pt x="773" y="205"/>
                  <a:pt x="751" y="212"/>
                  <a:pt x="732" y="225"/>
                </a:cubicBezTo>
                <a:cubicBezTo>
                  <a:pt x="722" y="239"/>
                  <a:pt x="719" y="258"/>
                  <a:pt x="705" y="267"/>
                </a:cubicBezTo>
                <a:cubicBezTo>
                  <a:pt x="687" y="294"/>
                  <a:pt x="685" y="274"/>
                  <a:pt x="663" y="267"/>
                </a:cubicBezTo>
                <a:cubicBezTo>
                  <a:pt x="641" y="271"/>
                  <a:pt x="646" y="272"/>
                  <a:pt x="621" y="267"/>
                </a:cubicBezTo>
                <a:cubicBezTo>
                  <a:pt x="613" y="265"/>
                  <a:pt x="597" y="261"/>
                  <a:pt x="597" y="261"/>
                </a:cubicBezTo>
                <a:cubicBezTo>
                  <a:pt x="586" y="262"/>
                  <a:pt x="575" y="261"/>
                  <a:pt x="564" y="264"/>
                </a:cubicBezTo>
                <a:cubicBezTo>
                  <a:pt x="554" y="267"/>
                  <a:pt x="537" y="282"/>
                  <a:pt x="537" y="282"/>
                </a:cubicBezTo>
                <a:cubicBezTo>
                  <a:pt x="529" y="294"/>
                  <a:pt x="516" y="304"/>
                  <a:pt x="504" y="312"/>
                </a:cubicBezTo>
                <a:cubicBezTo>
                  <a:pt x="498" y="331"/>
                  <a:pt x="496" y="334"/>
                  <a:pt x="480" y="345"/>
                </a:cubicBezTo>
                <a:cubicBezTo>
                  <a:pt x="466" y="366"/>
                  <a:pt x="470" y="356"/>
                  <a:pt x="465" y="375"/>
                </a:cubicBezTo>
                <a:cubicBezTo>
                  <a:pt x="473" y="422"/>
                  <a:pt x="485" y="414"/>
                  <a:pt x="537" y="417"/>
                </a:cubicBezTo>
                <a:cubicBezTo>
                  <a:pt x="545" y="429"/>
                  <a:pt x="537" y="449"/>
                  <a:pt x="528" y="462"/>
                </a:cubicBezTo>
                <a:cubicBezTo>
                  <a:pt x="536" y="486"/>
                  <a:pt x="535" y="474"/>
                  <a:pt x="531" y="498"/>
                </a:cubicBezTo>
                <a:cubicBezTo>
                  <a:pt x="533" y="507"/>
                  <a:pt x="537" y="516"/>
                  <a:pt x="537" y="525"/>
                </a:cubicBezTo>
                <a:cubicBezTo>
                  <a:pt x="537" y="536"/>
                  <a:pt x="525" y="544"/>
                  <a:pt x="519" y="552"/>
                </a:cubicBezTo>
                <a:cubicBezTo>
                  <a:pt x="502" y="572"/>
                  <a:pt x="495" y="600"/>
                  <a:pt x="477" y="618"/>
                </a:cubicBezTo>
                <a:cubicBezTo>
                  <a:pt x="471" y="568"/>
                  <a:pt x="470" y="537"/>
                  <a:pt x="414" y="531"/>
                </a:cubicBezTo>
                <a:cubicBezTo>
                  <a:pt x="393" y="524"/>
                  <a:pt x="401" y="529"/>
                  <a:pt x="387" y="519"/>
                </a:cubicBezTo>
                <a:cubicBezTo>
                  <a:pt x="379" y="495"/>
                  <a:pt x="343" y="493"/>
                  <a:pt x="321" y="486"/>
                </a:cubicBezTo>
                <a:cubicBezTo>
                  <a:pt x="302" y="467"/>
                  <a:pt x="283" y="442"/>
                  <a:pt x="261" y="426"/>
                </a:cubicBezTo>
                <a:cubicBezTo>
                  <a:pt x="249" y="417"/>
                  <a:pt x="234" y="416"/>
                  <a:pt x="222" y="408"/>
                </a:cubicBezTo>
                <a:cubicBezTo>
                  <a:pt x="174" y="413"/>
                  <a:pt x="180" y="428"/>
                  <a:pt x="150" y="453"/>
                </a:cubicBezTo>
                <a:cubicBezTo>
                  <a:pt x="137" y="464"/>
                  <a:pt x="116" y="458"/>
                  <a:pt x="99" y="459"/>
                </a:cubicBezTo>
                <a:cubicBezTo>
                  <a:pt x="81" y="463"/>
                  <a:pt x="66" y="472"/>
                  <a:pt x="48" y="477"/>
                </a:cubicBezTo>
                <a:cubicBezTo>
                  <a:pt x="37" y="480"/>
                  <a:pt x="15" y="486"/>
                  <a:pt x="15" y="486"/>
                </a:cubicBezTo>
                <a:cubicBezTo>
                  <a:pt x="10" y="484"/>
                  <a:pt x="0" y="484"/>
                  <a:pt x="3" y="474"/>
                </a:cubicBezTo>
                <a:cubicBezTo>
                  <a:pt x="7" y="463"/>
                  <a:pt x="30" y="453"/>
                  <a:pt x="30" y="453"/>
                </a:cubicBezTo>
                <a:cubicBezTo>
                  <a:pt x="38" y="441"/>
                  <a:pt x="43" y="429"/>
                  <a:pt x="51" y="417"/>
                </a:cubicBezTo>
                <a:cubicBezTo>
                  <a:pt x="55" y="390"/>
                  <a:pt x="57" y="363"/>
                  <a:pt x="69" y="339"/>
                </a:cubicBezTo>
                <a:cubicBezTo>
                  <a:pt x="77" y="288"/>
                  <a:pt x="96" y="240"/>
                  <a:pt x="105" y="189"/>
                </a:cubicBezTo>
                <a:cubicBezTo>
                  <a:pt x="103" y="145"/>
                  <a:pt x="97" y="99"/>
                  <a:pt x="111" y="57"/>
                </a:cubicBezTo>
                <a:cubicBezTo>
                  <a:pt x="108" y="20"/>
                  <a:pt x="120" y="21"/>
                  <a:pt x="105" y="21"/>
                </a:cubicBezTo>
                <a:close/>
              </a:path>
            </a:pathLst>
          </a:custGeom>
          <a:solidFill>
            <a:srgbClr val="669900"/>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96" name="Freeform 48"/>
          <p:cNvSpPr>
            <a:spLocks/>
          </p:cNvSpPr>
          <p:nvPr/>
        </p:nvSpPr>
        <p:spPr bwMode="auto">
          <a:xfrm>
            <a:off x="8305800" y="1100138"/>
            <a:ext cx="142875" cy="442912"/>
          </a:xfrm>
          <a:custGeom>
            <a:avLst/>
            <a:gdLst>
              <a:gd name="T0" fmla="*/ 78 w 90"/>
              <a:gd name="T1" fmla="*/ 0 h 279"/>
              <a:gd name="T2" fmla="*/ 90 w 90"/>
              <a:gd name="T3" fmla="*/ 27 h 279"/>
              <a:gd name="T4" fmla="*/ 87 w 90"/>
              <a:gd name="T5" fmla="*/ 45 h 279"/>
              <a:gd name="T6" fmla="*/ 81 w 90"/>
              <a:gd name="T7" fmla="*/ 63 h 279"/>
              <a:gd name="T8" fmla="*/ 84 w 90"/>
              <a:gd name="T9" fmla="*/ 96 h 279"/>
              <a:gd name="T10" fmla="*/ 90 w 90"/>
              <a:gd name="T11" fmla="*/ 114 h 279"/>
              <a:gd name="T12" fmla="*/ 57 w 90"/>
              <a:gd name="T13" fmla="*/ 222 h 279"/>
              <a:gd name="T14" fmla="*/ 39 w 90"/>
              <a:gd name="T15" fmla="*/ 279 h 279"/>
              <a:gd name="T16" fmla="*/ 12 w 90"/>
              <a:gd name="T17" fmla="*/ 198 h 279"/>
              <a:gd name="T18" fmla="*/ 3 w 90"/>
              <a:gd name="T19" fmla="*/ 171 h 279"/>
              <a:gd name="T20" fmla="*/ 0 w 90"/>
              <a:gd name="T21" fmla="*/ 162 h 279"/>
              <a:gd name="T22" fmla="*/ 12 w 90"/>
              <a:gd name="T23" fmla="*/ 123 h 279"/>
              <a:gd name="T24" fmla="*/ 33 w 90"/>
              <a:gd name="T25" fmla="*/ 84 h 279"/>
              <a:gd name="T26" fmla="*/ 51 w 90"/>
              <a:gd name="T27" fmla="*/ 57 h 279"/>
              <a:gd name="T28" fmla="*/ 66 w 90"/>
              <a:gd name="T29" fmla="*/ 33 h 279"/>
              <a:gd name="T30" fmla="*/ 78 w 90"/>
              <a:gd name="T31"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279">
                <a:moveTo>
                  <a:pt x="78" y="0"/>
                </a:moveTo>
                <a:cubicBezTo>
                  <a:pt x="83" y="8"/>
                  <a:pt x="90" y="27"/>
                  <a:pt x="90" y="27"/>
                </a:cubicBezTo>
                <a:cubicBezTo>
                  <a:pt x="89" y="33"/>
                  <a:pt x="88" y="39"/>
                  <a:pt x="87" y="45"/>
                </a:cubicBezTo>
                <a:cubicBezTo>
                  <a:pt x="85" y="51"/>
                  <a:pt x="81" y="63"/>
                  <a:pt x="81" y="63"/>
                </a:cubicBezTo>
                <a:cubicBezTo>
                  <a:pt x="82" y="74"/>
                  <a:pt x="82" y="85"/>
                  <a:pt x="84" y="96"/>
                </a:cubicBezTo>
                <a:cubicBezTo>
                  <a:pt x="85" y="102"/>
                  <a:pt x="90" y="114"/>
                  <a:pt x="90" y="114"/>
                </a:cubicBezTo>
                <a:cubicBezTo>
                  <a:pt x="85" y="154"/>
                  <a:pt x="67" y="185"/>
                  <a:pt x="57" y="222"/>
                </a:cubicBezTo>
                <a:cubicBezTo>
                  <a:pt x="51" y="242"/>
                  <a:pt x="51" y="261"/>
                  <a:pt x="39" y="279"/>
                </a:cubicBezTo>
                <a:cubicBezTo>
                  <a:pt x="30" y="252"/>
                  <a:pt x="21" y="225"/>
                  <a:pt x="12" y="198"/>
                </a:cubicBezTo>
                <a:cubicBezTo>
                  <a:pt x="9" y="189"/>
                  <a:pt x="6" y="180"/>
                  <a:pt x="3" y="171"/>
                </a:cubicBezTo>
                <a:cubicBezTo>
                  <a:pt x="2" y="168"/>
                  <a:pt x="0" y="162"/>
                  <a:pt x="0" y="162"/>
                </a:cubicBezTo>
                <a:cubicBezTo>
                  <a:pt x="2" y="145"/>
                  <a:pt x="3" y="137"/>
                  <a:pt x="12" y="123"/>
                </a:cubicBezTo>
                <a:cubicBezTo>
                  <a:pt x="15" y="99"/>
                  <a:pt x="14" y="96"/>
                  <a:pt x="33" y="84"/>
                </a:cubicBezTo>
                <a:cubicBezTo>
                  <a:pt x="37" y="72"/>
                  <a:pt x="42" y="66"/>
                  <a:pt x="51" y="57"/>
                </a:cubicBezTo>
                <a:cubicBezTo>
                  <a:pt x="58" y="36"/>
                  <a:pt x="52" y="43"/>
                  <a:pt x="66" y="33"/>
                </a:cubicBezTo>
                <a:cubicBezTo>
                  <a:pt x="73" y="22"/>
                  <a:pt x="74" y="12"/>
                  <a:pt x="78" y="0"/>
                </a:cubicBezTo>
                <a:close/>
              </a:path>
            </a:pathLst>
          </a:custGeom>
          <a:solidFill>
            <a:srgbClr val="996633"/>
          </a:soli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97" name="Freeform 49"/>
          <p:cNvSpPr>
            <a:spLocks/>
          </p:cNvSpPr>
          <p:nvPr/>
        </p:nvSpPr>
        <p:spPr bwMode="auto">
          <a:xfrm>
            <a:off x="6396038" y="1519238"/>
            <a:ext cx="1514475" cy="981075"/>
          </a:xfrm>
          <a:custGeom>
            <a:avLst/>
            <a:gdLst>
              <a:gd name="T0" fmla="*/ 954 w 954"/>
              <a:gd name="T1" fmla="*/ 57 h 618"/>
              <a:gd name="T2" fmla="*/ 936 w 954"/>
              <a:gd name="T3" fmla="*/ 129 h 618"/>
              <a:gd name="T4" fmla="*/ 909 w 954"/>
              <a:gd name="T5" fmla="*/ 165 h 618"/>
              <a:gd name="T6" fmla="*/ 897 w 954"/>
              <a:gd name="T7" fmla="*/ 183 h 618"/>
              <a:gd name="T8" fmla="*/ 894 w 954"/>
              <a:gd name="T9" fmla="*/ 192 h 618"/>
              <a:gd name="T10" fmla="*/ 867 w 954"/>
              <a:gd name="T11" fmla="*/ 201 h 618"/>
              <a:gd name="T12" fmla="*/ 819 w 954"/>
              <a:gd name="T13" fmla="*/ 222 h 618"/>
              <a:gd name="T14" fmla="*/ 801 w 954"/>
              <a:gd name="T15" fmla="*/ 249 h 618"/>
              <a:gd name="T16" fmla="*/ 780 w 954"/>
              <a:gd name="T17" fmla="*/ 315 h 618"/>
              <a:gd name="T18" fmla="*/ 741 w 954"/>
              <a:gd name="T19" fmla="*/ 267 h 618"/>
              <a:gd name="T20" fmla="*/ 714 w 954"/>
              <a:gd name="T21" fmla="*/ 276 h 618"/>
              <a:gd name="T22" fmla="*/ 699 w 954"/>
              <a:gd name="T23" fmla="*/ 246 h 618"/>
              <a:gd name="T24" fmla="*/ 651 w 954"/>
              <a:gd name="T25" fmla="*/ 279 h 618"/>
              <a:gd name="T26" fmla="*/ 624 w 954"/>
              <a:gd name="T27" fmla="*/ 294 h 618"/>
              <a:gd name="T28" fmla="*/ 636 w 954"/>
              <a:gd name="T29" fmla="*/ 318 h 618"/>
              <a:gd name="T30" fmla="*/ 651 w 954"/>
              <a:gd name="T31" fmla="*/ 333 h 618"/>
              <a:gd name="T32" fmla="*/ 669 w 954"/>
              <a:gd name="T33" fmla="*/ 327 h 618"/>
              <a:gd name="T34" fmla="*/ 678 w 954"/>
              <a:gd name="T35" fmla="*/ 342 h 618"/>
              <a:gd name="T36" fmla="*/ 663 w 954"/>
              <a:gd name="T37" fmla="*/ 369 h 618"/>
              <a:gd name="T38" fmla="*/ 690 w 954"/>
              <a:gd name="T39" fmla="*/ 411 h 618"/>
              <a:gd name="T40" fmla="*/ 699 w 954"/>
              <a:gd name="T41" fmla="*/ 453 h 618"/>
              <a:gd name="T42" fmla="*/ 696 w 954"/>
              <a:gd name="T43" fmla="*/ 477 h 618"/>
              <a:gd name="T44" fmla="*/ 675 w 954"/>
              <a:gd name="T45" fmla="*/ 480 h 618"/>
              <a:gd name="T46" fmla="*/ 630 w 954"/>
              <a:gd name="T47" fmla="*/ 513 h 618"/>
              <a:gd name="T48" fmla="*/ 588 w 954"/>
              <a:gd name="T49" fmla="*/ 525 h 618"/>
              <a:gd name="T50" fmla="*/ 477 w 954"/>
              <a:gd name="T51" fmla="*/ 585 h 618"/>
              <a:gd name="T52" fmla="*/ 369 w 954"/>
              <a:gd name="T53" fmla="*/ 618 h 618"/>
              <a:gd name="T54" fmla="*/ 339 w 954"/>
              <a:gd name="T55" fmla="*/ 600 h 618"/>
              <a:gd name="T56" fmla="*/ 324 w 954"/>
              <a:gd name="T57" fmla="*/ 564 h 618"/>
              <a:gd name="T58" fmla="*/ 288 w 954"/>
              <a:gd name="T59" fmla="*/ 462 h 618"/>
              <a:gd name="T60" fmla="*/ 264 w 954"/>
              <a:gd name="T61" fmla="*/ 417 h 618"/>
              <a:gd name="T62" fmla="*/ 261 w 954"/>
              <a:gd name="T63" fmla="*/ 408 h 618"/>
              <a:gd name="T64" fmla="*/ 234 w 954"/>
              <a:gd name="T65" fmla="*/ 396 h 618"/>
              <a:gd name="T66" fmla="*/ 210 w 954"/>
              <a:gd name="T67" fmla="*/ 468 h 618"/>
              <a:gd name="T68" fmla="*/ 159 w 954"/>
              <a:gd name="T69" fmla="*/ 366 h 618"/>
              <a:gd name="T70" fmla="*/ 138 w 954"/>
              <a:gd name="T71" fmla="*/ 333 h 618"/>
              <a:gd name="T72" fmla="*/ 126 w 954"/>
              <a:gd name="T73" fmla="*/ 309 h 618"/>
              <a:gd name="T74" fmla="*/ 69 w 954"/>
              <a:gd name="T75" fmla="*/ 204 h 618"/>
              <a:gd name="T76" fmla="*/ 6 w 954"/>
              <a:gd name="T77" fmla="*/ 183 h 618"/>
              <a:gd name="T78" fmla="*/ 24 w 954"/>
              <a:gd name="T79" fmla="*/ 153 h 618"/>
              <a:gd name="T80" fmla="*/ 33 w 954"/>
              <a:gd name="T81" fmla="*/ 156 h 618"/>
              <a:gd name="T82" fmla="*/ 42 w 954"/>
              <a:gd name="T83" fmla="*/ 162 h 618"/>
              <a:gd name="T84" fmla="*/ 60 w 954"/>
              <a:gd name="T85" fmla="*/ 168 h 618"/>
              <a:gd name="T86" fmla="*/ 135 w 954"/>
              <a:gd name="T87" fmla="*/ 207 h 618"/>
              <a:gd name="T88" fmla="*/ 237 w 954"/>
              <a:gd name="T89" fmla="*/ 243 h 618"/>
              <a:gd name="T90" fmla="*/ 288 w 954"/>
              <a:gd name="T91" fmla="*/ 273 h 618"/>
              <a:gd name="T92" fmla="*/ 462 w 954"/>
              <a:gd name="T93" fmla="*/ 258 h 618"/>
              <a:gd name="T94" fmla="*/ 492 w 954"/>
              <a:gd name="T95" fmla="*/ 240 h 618"/>
              <a:gd name="T96" fmla="*/ 555 w 954"/>
              <a:gd name="T97" fmla="*/ 186 h 618"/>
              <a:gd name="T98" fmla="*/ 585 w 954"/>
              <a:gd name="T99" fmla="*/ 165 h 618"/>
              <a:gd name="T100" fmla="*/ 627 w 954"/>
              <a:gd name="T101" fmla="*/ 153 h 618"/>
              <a:gd name="T102" fmla="*/ 663 w 954"/>
              <a:gd name="T103" fmla="*/ 114 h 618"/>
              <a:gd name="T104" fmla="*/ 684 w 954"/>
              <a:gd name="T105" fmla="*/ 69 h 618"/>
              <a:gd name="T106" fmla="*/ 717 w 954"/>
              <a:gd name="T107" fmla="*/ 0 h 618"/>
              <a:gd name="T108" fmla="*/ 756 w 954"/>
              <a:gd name="T109" fmla="*/ 6 h 618"/>
              <a:gd name="T110" fmla="*/ 783 w 954"/>
              <a:gd name="T111" fmla="*/ 21 h 618"/>
              <a:gd name="T112" fmla="*/ 816 w 954"/>
              <a:gd name="T113" fmla="*/ 30 h 618"/>
              <a:gd name="T114" fmla="*/ 843 w 954"/>
              <a:gd name="T115" fmla="*/ 48 h 618"/>
              <a:gd name="T116" fmla="*/ 861 w 954"/>
              <a:gd name="T117" fmla="*/ 60 h 618"/>
              <a:gd name="T118" fmla="*/ 885 w 954"/>
              <a:gd name="T119" fmla="*/ 84 h 618"/>
              <a:gd name="T120" fmla="*/ 909 w 954"/>
              <a:gd name="T121" fmla="*/ 129 h 618"/>
              <a:gd name="T122" fmla="*/ 939 w 954"/>
              <a:gd name="T123" fmla="*/ 66 h 618"/>
              <a:gd name="T124" fmla="*/ 954 w 954"/>
              <a:gd name="T125" fmla="*/ 5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4" h="618">
                <a:moveTo>
                  <a:pt x="954" y="57"/>
                </a:moveTo>
                <a:cubicBezTo>
                  <a:pt x="949" y="73"/>
                  <a:pt x="941" y="120"/>
                  <a:pt x="936" y="129"/>
                </a:cubicBezTo>
                <a:cubicBezTo>
                  <a:pt x="928" y="144"/>
                  <a:pt x="919" y="152"/>
                  <a:pt x="909" y="165"/>
                </a:cubicBezTo>
                <a:cubicBezTo>
                  <a:pt x="905" y="171"/>
                  <a:pt x="901" y="177"/>
                  <a:pt x="897" y="183"/>
                </a:cubicBezTo>
                <a:cubicBezTo>
                  <a:pt x="895" y="186"/>
                  <a:pt x="897" y="190"/>
                  <a:pt x="894" y="192"/>
                </a:cubicBezTo>
                <a:cubicBezTo>
                  <a:pt x="894" y="192"/>
                  <a:pt x="872" y="199"/>
                  <a:pt x="867" y="201"/>
                </a:cubicBezTo>
                <a:cubicBezTo>
                  <a:pt x="851" y="206"/>
                  <a:pt x="836" y="216"/>
                  <a:pt x="819" y="222"/>
                </a:cubicBezTo>
                <a:cubicBezTo>
                  <a:pt x="812" y="232"/>
                  <a:pt x="805" y="238"/>
                  <a:pt x="801" y="249"/>
                </a:cubicBezTo>
                <a:cubicBezTo>
                  <a:pt x="799" y="272"/>
                  <a:pt x="801" y="301"/>
                  <a:pt x="780" y="315"/>
                </a:cubicBezTo>
                <a:cubicBezTo>
                  <a:pt x="774" y="292"/>
                  <a:pt x="765" y="275"/>
                  <a:pt x="741" y="267"/>
                </a:cubicBezTo>
                <a:cubicBezTo>
                  <a:pt x="738" y="267"/>
                  <a:pt x="686" y="285"/>
                  <a:pt x="714" y="276"/>
                </a:cubicBezTo>
                <a:cubicBezTo>
                  <a:pt x="711" y="260"/>
                  <a:pt x="714" y="251"/>
                  <a:pt x="699" y="246"/>
                </a:cubicBezTo>
                <a:cubicBezTo>
                  <a:pt x="678" y="251"/>
                  <a:pt x="669" y="270"/>
                  <a:pt x="651" y="279"/>
                </a:cubicBezTo>
                <a:cubicBezTo>
                  <a:pt x="642" y="284"/>
                  <a:pt x="624" y="294"/>
                  <a:pt x="624" y="294"/>
                </a:cubicBezTo>
                <a:cubicBezTo>
                  <a:pt x="619" y="309"/>
                  <a:pt x="620" y="314"/>
                  <a:pt x="636" y="318"/>
                </a:cubicBezTo>
                <a:cubicBezTo>
                  <a:pt x="639" y="322"/>
                  <a:pt x="644" y="333"/>
                  <a:pt x="651" y="333"/>
                </a:cubicBezTo>
                <a:cubicBezTo>
                  <a:pt x="657" y="333"/>
                  <a:pt x="669" y="327"/>
                  <a:pt x="669" y="327"/>
                </a:cubicBezTo>
                <a:cubicBezTo>
                  <a:pt x="696" y="330"/>
                  <a:pt x="706" y="333"/>
                  <a:pt x="678" y="342"/>
                </a:cubicBezTo>
                <a:cubicBezTo>
                  <a:pt x="664" y="363"/>
                  <a:pt x="668" y="353"/>
                  <a:pt x="663" y="369"/>
                </a:cubicBezTo>
                <a:cubicBezTo>
                  <a:pt x="668" y="385"/>
                  <a:pt x="676" y="402"/>
                  <a:pt x="690" y="411"/>
                </a:cubicBezTo>
                <a:cubicBezTo>
                  <a:pt x="695" y="427"/>
                  <a:pt x="688" y="437"/>
                  <a:pt x="699" y="453"/>
                </a:cubicBezTo>
                <a:cubicBezTo>
                  <a:pt x="698" y="461"/>
                  <a:pt x="701" y="471"/>
                  <a:pt x="696" y="477"/>
                </a:cubicBezTo>
                <a:cubicBezTo>
                  <a:pt x="691" y="482"/>
                  <a:pt x="682" y="477"/>
                  <a:pt x="675" y="480"/>
                </a:cubicBezTo>
                <a:cubicBezTo>
                  <a:pt x="657" y="487"/>
                  <a:pt x="649" y="507"/>
                  <a:pt x="630" y="513"/>
                </a:cubicBezTo>
                <a:cubicBezTo>
                  <a:pt x="616" y="518"/>
                  <a:pt x="588" y="525"/>
                  <a:pt x="588" y="525"/>
                </a:cubicBezTo>
                <a:cubicBezTo>
                  <a:pt x="552" y="549"/>
                  <a:pt x="517" y="572"/>
                  <a:pt x="477" y="585"/>
                </a:cubicBezTo>
                <a:cubicBezTo>
                  <a:pt x="435" y="571"/>
                  <a:pt x="410" y="610"/>
                  <a:pt x="369" y="618"/>
                </a:cubicBezTo>
                <a:cubicBezTo>
                  <a:pt x="351" y="614"/>
                  <a:pt x="353" y="609"/>
                  <a:pt x="339" y="600"/>
                </a:cubicBezTo>
                <a:cubicBezTo>
                  <a:pt x="335" y="587"/>
                  <a:pt x="328" y="577"/>
                  <a:pt x="324" y="564"/>
                </a:cubicBezTo>
                <a:cubicBezTo>
                  <a:pt x="313" y="530"/>
                  <a:pt x="305" y="493"/>
                  <a:pt x="288" y="462"/>
                </a:cubicBezTo>
                <a:cubicBezTo>
                  <a:pt x="277" y="443"/>
                  <a:pt x="271" y="437"/>
                  <a:pt x="264" y="417"/>
                </a:cubicBezTo>
                <a:cubicBezTo>
                  <a:pt x="263" y="414"/>
                  <a:pt x="264" y="410"/>
                  <a:pt x="261" y="408"/>
                </a:cubicBezTo>
                <a:cubicBezTo>
                  <a:pt x="253" y="403"/>
                  <a:pt x="234" y="396"/>
                  <a:pt x="234" y="396"/>
                </a:cubicBezTo>
                <a:cubicBezTo>
                  <a:pt x="220" y="417"/>
                  <a:pt x="218" y="444"/>
                  <a:pt x="210" y="468"/>
                </a:cubicBezTo>
                <a:cubicBezTo>
                  <a:pt x="176" y="457"/>
                  <a:pt x="171" y="395"/>
                  <a:pt x="159" y="366"/>
                </a:cubicBezTo>
                <a:cubicBezTo>
                  <a:pt x="154" y="354"/>
                  <a:pt x="144" y="344"/>
                  <a:pt x="138" y="333"/>
                </a:cubicBezTo>
                <a:cubicBezTo>
                  <a:pt x="133" y="325"/>
                  <a:pt x="126" y="309"/>
                  <a:pt x="126" y="309"/>
                </a:cubicBezTo>
                <a:cubicBezTo>
                  <a:pt x="120" y="273"/>
                  <a:pt x="101" y="225"/>
                  <a:pt x="69" y="204"/>
                </a:cubicBezTo>
                <a:cubicBezTo>
                  <a:pt x="51" y="192"/>
                  <a:pt x="25" y="196"/>
                  <a:pt x="6" y="183"/>
                </a:cubicBezTo>
                <a:cubicBezTo>
                  <a:pt x="0" y="165"/>
                  <a:pt x="7" y="159"/>
                  <a:pt x="24" y="153"/>
                </a:cubicBezTo>
                <a:cubicBezTo>
                  <a:pt x="27" y="154"/>
                  <a:pt x="30" y="155"/>
                  <a:pt x="33" y="156"/>
                </a:cubicBezTo>
                <a:cubicBezTo>
                  <a:pt x="36" y="158"/>
                  <a:pt x="39" y="161"/>
                  <a:pt x="42" y="162"/>
                </a:cubicBezTo>
                <a:cubicBezTo>
                  <a:pt x="48" y="165"/>
                  <a:pt x="60" y="168"/>
                  <a:pt x="60" y="168"/>
                </a:cubicBezTo>
                <a:cubicBezTo>
                  <a:pt x="81" y="189"/>
                  <a:pt x="105" y="203"/>
                  <a:pt x="135" y="207"/>
                </a:cubicBezTo>
                <a:cubicBezTo>
                  <a:pt x="174" y="220"/>
                  <a:pt x="194" y="239"/>
                  <a:pt x="237" y="243"/>
                </a:cubicBezTo>
                <a:cubicBezTo>
                  <a:pt x="255" y="249"/>
                  <a:pt x="271" y="264"/>
                  <a:pt x="288" y="273"/>
                </a:cubicBezTo>
                <a:cubicBezTo>
                  <a:pt x="347" y="268"/>
                  <a:pt x="402" y="260"/>
                  <a:pt x="462" y="258"/>
                </a:cubicBezTo>
                <a:cubicBezTo>
                  <a:pt x="474" y="254"/>
                  <a:pt x="482" y="248"/>
                  <a:pt x="492" y="240"/>
                </a:cubicBezTo>
                <a:cubicBezTo>
                  <a:pt x="502" y="210"/>
                  <a:pt x="526" y="196"/>
                  <a:pt x="555" y="186"/>
                </a:cubicBezTo>
                <a:cubicBezTo>
                  <a:pt x="571" y="181"/>
                  <a:pt x="571" y="172"/>
                  <a:pt x="585" y="165"/>
                </a:cubicBezTo>
                <a:cubicBezTo>
                  <a:pt x="597" y="159"/>
                  <a:pt x="614" y="156"/>
                  <a:pt x="627" y="153"/>
                </a:cubicBezTo>
                <a:cubicBezTo>
                  <a:pt x="644" y="141"/>
                  <a:pt x="642" y="121"/>
                  <a:pt x="663" y="114"/>
                </a:cubicBezTo>
                <a:cubicBezTo>
                  <a:pt x="678" y="99"/>
                  <a:pt x="678" y="88"/>
                  <a:pt x="684" y="69"/>
                </a:cubicBezTo>
                <a:cubicBezTo>
                  <a:pt x="687" y="41"/>
                  <a:pt x="693" y="16"/>
                  <a:pt x="717" y="0"/>
                </a:cubicBezTo>
                <a:cubicBezTo>
                  <a:pt x="721" y="0"/>
                  <a:pt x="747" y="1"/>
                  <a:pt x="756" y="6"/>
                </a:cubicBezTo>
                <a:cubicBezTo>
                  <a:pt x="777" y="18"/>
                  <a:pt x="767" y="17"/>
                  <a:pt x="783" y="21"/>
                </a:cubicBezTo>
                <a:cubicBezTo>
                  <a:pt x="794" y="24"/>
                  <a:pt x="806" y="24"/>
                  <a:pt x="816" y="30"/>
                </a:cubicBezTo>
                <a:cubicBezTo>
                  <a:pt x="816" y="30"/>
                  <a:pt x="838" y="45"/>
                  <a:pt x="843" y="48"/>
                </a:cubicBezTo>
                <a:cubicBezTo>
                  <a:pt x="849" y="52"/>
                  <a:pt x="861" y="60"/>
                  <a:pt x="861" y="60"/>
                </a:cubicBezTo>
                <a:cubicBezTo>
                  <a:pt x="868" y="70"/>
                  <a:pt x="876" y="75"/>
                  <a:pt x="885" y="84"/>
                </a:cubicBezTo>
                <a:cubicBezTo>
                  <a:pt x="890" y="103"/>
                  <a:pt x="892" y="118"/>
                  <a:pt x="909" y="129"/>
                </a:cubicBezTo>
                <a:cubicBezTo>
                  <a:pt x="916" y="109"/>
                  <a:pt x="917" y="73"/>
                  <a:pt x="939" y="66"/>
                </a:cubicBezTo>
                <a:cubicBezTo>
                  <a:pt x="947" y="55"/>
                  <a:pt x="941" y="57"/>
                  <a:pt x="954" y="57"/>
                </a:cubicBezTo>
                <a:close/>
              </a:path>
            </a:pathLst>
          </a:custGeom>
          <a:solidFill>
            <a:srgbClr val="996633"/>
          </a:soli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98" name="Freeform 50"/>
          <p:cNvSpPr>
            <a:spLocks/>
          </p:cNvSpPr>
          <p:nvPr/>
        </p:nvSpPr>
        <p:spPr bwMode="auto">
          <a:xfrm>
            <a:off x="6734175" y="2133600"/>
            <a:ext cx="776288" cy="471488"/>
          </a:xfrm>
          <a:custGeom>
            <a:avLst/>
            <a:gdLst>
              <a:gd name="T0" fmla="*/ 477 w 489"/>
              <a:gd name="T1" fmla="*/ 30 h 297"/>
              <a:gd name="T2" fmla="*/ 423 w 489"/>
              <a:gd name="T3" fmla="*/ 60 h 297"/>
              <a:gd name="T4" fmla="*/ 318 w 489"/>
              <a:gd name="T5" fmla="*/ 144 h 297"/>
              <a:gd name="T6" fmla="*/ 288 w 489"/>
              <a:gd name="T7" fmla="*/ 147 h 297"/>
              <a:gd name="T8" fmla="*/ 261 w 489"/>
              <a:gd name="T9" fmla="*/ 153 h 297"/>
              <a:gd name="T10" fmla="*/ 252 w 489"/>
              <a:gd name="T11" fmla="*/ 162 h 297"/>
              <a:gd name="T12" fmla="*/ 210 w 489"/>
              <a:gd name="T13" fmla="*/ 180 h 297"/>
              <a:gd name="T14" fmla="*/ 180 w 489"/>
              <a:gd name="T15" fmla="*/ 174 h 297"/>
              <a:gd name="T16" fmla="*/ 114 w 489"/>
              <a:gd name="T17" fmla="*/ 93 h 297"/>
              <a:gd name="T18" fmla="*/ 99 w 489"/>
              <a:gd name="T19" fmla="*/ 75 h 297"/>
              <a:gd name="T20" fmla="*/ 18 w 489"/>
              <a:gd name="T21" fmla="*/ 0 h 297"/>
              <a:gd name="T22" fmla="*/ 12 w 489"/>
              <a:gd name="T23" fmla="*/ 39 h 297"/>
              <a:gd name="T24" fmla="*/ 0 w 489"/>
              <a:gd name="T25" fmla="*/ 78 h 297"/>
              <a:gd name="T26" fmla="*/ 54 w 489"/>
              <a:gd name="T27" fmla="*/ 168 h 297"/>
              <a:gd name="T28" fmla="*/ 108 w 489"/>
              <a:gd name="T29" fmla="*/ 243 h 297"/>
              <a:gd name="T30" fmla="*/ 159 w 489"/>
              <a:gd name="T31" fmla="*/ 288 h 297"/>
              <a:gd name="T32" fmla="*/ 189 w 489"/>
              <a:gd name="T33" fmla="*/ 297 h 297"/>
              <a:gd name="T34" fmla="*/ 282 w 489"/>
              <a:gd name="T35" fmla="*/ 261 h 297"/>
              <a:gd name="T36" fmla="*/ 327 w 489"/>
              <a:gd name="T37" fmla="*/ 231 h 297"/>
              <a:gd name="T38" fmla="*/ 375 w 489"/>
              <a:gd name="T39" fmla="*/ 216 h 297"/>
              <a:gd name="T40" fmla="*/ 456 w 489"/>
              <a:gd name="T41" fmla="*/ 150 h 297"/>
              <a:gd name="T42" fmla="*/ 468 w 489"/>
              <a:gd name="T43" fmla="*/ 123 h 297"/>
              <a:gd name="T44" fmla="*/ 480 w 489"/>
              <a:gd name="T45" fmla="*/ 105 h 297"/>
              <a:gd name="T46" fmla="*/ 489 w 489"/>
              <a:gd name="T47" fmla="*/ 75 h 297"/>
              <a:gd name="T48" fmla="*/ 477 w 489"/>
              <a:gd name="T49" fmla="*/ 3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297">
                <a:moveTo>
                  <a:pt x="477" y="30"/>
                </a:moveTo>
                <a:cubicBezTo>
                  <a:pt x="452" y="35"/>
                  <a:pt x="443" y="45"/>
                  <a:pt x="423" y="60"/>
                </a:cubicBezTo>
                <a:cubicBezTo>
                  <a:pt x="412" y="83"/>
                  <a:pt x="345" y="138"/>
                  <a:pt x="318" y="144"/>
                </a:cubicBezTo>
                <a:cubicBezTo>
                  <a:pt x="308" y="146"/>
                  <a:pt x="298" y="146"/>
                  <a:pt x="288" y="147"/>
                </a:cubicBezTo>
                <a:cubicBezTo>
                  <a:pt x="279" y="150"/>
                  <a:pt x="269" y="149"/>
                  <a:pt x="261" y="153"/>
                </a:cubicBezTo>
                <a:cubicBezTo>
                  <a:pt x="257" y="155"/>
                  <a:pt x="255" y="159"/>
                  <a:pt x="252" y="162"/>
                </a:cubicBezTo>
                <a:cubicBezTo>
                  <a:pt x="241" y="171"/>
                  <a:pt x="224" y="177"/>
                  <a:pt x="210" y="180"/>
                </a:cubicBezTo>
                <a:cubicBezTo>
                  <a:pt x="200" y="179"/>
                  <a:pt x="188" y="180"/>
                  <a:pt x="180" y="174"/>
                </a:cubicBezTo>
                <a:cubicBezTo>
                  <a:pt x="153" y="153"/>
                  <a:pt x="132" y="120"/>
                  <a:pt x="114" y="93"/>
                </a:cubicBezTo>
                <a:cubicBezTo>
                  <a:pt x="110" y="87"/>
                  <a:pt x="105" y="78"/>
                  <a:pt x="99" y="75"/>
                </a:cubicBezTo>
                <a:cubicBezTo>
                  <a:pt x="91" y="70"/>
                  <a:pt x="18" y="0"/>
                  <a:pt x="18" y="0"/>
                </a:cubicBezTo>
                <a:cubicBezTo>
                  <a:pt x="8" y="3"/>
                  <a:pt x="17" y="28"/>
                  <a:pt x="12" y="39"/>
                </a:cubicBezTo>
                <a:cubicBezTo>
                  <a:pt x="9" y="45"/>
                  <a:pt x="0" y="78"/>
                  <a:pt x="0" y="78"/>
                </a:cubicBezTo>
                <a:cubicBezTo>
                  <a:pt x="1" y="102"/>
                  <a:pt x="52" y="144"/>
                  <a:pt x="54" y="168"/>
                </a:cubicBezTo>
                <a:cubicBezTo>
                  <a:pt x="56" y="198"/>
                  <a:pt x="89" y="224"/>
                  <a:pt x="108" y="243"/>
                </a:cubicBezTo>
                <a:cubicBezTo>
                  <a:pt x="115" y="263"/>
                  <a:pt x="142" y="277"/>
                  <a:pt x="159" y="288"/>
                </a:cubicBezTo>
                <a:cubicBezTo>
                  <a:pt x="168" y="294"/>
                  <a:pt x="189" y="297"/>
                  <a:pt x="189" y="297"/>
                </a:cubicBezTo>
                <a:cubicBezTo>
                  <a:pt x="226" y="292"/>
                  <a:pt x="250" y="279"/>
                  <a:pt x="282" y="261"/>
                </a:cubicBezTo>
                <a:cubicBezTo>
                  <a:pt x="296" y="253"/>
                  <a:pt x="312" y="236"/>
                  <a:pt x="327" y="231"/>
                </a:cubicBezTo>
                <a:cubicBezTo>
                  <a:pt x="343" y="226"/>
                  <a:pt x="360" y="222"/>
                  <a:pt x="375" y="216"/>
                </a:cubicBezTo>
                <a:cubicBezTo>
                  <a:pt x="408" y="203"/>
                  <a:pt x="432" y="174"/>
                  <a:pt x="456" y="150"/>
                </a:cubicBezTo>
                <a:cubicBezTo>
                  <a:pt x="459" y="141"/>
                  <a:pt x="463" y="131"/>
                  <a:pt x="468" y="123"/>
                </a:cubicBezTo>
                <a:cubicBezTo>
                  <a:pt x="472" y="117"/>
                  <a:pt x="480" y="105"/>
                  <a:pt x="480" y="105"/>
                </a:cubicBezTo>
                <a:cubicBezTo>
                  <a:pt x="483" y="95"/>
                  <a:pt x="489" y="75"/>
                  <a:pt x="489" y="75"/>
                </a:cubicBezTo>
                <a:cubicBezTo>
                  <a:pt x="487" y="61"/>
                  <a:pt x="477" y="42"/>
                  <a:pt x="477" y="30"/>
                </a:cubicBezTo>
                <a:close/>
              </a:path>
            </a:pathLst>
          </a:custGeom>
          <a:solidFill>
            <a:srgbClr val="003300"/>
          </a:solidFill>
          <a:ln w="9525">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99" name="Freeform 51"/>
          <p:cNvSpPr>
            <a:spLocks/>
          </p:cNvSpPr>
          <p:nvPr/>
        </p:nvSpPr>
        <p:spPr bwMode="auto">
          <a:xfrm>
            <a:off x="6927850" y="2295525"/>
            <a:ext cx="608013" cy="920750"/>
          </a:xfrm>
          <a:custGeom>
            <a:avLst/>
            <a:gdLst>
              <a:gd name="T0" fmla="*/ 358 w 383"/>
              <a:gd name="T1" fmla="*/ 0 h 580"/>
              <a:gd name="T2" fmla="*/ 376 w 383"/>
              <a:gd name="T3" fmla="*/ 9 h 580"/>
              <a:gd name="T4" fmla="*/ 343 w 383"/>
              <a:gd name="T5" fmla="*/ 93 h 580"/>
              <a:gd name="T6" fmla="*/ 322 w 383"/>
              <a:gd name="T7" fmla="*/ 129 h 580"/>
              <a:gd name="T8" fmla="*/ 286 w 383"/>
              <a:gd name="T9" fmla="*/ 144 h 580"/>
              <a:gd name="T10" fmla="*/ 277 w 383"/>
              <a:gd name="T11" fmla="*/ 147 h 580"/>
              <a:gd name="T12" fmla="*/ 223 w 383"/>
              <a:gd name="T13" fmla="*/ 171 h 580"/>
              <a:gd name="T14" fmla="*/ 202 w 383"/>
              <a:gd name="T15" fmla="*/ 195 h 580"/>
              <a:gd name="T16" fmla="*/ 151 w 383"/>
              <a:gd name="T17" fmla="*/ 189 h 580"/>
              <a:gd name="T18" fmla="*/ 121 w 383"/>
              <a:gd name="T19" fmla="*/ 216 h 580"/>
              <a:gd name="T20" fmla="*/ 157 w 383"/>
              <a:gd name="T21" fmla="*/ 279 h 580"/>
              <a:gd name="T22" fmla="*/ 169 w 383"/>
              <a:gd name="T23" fmla="*/ 294 h 580"/>
              <a:gd name="T24" fmla="*/ 178 w 383"/>
              <a:gd name="T25" fmla="*/ 357 h 580"/>
              <a:gd name="T26" fmla="*/ 148 w 383"/>
              <a:gd name="T27" fmla="*/ 405 h 580"/>
              <a:gd name="T28" fmla="*/ 127 w 383"/>
              <a:gd name="T29" fmla="*/ 429 h 580"/>
              <a:gd name="T30" fmla="*/ 106 w 383"/>
              <a:gd name="T31" fmla="*/ 405 h 580"/>
              <a:gd name="T32" fmla="*/ 73 w 383"/>
              <a:gd name="T33" fmla="*/ 363 h 580"/>
              <a:gd name="T34" fmla="*/ 55 w 383"/>
              <a:gd name="T35" fmla="*/ 357 h 580"/>
              <a:gd name="T36" fmla="*/ 34 w 383"/>
              <a:gd name="T37" fmla="*/ 360 h 580"/>
              <a:gd name="T38" fmla="*/ 22 w 383"/>
              <a:gd name="T39" fmla="*/ 399 h 580"/>
              <a:gd name="T40" fmla="*/ 46 w 383"/>
              <a:gd name="T41" fmla="*/ 480 h 580"/>
              <a:gd name="T42" fmla="*/ 58 w 383"/>
              <a:gd name="T43" fmla="*/ 498 h 580"/>
              <a:gd name="T44" fmla="*/ 76 w 383"/>
              <a:gd name="T45" fmla="*/ 510 h 580"/>
              <a:gd name="T46" fmla="*/ 88 w 383"/>
              <a:gd name="T47" fmla="*/ 537 h 580"/>
              <a:gd name="T48" fmla="*/ 91 w 383"/>
              <a:gd name="T49" fmla="*/ 546 h 580"/>
              <a:gd name="T50" fmla="*/ 88 w 383"/>
              <a:gd name="T51" fmla="*/ 573 h 580"/>
              <a:gd name="T52" fmla="*/ 61 w 383"/>
              <a:gd name="T53" fmla="*/ 564 h 580"/>
              <a:gd name="T54" fmla="*/ 55 w 383"/>
              <a:gd name="T55" fmla="*/ 546 h 580"/>
              <a:gd name="T56" fmla="*/ 49 w 383"/>
              <a:gd name="T57" fmla="*/ 537 h 580"/>
              <a:gd name="T58" fmla="*/ 43 w 383"/>
              <a:gd name="T59" fmla="*/ 519 h 580"/>
              <a:gd name="T60" fmla="*/ 25 w 383"/>
              <a:gd name="T61" fmla="*/ 456 h 580"/>
              <a:gd name="T62" fmla="*/ 13 w 383"/>
              <a:gd name="T63" fmla="*/ 429 h 580"/>
              <a:gd name="T64" fmla="*/ 1 w 383"/>
              <a:gd name="T65" fmla="*/ 366 h 580"/>
              <a:gd name="T66" fmla="*/ 31 w 383"/>
              <a:gd name="T67" fmla="*/ 315 h 580"/>
              <a:gd name="T68" fmla="*/ 61 w 383"/>
              <a:gd name="T69" fmla="*/ 306 h 580"/>
              <a:gd name="T70" fmla="*/ 100 w 383"/>
              <a:gd name="T71" fmla="*/ 327 h 580"/>
              <a:gd name="T72" fmla="*/ 91 w 383"/>
              <a:gd name="T73" fmla="*/ 276 h 580"/>
              <a:gd name="T74" fmla="*/ 94 w 383"/>
              <a:gd name="T75" fmla="*/ 207 h 580"/>
              <a:gd name="T76" fmla="*/ 142 w 383"/>
              <a:gd name="T77" fmla="*/ 168 h 580"/>
              <a:gd name="T78" fmla="*/ 232 w 383"/>
              <a:gd name="T79" fmla="*/ 123 h 580"/>
              <a:gd name="T80" fmla="*/ 304 w 383"/>
              <a:gd name="T81" fmla="*/ 87 h 580"/>
              <a:gd name="T82" fmla="*/ 322 w 383"/>
              <a:gd name="T83" fmla="*/ 72 h 580"/>
              <a:gd name="T84" fmla="*/ 328 w 383"/>
              <a:gd name="T85" fmla="*/ 54 h 580"/>
              <a:gd name="T86" fmla="*/ 358 w 383"/>
              <a:gd name="T87"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3" h="580">
                <a:moveTo>
                  <a:pt x="358" y="0"/>
                </a:moveTo>
                <a:cubicBezTo>
                  <a:pt x="361" y="1"/>
                  <a:pt x="375" y="5"/>
                  <a:pt x="376" y="9"/>
                </a:cubicBezTo>
                <a:cubicBezTo>
                  <a:pt x="383" y="42"/>
                  <a:pt x="352" y="66"/>
                  <a:pt x="343" y="93"/>
                </a:cubicBezTo>
                <a:cubicBezTo>
                  <a:pt x="338" y="107"/>
                  <a:pt x="335" y="120"/>
                  <a:pt x="322" y="129"/>
                </a:cubicBezTo>
                <a:cubicBezTo>
                  <a:pt x="312" y="135"/>
                  <a:pt x="297" y="140"/>
                  <a:pt x="286" y="144"/>
                </a:cubicBezTo>
                <a:cubicBezTo>
                  <a:pt x="283" y="145"/>
                  <a:pt x="277" y="147"/>
                  <a:pt x="277" y="147"/>
                </a:cubicBezTo>
                <a:cubicBezTo>
                  <a:pt x="266" y="163"/>
                  <a:pt x="241" y="166"/>
                  <a:pt x="223" y="171"/>
                </a:cubicBezTo>
                <a:cubicBezTo>
                  <a:pt x="214" y="177"/>
                  <a:pt x="202" y="195"/>
                  <a:pt x="202" y="195"/>
                </a:cubicBezTo>
                <a:cubicBezTo>
                  <a:pt x="176" y="189"/>
                  <a:pt x="185" y="186"/>
                  <a:pt x="151" y="189"/>
                </a:cubicBezTo>
                <a:cubicBezTo>
                  <a:pt x="137" y="194"/>
                  <a:pt x="133" y="208"/>
                  <a:pt x="121" y="216"/>
                </a:cubicBezTo>
                <a:cubicBezTo>
                  <a:pt x="114" y="237"/>
                  <a:pt x="140" y="268"/>
                  <a:pt x="157" y="279"/>
                </a:cubicBezTo>
                <a:cubicBezTo>
                  <a:pt x="165" y="302"/>
                  <a:pt x="153" y="275"/>
                  <a:pt x="169" y="294"/>
                </a:cubicBezTo>
                <a:cubicBezTo>
                  <a:pt x="178" y="306"/>
                  <a:pt x="177" y="348"/>
                  <a:pt x="178" y="357"/>
                </a:cubicBezTo>
                <a:cubicBezTo>
                  <a:pt x="174" y="405"/>
                  <a:pt x="178" y="385"/>
                  <a:pt x="148" y="405"/>
                </a:cubicBezTo>
                <a:cubicBezTo>
                  <a:pt x="144" y="417"/>
                  <a:pt x="138" y="422"/>
                  <a:pt x="127" y="429"/>
                </a:cubicBezTo>
                <a:cubicBezTo>
                  <a:pt x="113" y="408"/>
                  <a:pt x="121" y="415"/>
                  <a:pt x="106" y="405"/>
                </a:cubicBezTo>
                <a:cubicBezTo>
                  <a:pt x="96" y="390"/>
                  <a:pt x="83" y="378"/>
                  <a:pt x="73" y="363"/>
                </a:cubicBezTo>
                <a:cubicBezTo>
                  <a:pt x="69" y="358"/>
                  <a:pt x="55" y="357"/>
                  <a:pt x="55" y="357"/>
                </a:cubicBezTo>
                <a:cubicBezTo>
                  <a:pt x="48" y="358"/>
                  <a:pt x="40" y="356"/>
                  <a:pt x="34" y="360"/>
                </a:cubicBezTo>
                <a:cubicBezTo>
                  <a:pt x="29" y="364"/>
                  <a:pt x="24" y="392"/>
                  <a:pt x="22" y="399"/>
                </a:cubicBezTo>
                <a:cubicBezTo>
                  <a:pt x="26" y="444"/>
                  <a:pt x="34" y="443"/>
                  <a:pt x="46" y="480"/>
                </a:cubicBezTo>
                <a:cubicBezTo>
                  <a:pt x="48" y="487"/>
                  <a:pt x="52" y="494"/>
                  <a:pt x="58" y="498"/>
                </a:cubicBezTo>
                <a:cubicBezTo>
                  <a:pt x="64" y="502"/>
                  <a:pt x="76" y="510"/>
                  <a:pt x="76" y="510"/>
                </a:cubicBezTo>
                <a:cubicBezTo>
                  <a:pt x="86" y="524"/>
                  <a:pt x="81" y="516"/>
                  <a:pt x="88" y="537"/>
                </a:cubicBezTo>
                <a:cubicBezTo>
                  <a:pt x="89" y="540"/>
                  <a:pt x="91" y="546"/>
                  <a:pt x="91" y="546"/>
                </a:cubicBezTo>
                <a:cubicBezTo>
                  <a:pt x="90" y="555"/>
                  <a:pt x="94" y="567"/>
                  <a:pt x="88" y="573"/>
                </a:cubicBezTo>
                <a:cubicBezTo>
                  <a:pt x="81" y="580"/>
                  <a:pt x="61" y="564"/>
                  <a:pt x="61" y="564"/>
                </a:cubicBezTo>
                <a:cubicBezTo>
                  <a:pt x="59" y="558"/>
                  <a:pt x="59" y="551"/>
                  <a:pt x="55" y="546"/>
                </a:cubicBezTo>
                <a:cubicBezTo>
                  <a:pt x="53" y="543"/>
                  <a:pt x="50" y="540"/>
                  <a:pt x="49" y="537"/>
                </a:cubicBezTo>
                <a:cubicBezTo>
                  <a:pt x="46" y="531"/>
                  <a:pt x="43" y="519"/>
                  <a:pt x="43" y="519"/>
                </a:cubicBezTo>
                <a:cubicBezTo>
                  <a:pt x="40" y="492"/>
                  <a:pt x="33" y="481"/>
                  <a:pt x="25" y="456"/>
                </a:cubicBezTo>
                <a:cubicBezTo>
                  <a:pt x="22" y="447"/>
                  <a:pt x="13" y="429"/>
                  <a:pt x="13" y="429"/>
                </a:cubicBezTo>
                <a:cubicBezTo>
                  <a:pt x="11" y="406"/>
                  <a:pt x="6" y="388"/>
                  <a:pt x="1" y="366"/>
                </a:cubicBezTo>
                <a:cubicBezTo>
                  <a:pt x="4" y="328"/>
                  <a:pt x="0" y="325"/>
                  <a:pt x="31" y="315"/>
                </a:cubicBezTo>
                <a:cubicBezTo>
                  <a:pt x="48" y="319"/>
                  <a:pt x="46" y="311"/>
                  <a:pt x="61" y="306"/>
                </a:cubicBezTo>
                <a:cubicBezTo>
                  <a:pt x="78" y="310"/>
                  <a:pt x="85" y="322"/>
                  <a:pt x="100" y="327"/>
                </a:cubicBezTo>
                <a:cubicBezTo>
                  <a:pt x="130" y="319"/>
                  <a:pt x="97" y="293"/>
                  <a:pt x="91" y="276"/>
                </a:cubicBezTo>
                <a:cubicBezTo>
                  <a:pt x="92" y="253"/>
                  <a:pt x="90" y="230"/>
                  <a:pt x="94" y="207"/>
                </a:cubicBezTo>
                <a:cubicBezTo>
                  <a:pt x="97" y="187"/>
                  <a:pt x="128" y="177"/>
                  <a:pt x="142" y="168"/>
                </a:cubicBezTo>
                <a:cubicBezTo>
                  <a:pt x="171" y="149"/>
                  <a:pt x="202" y="138"/>
                  <a:pt x="232" y="123"/>
                </a:cubicBezTo>
                <a:cubicBezTo>
                  <a:pt x="256" y="111"/>
                  <a:pt x="279" y="95"/>
                  <a:pt x="304" y="87"/>
                </a:cubicBezTo>
                <a:cubicBezTo>
                  <a:pt x="310" y="81"/>
                  <a:pt x="318" y="79"/>
                  <a:pt x="322" y="72"/>
                </a:cubicBezTo>
                <a:cubicBezTo>
                  <a:pt x="325" y="67"/>
                  <a:pt x="324" y="59"/>
                  <a:pt x="328" y="54"/>
                </a:cubicBezTo>
                <a:cubicBezTo>
                  <a:pt x="340" y="36"/>
                  <a:pt x="346" y="18"/>
                  <a:pt x="358" y="0"/>
                </a:cubicBezTo>
                <a:close/>
              </a:path>
            </a:pathLst>
          </a:custGeom>
          <a:solidFill>
            <a:srgbClr val="336600"/>
          </a:solidFill>
          <a:ln w="9525">
            <a:solidFill>
              <a:srgbClr val="33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00" name="Freeform 52"/>
          <p:cNvSpPr>
            <a:spLocks/>
          </p:cNvSpPr>
          <p:nvPr/>
        </p:nvSpPr>
        <p:spPr bwMode="auto">
          <a:xfrm>
            <a:off x="6748463" y="2571750"/>
            <a:ext cx="190500" cy="204788"/>
          </a:xfrm>
          <a:custGeom>
            <a:avLst/>
            <a:gdLst>
              <a:gd name="T0" fmla="*/ 0 w 120"/>
              <a:gd name="T1" fmla="*/ 0 h 129"/>
              <a:gd name="T2" fmla="*/ 99 w 120"/>
              <a:gd name="T3" fmla="*/ 9 h 129"/>
              <a:gd name="T4" fmla="*/ 102 w 120"/>
              <a:gd name="T5" fmla="*/ 42 h 129"/>
              <a:gd name="T6" fmla="*/ 84 w 120"/>
              <a:gd name="T7" fmla="*/ 114 h 129"/>
              <a:gd name="T8" fmla="*/ 51 w 120"/>
              <a:gd name="T9" fmla="*/ 111 h 129"/>
              <a:gd name="T10" fmla="*/ 15 w 120"/>
              <a:gd name="T11" fmla="*/ 39 h 129"/>
              <a:gd name="T12" fmla="*/ 0 w 120"/>
              <a:gd name="T13" fmla="*/ 12 h 129"/>
              <a:gd name="T14" fmla="*/ 0 w 12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29">
                <a:moveTo>
                  <a:pt x="0" y="0"/>
                </a:moveTo>
                <a:cubicBezTo>
                  <a:pt x="39" y="10"/>
                  <a:pt x="38" y="7"/>
                  <a:pt x="99" y="9"/>
                </a:cubicBezTo>
                <a:cubicBezTo>
                  <a:pt x="107" y="32"/>
                  <a:pt x="106" y="21"/>
                  <a:pt x="102" y="42"/>
                </a:cubicBezTo>
                <a:cubicBezTo>
                  <a:pt x="104" y="73"/>
                  <a:pt x="120" y="105"/>
                  <a:pt x="84" y="114"/>
                </a:cubicBezTo>
                <a:cubicBezTo>
                  <a:pt x="74" y="128"/>
                  <a:pt x="57" y="129"/>
                  <a:pt x="51" y="111"/>
                </a:cubicBezTo>
                <a:cubicBezTo>
                  <a:pt x="47" y="83"/>
                  <a:pt x="46" y="49"/>
                  <a:pt x="15" y="39"/>
                </a:cubicBezTo>
                <a:cubicBezTo>
                  <a:pt x="12" y="29"/>
                  <a:pt x="0" y="12"/>
                  <a:pt x="0" y="12"/>
                </a:cubicBezTo>
                <a:cubicBezTo>
                  <a:pt x="3" y="2"/>
                  <a:pt x="5" y="5"/>
                  <a:pt x="0" y="0"/>
                </a:cubicBezTo>
                <a:close/>
              </a:path>
            </a:pathLst>
          </a:custGeom>
          <a:solidFill>
            <a:srgbClr val="336600"/>
          </a:solidFill>
          <a:ln w="9525">
            <a:solidFill>
              <a:srgbClr val="33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01" name="Freeform 53"/>
          <p:cNvSpPr>
            <a:spLocks/>
          </p:cNvSpPr>
          <p:nvPr/>
        </p:nvSpPr>
        <p:spPr bwMode="auto">
          <a:xfrm>
            <a:off x="6521450" y="2346325"/>
            <a:ext cx="179388" cy="196850"/>
          </a:xfrm>
          <a:custGeom>
            <a:avLst/>
            <a:gdLst>
              <a:gd name="T0" fmla="*/ 113 w 113"/>
              <a:gd name="T1" fmla="*/ 97 h 124"/>
              <a:gd name="T2" fmla="*/ 83 w 113"/>
              <a:gd name="T3" fmla="*/ 1 h 124"/>
              <a:gd name="T4" fmla="*/ 29 w 113"/>
              <a:gd name="T5" fmla="*/ 4 h 124"/>
              <a:gd name="T6" fmla="*/ 5 w 113"/>
              <a:gd name="T7" fmla="*/ 7 h 124"/>
              <a:gd name="T8" fmla="*/ 8 w 113"/>
              <a:gd name="T9" fmla="*/ 34 h 124"/>
              <a:gd name="T10" fmla="*/ 65 w 113"/>
              <a:gd name="T11" fmla="*/ 103 h 124"/>
              <a:gd name="T12" fmla="*/ 83 w 113"/>
              <a:gd name="T13" fmla="*/ 124 h 124"/>
              <a:gd name="T14" fmla="*/ 89 w 113"/>
              <a:gd name="T15" fmla="*/ 115 h 124"/>
              <a:gd name="T16" fmla="*/ 92 w 113"/>
              <a:gd name="T17" fmla="*/ 97 h 124"/>
              <a:gd name="T18" fmla="*/ 113 w 113"/>
              <a:gd name="T19" fmla="*/ 9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24">
                <a:moveTo>
                  <a:pt x="113" y="97"/>
                </a:moveTo>
                <a:cubicBezTo>
                  <a:pt x="105" y="66"/>
                  <a:pt x="101" y="28"/>
                  <a:pt x="83" y="1"/>
                </a:cubicBezTo>
                <a:cubicBezTo>
                  <a:pt x="45" y="9"/>
                  <a:pt x="63" y="8"/>
                  <a:pt x="29" y="4"/>
                </a:cubicBezTo>
                <a:cubicBezTo>
                  <a:pt x="21" y="5"/>
                  <a:pt x="10" y="0"/>
                  <a:pt x="5" y="7"/>
                </a:cubicBezTo>
                <a:cubicBezTo>
                  <a:pt x="0" y="14"/>
                  <a:pt x="5" y="25"/>
                  <a:pt x="8" y="34"/>
                </a:cubicBezTo>
                <a:cubicBezTo>
                  <a:pt x="10" y="40"/>
                  <a:pt x="57" y="98"/>
                  <a:pt x="65" y="103"/>
                </a:cubicBezTo>
                <a:cubicBezTo>
                  <a:pt x="72" y="114"/>
                  <a:pt x="71" y="120"/>
                  <a:pt x="83" y="124"/>
                </a:cubicBezTo>
                <a:cubicBezTo>
                  <a:pt x="85" y="121"/>
                  <a:pt x="88" y="118"/>
                  <a:pt x="89" y="115"/>
                </a:cubicBezTo>
                <a:cubicBezTo>
                  <a:pt x="91" y="109"/>
                  <a:pt x="89" y="102"/>
                  <a:pt x="92" y="97"/>
                </a:cubicBezTo>
                <a:cubicBezTo>
                  <a:pt x="95" y="92"/>
                  <a:pt x="113" y="86"/>
                  <a:pt x="113" y="97"/>
                </a:cubicBezTo>
                <a:close/>
              </a:path>
            </a:pathLst>
          </a:custGeom>
          <a:solidFill>
            <a:srgbClr val="336600"/>
          </a:solidFill>
          <a:ln w="9525">
            <a:solidFill>
              <a:srgbClr val="33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02" name="Freeform 54"/>
          <p:cNvSpPr>
            <a:spLocks/>
          </p:cNvSpPr>
          <p:nvPr/>
        </p:nvSpPr>
        <p:spPr bwMode="auto">
          <a:xfrm>
            <a:off x="6640513" y="2343150"/>
            <a:ext cx="481012" cy="495300"/>
          </a:xfrm>
          <a:custGeom>
            <a:avLst/>
            <a:gdLst>
              <a:gd name="T0" fmla="*/ 170 w 303"/>
              <a:gd name="T1" fmla="*/ 249 h 312"/>
              <a:gd name="T2" fmla="*/ 179 w 303"/>
              <a:gd name="T3" fmla="*/ 252 h 312"/>
              <a:gd name="T4" fmla="*/ 176 w 303"/>
              <a:gd name="T5" fmla="*/ 273 h 312"/>
              <a:gd name="T6" fmla="*/ 179 w 303"/>
              <a:gd name="T7" fmla="*/ 312 h 312"/>
              <a:gd name="T8" fmla="*/ 209 w 303"/>
              <a:gd name="T9" fmla="*/ 285 h 312"/>
              <a:gd name="T10" fmla="*/ 254 w 303"/>
              <a:gd name="T11" fmla="*/ 288 h 312"/>
              <a:gd name="T12" fmla="*/ 272 w 303"/>
              <a:gd name="T13" fmla="*/ 300 h 312"/>
              <a:gd name="T14" fmla="*/ 296 w 303"/>
              <a:gd name="T15" fmla="*/ 297 h 312"/>
              <a:gd name="T16" fmla="*/ 278 w 303"/>
              <a:gd name="T17" fmla="*/ 237 h 312"/>
              <a:gd name="T18" fmla="*/ 269 w 303"/>
              <a:gd name="T19" fmla="*/ 207 h 312"/>
              <a:gd name="T20" fmla="*/ 269 w 303"/>
              <a:gd name="T21" fmla="*/ 162 h 312"/>
              <a:gd name="T22" fmla="*/ 251 w 303"/>
              <a:gd name="T23" fmla="*/ 156 h 312"/>
              <a:gd name="T24" fmla="*/ 191 w 303"/>
              <a:gd name="T25" fmla="*/ 135 h 312"/>
              <a:gd name="T26" fmla="*/ 155 w 303"/>
              <a:gd name="T27" fmla="*/ 132 h 312"/>
              <a:gd name="T28" fmla="*/ 107 w 303"/>
              <a:gd name="T29" fmla="*/ 60 h 312"/>
              <a:gd name="T30" fmla="*/ 74 w 303"/>
              <a:gd name="T31" fmla="*/ 33 h 312"/>
              <a:gd name="T32" fmla="*/ 29 w 303"/>
              <a:gd name="T33" fmla="*/ 0 h 312"/>
              <a:gd name="T34" fmla="*/ 17 w 303"/>
              <a:gd name="T35" fmla="*/ 48 h 312"/>
              <a:gd name="T36" fmla="*/ 68 w 303"/>
              <a:gd name="T37" fmla="*/ 147 h 312"/>
              <a:gd name="T38" fmla="*/ 104 w 303"/>
              <a:gd name="T39" fmla="*/ 150 h 312"/>
              <a:gd name="T40" fmla="*/ 167 w 303"/>
              <a:gd name="T41" fmla="*/ 168 h 312"/>
              <a:gd name="T42" fmla="*/ 179 w 303"/>
              <a:gd name="T43" fmla="*/ 234 h 312"/>
              <a:gd name="T44" fmla="*/ 170 w 303"/>
              <a:gd name="T45" fmla="*/ 255 h 312"/>
              <a:gd name="T46" fmla="*/ 170 w 303"/>
              <a:gd name="T47" fmla="*/ 24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3" h="312">
                <a:moveTo>
                  <a:pt x="170" y="249"/>
                </a:moveTo>
                <a:cubicBezTo>
                  <a:pt x="173" y="250"/>
                  <a:pt x="178" y="249"/>
                  <a:pt x="179" y="252"/>
                </a:cubicBezTo>
                <a:cubicBezTo>
                  <a:pt x="181" y="259"/>
                  <a:pt x="176" y="266"/>
                  <a:pt x="176" y="273"/>
                </a:cubicBezTo>
                <a:cubicBezTo>
                  <a:pt x="176" y="286"/>
                  <a:pt x="178" y="299"/>
                  <a:pt x="179" y="312"/>
                </a:cubicBezTo>
                <a:cubicBezTo>
                  <a:pt x="192" y="308"/>
                  <a:pt x="197" y="293"/>
                  <a:pt x="209" y="285"/>
                </a:cubicBezTo>
                <a:cubicBezTo>
                  <a:pt x="224" y="286"/>
                  <a:pt x="239" y="285"/>
                  <a:pt x="254" y="288"/>
                </a:cubicBezTo>
                <a:cubicBezTo>
                  <a:pt x="261" y="290"/>
                  <a:pt x="272" y="300"/>
                  <a:pt x="272" y="300"/>
                </a:cubicBezTo>
                <a:cubicBezTo>
                  <a:pt x="280" y="299"/>
                  <a:pt x="291" y="303"/>
                  <a:pt x="296" y="297"/>
                </a:cubicBezTo>
                <a:cubicBezTo>
                  <a:pt x="303" y="288"/>
                  <a:pt x="281" y="247"/>
                  <a:pt x="278" y="237"/>
                </a:cubicBezTo>
                <a:cubicBezTo>
                  <a:pt x="275" y="227"/>
                  <a:pt x="269" y="207"/>
                  <a:pt x="269" y="207"/>
                </a:cubicBezTo>
                <a:cubicBezTo>
                  <a:pt x="271" y="195"/>
                  <a:pt x="276" y="173"/>
                  <a:pt x="269" y="162"/>
                </a:cubicBezTo>
                <a:cubicBezTo>
                  <a:pt x="266" y="157"/>
                  <a:pt x="257" y="158"/>
                  <a:pt x="251" y="156"/>
                </a:cubicBezTo>
                <a:cubicBezTo>
                  <a:pt x="231" y="149"/>
                  <a:pt x="211" y="142"/>
                  <a:pt x="191" y="135"/>
                </a:cubicBezTo>
                <a:cubicBezTo>
                  <a:pt x="171" y="142"/>
                  <a:pt x="172" y="143"/>
                  <a:pt x="155" y="132"/>
                </a:cubicBezTo>
                <a:cubicBezTo>
                  <a:pt x="139" y="108"/>
                  <a:pt x="132" y="77"/>
                  <a:pt x="107" y="60"/>
                </a:cubicBezTo>
                <a:cubicBezTo>
                  <a:pt x="98" y="47"/>
                  <a:pt x="85" y="44"/>
                  <a:pt x="74" y="33"/>
                </a:cubicBezTo>
                <a:cubicBezTo>
                  <a:pt x="60" y="19"/>
                  <a:pt x="48" y="6"/>
                  <a:pt x="29" y="0"/>
                </a:cubicBezTo>
                <a:cubicBezTo>
                  <a:pt x="0" y="6"/>
                  <a:pt x="10" y="23"/>
                  <a:pt x="17" y="48"/>
                </a:cubicBezTo>
                <a:cubicBezTo>
                  <a:pt x="26" y="81"/>
                  <a:pt x="49" y="119"/>
                  <a:pt x="68" y="147"/>
                </a:cubicBezTo>
                <a:cubicBezTo>
                  <a:pt x="75" y="157"/>
                  <a:pt x="92" y="149"/>
                  <a:pt x="104" y="150"/>
                </a:cubicBezTo>
                <a:cubicBezTo>
                  <a:pt x="125" y="157"/>
                  <a:pt x="145" y="164"/>
                  <a:pt x="167" y="168"/>
                </a:cubicBezTo>
                <a:cubicBezTo>
                  <a:pt x="179" y="186"/>
                  <a:pt x="177" y="213"/>
                  <a:pt x="179" y="234"/>
                </a:cubicBezTo>
                <a:cubicBezTo>
                  <a:pt x="178" y="239"/>
                  <a:pt x="176" y="252"/>
                  <a:pt x="170" y="255"/>
                </a:cubicBezTo>
                <a:cubicBezTo>
                  <a:pt x="168" y="256"/>
                  <a:pt x="170" y="251"/>
                  <a:pt x="170" y="249"/>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03" name="Freeform 55"/>
          <p:cNvSpPr>
            <a:spLocks/>
          </p:cNvSpPr>
          <p:nvPr/>
        </p:nvSpPr>
        <p:spPr bwMode="auto">
          <a:xfrm>
            <a:off x="6146800" y="2513013"/>
            <a:ext cx="265113" cy="479425"/>
          </a:xfrm>
          <a:custGeom>
            <a:avLst/>
            <a:gdLst>
              <a:gd name="T0" fmla="*/ 4 w 167"/>
              <a:gd name="T1" fmla="*/ 7 h 302"/>
              <a:gd name="T2" fmla="*/ 73 w 167"/>
              <a:gd name="T3" fmla="*/ 40 h 302"/>
              <a:gd name="T4" fmla="*/ 91 w 167"/>
              <a:gd name="T5" fmla="*/ 58 h 302"/>
              <a:gd name="T6" fmla="*/ 100 w 167"/>
              <a:gd name="T7" fmla="*/ 67 h 302"/>
              <a:gd name="T8" fmla="*/ 121 w 167"/>
              <a:gd name="T9" fmla="*/ 136 h 302"/>
              <a:gd name="T10" fmla="*/ 148 w 167"/>
              <a:gd name="T11" fmla="*/ 199 h 302"/>
              <a:gd name="T12" fmla="*/ 160 w 167"/>
              <a:gd name="T13" fmla="*/ 256 h 302"/>
              <a:gd name="T14" fmla="*/ 145 w 167"/>
              <a:gd name="T15" fmla="*/ 295 h 302"/>
              <a:gd name="T16" fmla="*/ 121 w 167"/>
              <a:gd name="T17" fmla="*/ 259 h 302"/>
              <a:gd name="T18" fmla="*/ 97 w 167"/>
              <a:gd name="T19" fmla="*/ 190 h 302"/>
              <a:gd name="T20" fmla="*/ 67 w 167"/>
              <a:gd name="T21" fmla="*/ 112 h 302"/>
              <a:gd name="T22" fmla="*/ 19 w 167"/>
              <a:gd name="T23" fmla="*/ 43 h 302"/>
              <a:gd name="T24" fmla="*/ 1 w 167"/>
              <a:gd name="T25" fmla="*/ 4 h 302"/>
              <a:gd name="T26" fmla="*/ 4 w 167"/>
              <a:gd name="T27" fmla="*/ 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 h="302">
                <a:moveTo>
                  <a:pt x="4" y="7"/>
                </a:moveTo>
                <a:cubicBezTo>
                  <a:pt x="39" y="0"/>
                  <a:pt x="50" y="17"/>
                  <a:pt x="73" y="40"/>
                </a:cubicBezTo>
                <a:cubicBezTo>
                  <a:pt x="79" y="46"/>
                  <a:pt x="85" y="52"/>
                  <a:pt x="91" y="58"/>
                </a:cubicBezTo>
                <a:cubicBezTo>
                  <a:pt x="94" y="61"/>
                  <a:pt x="100" y="67"/>
                  <a:pt x="100" y="67"/>
                </a:cubicBezTo>
                <a:cubicBezTo>
                  <a:pt x="107" y="89"/>
                  <a:pt x="112" y="115"/>
                  <a:pt x="121" y="136"/>
                </a:cubicBezTo>
                <a:cubicBezTo>
                  <a:pt x="130" y="157"/>
                  <a:pt x="142" y="177"/>
                  <a:pt x="148" y="199"/>
                </a:cubicBezTo>
                <a:cubicBezTo>
                  <a:pt x="153" y="218"/>
                  <a:pt x="154" y="237"/>
                  <a:pt x="160" y="256"/>
                </a:cubicBezTo>
                <a:cubicBezTo>
                  <a:pt x="156" y="272"/>
                  <a:pt x="167" y="302"/>
                  <a:pt x="145" y="295"/>
                </a:cubicBezTo>
                <a:cubicBezTo>
                  <a:pt x="140" y="280"/>
                  <a:pt x="126" y="275"/>
                  <a:pt x="121" y="259"/>
                </a:cubicBezTo>
                <a:cubicBezTo>
                  <a:pt x="113" y="236"/>
                  <a:pt x="111" y="210"/>
                  <a:pt x="97" y="190"/>
                </a:cubicBezTo>
                <a:cubicBezTo>
                  <a:pt x="94" y="167"/>
                  <a:pt x="88" y="126"/>
                  <a:pt x="67" y="112"/>
                </a:cubicBezTo>
                <a:cubicBezTo>
                  <a:pt x="84" y="60"/>
                  <a:pt x="48" y="62"/>
                  <a:pt x="19" y="43"/>
                </a:cubicBezTo>
                <a:cubicBezTo>
                  <a:pt x="11" y="31"/>
                  <a:pt x="7" y="17"/>
                  <a:pt x="1" y="4"/>
                </a:cubicBezTo>
                <a:cubicBezTo>
                  <a:pt x="0" y="3"/>
                  <a:pt x="3" y="6"/>
                  <a:pt x="4" y="7"/>
                </a:cubicBezTo>
                <a:close/>
              </a:path>
            </a:pathLst>
          </a:custGeom>
          <a:solidFill>
            <a:srgbClr val="336600"/>
          </a:solidFill>
          <a:ln w="9525">
            <a:solidFill>
              <a:srgbClr val="33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04" name="Freeform 56"/>
          <p:cNvSpPr>
            <a:spLocks/>
          </p:cNvSpPr>
          <p:nvPr/>
        </p:nvSpPr>
        <p:spPr bwMode="auto">
          <a:xfrm>
            <a:off x="6103938" y="2095500"/>
            <a:ext cx="530225" cy="847725"/>
          </a:xfrm>
          <a:custGeom>
            <a:avLst/>
            <a:gdLst>
              <a:gd name="T0" fmla="*/ 22 w 334"/>
              <a:gd name="T1" fmla="*/ 264 h 534"/>
              <a:gd name="T2" fmla="*/ 43 w 334"/>
              <a:gd name="T3" fmla="*/ 237 h 534"/>
              <a:gd name="T4" fmla="*/ 52 w 334"/>
              <a:gd name="T5" fmla="*/ 207 h 534"/>
              <a:gd name="T6" fmla="*/ 10 w 334"/>
              <a:gd name="T7" fmla="*/ 39 h 534"/>
              <a:gd name="T8" fmla="*/ 37 w 334"/>
              <a:gd name="T9" fmla="*/ 21 h 534"/>
              <a:gd name="T10" fmla="*/ 88 w 334"/>
              <a:gd name="T11" fmla="*/ 93 h 534"/>
              <a:gd name="T12" fmla="*/ 115 w 334"/>
              <a:gd name="T13" fmla="*/ 129 h 534"/>
              <a:gd name="T14" fmla="*/ 181 w 334"/>
              <a:gd name="T15" fmla="*/ 174 h 534"/>
              <a:gd name="T16" fmla="*/ 235 w 334"/>
              <a:gd name="T17" fmla="*/ 174 h 534"/>
              <a:gd name="T18" fmla="*/ 262 w 334"/>
              <a:gd name="T19" fmla="*/ 183 h 534"/>
              <a:gd name="T20" fmla="*/ 289 w 334"/>
              <a:gd name="T21" fmla="*/ 213 h 534"/>
              <a:gd name="T22" fmla="*/ 316 w 334"/>
              <a:gd name="T23" fmla="*/ 258 h 534"/>
              <a:gd name="T24" fmla="*/ 334 w 334"/>
              <a:gd name="T25" fmla="*/ 285 h 534"/>
              <a:gd name="T26" fmla="*/ 295 w 334"/>
              <a:gd name="T27" fmla="*/ 363 h 534"/>
              <a:gd name="T28" fmla="*/ 268 w 334"/>
              <a:gd name="T29" fmla="*/ 390 h 534"/>
              <a:gd name="T30" fmla="*/ 223 w 334"/>
              <a:gd name="T31" fmla="*/ 483 h 534"/>
              <a:gd name="T32" fmla="*/ 196 w 334"/>
              <a:gd name="T33" fmla="*/ 534 h 534"/>
              <a:gd name="T34" fmla="*/ 181 w 334"/>
              <a:gd name="T35" fmla="*/ 459 h 534"/>
              <a:gd name="T36" fmla="*/ 82 w 334"/>
              <a:gd name="T37" fmla="*/ 288 h 534"/>
              <a:gd name="T38" fmla="*/ 67 w 334"/>
              <a:gd name="T39" fmla="*/ 273 h 534"/>
              <a:gd name="T40" fmla="*/ 49 w 334"/>
              <a:gd name="T41" fmla="*/ 267 h 534"/>
              <a:gd name="T42" fmla="*/ 22 w 334"/>
              <a:gd name="T43" fmla="*/ 26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4" h="534">
                <a:moveTo>
                  <a:pt x="22" y="264"/>
                </a:moveTo>
                <a:cubicBezTo>
                  <a:pt x="28" y="254"/>
                  <a:pt x="37" y="247"/>
                  <a:pt x="43" y="237"/>
                </a:cubicBezTo>
                <a:cubicBezTo>
                  <a:pt x="46" y="227"/>
                  <a:pt x="52" y="207"/>
                  <a:pt x="52" y="207"/>
                </a:cubicBezTo>
                <a:cubicBezTo>
                  <a:pt x="50" y="158"/>
                  <a:pt x="50" y="79"/>
                  <a:pt x="10" y="39"/>
                </a:cubicBezTo>
                <a:cubicBezTo>
                  <a:pt x="0" y="0"/>
                  <a:pt x="13" y="5"/>
                  <a:pt x="37" y="21"/>
                </a:cubicBezTo>
                <a:cubicBezTo>
                  <a:pt x="53" y="45"/>
                  <a:pt x="72" y="68"/>
                  <a:pt x="88" y="93"/>
                </a:cubicBezTo>
                <a:cubicBezTo>
                  <a:pt x="97" y="107"/>
                  <a:pt x="101" y="120"/>
                  <a:pt x="115" y="129"/>
                </a:cubicBezTo>
                <a:cubicBezTo>
                  <a:pt x="132" y="155"/>
                  <a:pt x="150" y="169"/>
                  <a:pt x="181" y="174"/>
                </a:cubicBezTo>
                <a:cubicBezTo>
                  <a:pt x="203" y="167"/>
                  <a:pt x="195" y="168"/>
                  <a:pt x="235" y="174"/>
                </a:cubicBezTo>
                <a:cubicBezTo>
                  <a:pt x="244" y="175"/>
                  <a:pt x="262" y="183"/>
                  <a:pt x="262" y="183"/>
                </a:cubicBezTo>
                <a:cubicBezTo>
                  <a:pt x="269" y="194"/>
                  <a:pt x="283" y="202"/>
                  <a:pt x="289" y="213"/>
                </a:cubicBezTo>
                <a:cubicBezTo>
                  <a:pt x="297" y="230"/>
                  <a:pt x="300" y="247"/>
                  <a:pt x="316" y="258"/>
                </a:cubicBezTo>
                <a:cubicBezTo>
                  <a:pt x="320" y="270"/>
                  <a:pt x="325" y="276"/>
                  <a:pt x="334" y="285"/>
                </a:cubicBezTo>
                <a:cubicBezTo>
                  <a:pt x="331" y="317"/>
                  <a:pt x="323" y="344"/>
                  <a:pt x="295" y="363"/>
                </a:cubicBezTo>
                <a:cubicBezTo>
                  <a:pt x="291" y="374"/>
                  <a:pt x="278" y="383"/>
                  <a:pt x="268" y="390"/>
                </a:cubicBezTo>
                <a:cubicBezTo>
                  <a:pt x="246" y="422"/>
                  <a:pt x="230" y="444"/>
                  <a:pt x="223" y="483"/>
                </a:cubicBezTo>
                <a:cubicBezTo>
                  <a:pt x="220" y="500"/>
                  <a:pt x="213" y="528"/>
                  <a:pt x="196" y="534"/>
                </a:cubicBezTo>
                <a:cubicBezTo>
                  <a:pt x="181" y="512"/>
                  <a:pt x="191" y="483"/>
                  <a:pt x="181" y="459"/>
                </a:cubicBezTo>
                <a:cubicBezTo>
                  <a:pt x="159" y="407"/>
                  <a:pt x="131" y="320"/>
                  <a:pt x="82" y="288"/>
                </a:cubicBezTo>
                <a:cubicBezTo>
                  <a:pt x="77" y="280"/>
                  <a:pt x="76" y="277"/>
                  <a:pt x="67" y="273"/>
                </a:cubicBezTo>
                <a:cubicBezTo>
                  <a:pt x="61" y="270"/>
                  <a:pt x="49" y="267"/>
                  <a:pt x="49" y="267"/>
                </a:cubicBezTo>
                <a:cubicBezTo>
                  <a:pt x="13" y="270"/>
                  <a:pt x="8" y="278"/>
                  <a:pt x="22" y="264"/>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05" name="Freeform 57"/>
          <p:cNvSpPr>
            <a:spLocks/>
          </p:cNvSpPr>
          <p:nvPr/>
        </p:nvSpPr>
        <p:spPr bwMode="auto">
          <a:xfrm>
            <a:off x="7772400" y="2043113"/>
            <a:ext cx="212725" cy="123825"/>
          </a:xfrm>
          <a:custGeom>
            <a:avLst/>
            <a:gdLst>
              <a:gd name="T0" fmla="*/ 87 w 134"/>
              <a:gd name="T1" fmla="*/ 0 h 78"/>
              <a:gd name="T2" fmla="*/ 105 w 134"/>
              <a:gd name="T3" fmla="*/ 12 h 78"/>
              <a:gd name="T4" fmla="*/ 108 w 134"/>
              <a:gd name="T5" fmla="*/ 21 h 78"/>
              <a:gd name="T6" fmla="*/ 126 w 134"/>
              <a:gd name="T7" fmla="*/ 30 h 78"/>
              <a:gd name="T8" fmla="*/ 120 w 134"/>
              <a:gd name="T9" fmla="*/ 51 h 78"/>
              <a:gd name="T10" fmla="*/ 81 w 134"/>
              <a:gd name="T11" fmla="*/ 69 h 78"/>
              <a:gd name="T12" fmla="*/ 54 w 134"/>
              <a:gd name="T13" fmla="*/ 63 h 78"/>
              <a:gd name="T14" fmla="*/ 48 w 134"/>
              <a:gd name="T15" fmla="*/ 72 h 78"/>
              <a:gd name="T16" fmla="*/ 30 w 134"/>
              <a:gd name="T17" fmla="*/ 78 h 78"/>
              <a:gd name="T18" fmla="*/ 0 w 134"/>
              <a:gd name="T19" fmla="*/ 72 h 78"/>
              <a:gd name="T20" fmla="*/ 36 w 134"/>
              <a:gd name="T21" fmla="*/ 42 h 78"/>
              <a:gd name="T22" fmla="*/ 75 w 134"/>
              <a:gd name="T23" fmla="*/ 27 h 78"/>
              <a:gd name="T24" fmla="*/ 87 w 134"/>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78">
                <a:moveTo>
                  <a:pt x="87" y="0"/>
                </a:moveTo>
                <a:cubicBezTo>
                  <a:pt x="93" y="4"/>
                  <a:pt x="103" y="5"/>
                  <a:pt x="105" y="12"/>
                </a:cubicBezTo>
                <a:cubicBezTo>
                  <a:pt x="106" y="15"/>
                  <a:pt x="106" y="19"/>
                  <a:pt x="108" y="21"/>
                </a:cubicBezTo>
                <a:cubicBezTo>
                  <a:pt x="113" y="26"/>
                  <a:pt x="120" y="26"/>
                  <a:pt x="126" y="30"/>
                </a:cubicBezTo>
                <a:cubicBezTo>
                  <a:pt x="134" y="42"/>
                  <a:pt x="134" y="46"/>
                  <a:pt x="120" y="51"/>
                </a:cubicBezTo>
                <a:cubicBezTo>
                  <a:pt x="99" y="37"/>
                  <a:pt x="100" y="63"/>
                  <a:pt x="81" y="69"/>
                </a:cubicBezTo>
                <a:cubicBezTo>
                  <a:pt x="70" y="62"/>
                  <a:pt x="66" y="59"/>
                  <a:pt x="54" y="63"/>
                </a:cubicBezTo>
                <a:cubicBezTo>
                  <a:pt x="52" y="66"/>
                  <a:pt x="51" y="70"/>
                  <a:pt x="48" y="72"/>
                </a:cubicBezTo>
                <a:cubicBezTo>
                  <a:pt x="43" y="75"/>
                  <a:pt x="30" y="78"/>
                  <a:pt x="30" y="78"/>
                </a:cubicBezTo>
                <a:cubicBezTo>
                  <a:pt x="18" y="70"/>
                  <a:pt x="15" y="68"/>
                  <a:pt x="0" y="72"/>
                </a:cubicBezTo>
                <a:cubicBezTo>
                  <a:pt x="6" y="54"/>
                  <a:pt x="18" y="48"/>
                  <a:pt x="36" y="42"/>
                </a:cubicBezTo>
                <a:cubicBezTo>
                  <a:pt x="42" y="25"/>
                  <a:pt x="57" y="29"/>
                  <a:pt x="75" y="27"/>
                </a:cubicBezTo>
                <a:cubicBezTo>
                  <a:pt x="83" y="22"/>
                  <a:pt x="99" y="6"/>
                  <a:pt x="87" y="0"/>
                </a:cubicBezTo>
                <a:close/>
              </a:path>
            </a:pathLst>
          </a:custGeom>
          <a:solidFill>
            <a:srgbClr val="003300"/>
          </a:solidFill>
          <a:ln w="9525">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06" name="Freeform 58"/>
          <p:cNvSpPr>
            <a:spLocks/>
          </p:cNvSpPr>
          <p:nvPr/>
        </p:nvSpPr>
        <p:spPr bwMode="auto">
          <a:xfrm>
            <a:off x="7643813" y="1992313"/>
            <a:ext cx="84137" cy="146050"/>
          </a:xfrm>
          <a:custGeom>
            <a:avLst/>
            <a:gdLst>
              <a:gd name="T0" fmla="*/ 21 w 53"/>
              <a:gd name="T1" fmla="*/ 8 h 92"/>
              <a:gd name="T2" fmla="*/ 0 w 53"/>
              <a:gd name="T3" fmla="*/ 38 h 92"/>
              <a:gd name="T4" fmla="*/ 9 w 53"/>
              <a:gd name="T5" fmla="*/ 92 h 92"/>
              <a:gd name="T6" fmla="*/ 39 w 53"/>
              <a:gd name="T7" fmla="*/ 68 h 92"/>
              <a:gd name="T8" fmla="*/ 48 w 53"/>
              <a:gd name="T9" fmla="*/ 62 h 92"/>
              <a:gd name="T10" fmla="*/ 30 w 53"/>
              <a:gd name="T11" fmla="*/ 20 h 92"/>
              <a:gd name="T12" fmla="*/ 21 w 53"/>
              <a:gd name="T13" fmla="*/ 8 h 92"/>
            </a:gdLst>
            <a:ahLst/>
            <a:cxnLst>
              <a:cxn ang="0">
                <a:pos x="T0" y="T1"/>
              </a:cxn>
              <a:cxn ang="0">
                <a:pos x="T2" y="T3"/>
              </a:cxn>
              <a:cxn ang="0">
                <a:pos x="T4" y="T5"/>
              </a:cxn>
              <a:cxn ang="0">
                <a:pos x="T6" y="T7"/>
              </a:cxn>
              <a:cxn ang="0">
                <a:pos x="T8" y="T9"/>
              </a:cxn>
              <a:cxn ang="0">
                <a:pos x="T10" y="T11"/>
              </a:cxn>
              <a:cxn ang="0">
                <a:pos x="T12" y="T13"/>
              </a:cxn>
            </a:cxnLst>
            <a:rect l="0" t="0" r="r" b="b"/>
            <a:pathLst>
              <a:path w="53" h="92">
                <a:moveTo>
                  <a:pt x="21" y="8"/>
                </a:moveTo>
                <a:cubicBezTo>
                  <a:pt x="7" y="13"/>
                  <a:pt x="8" y="26"/>
                  <a:pt x="0" y="38"/>
                </a:cubicBezTo>
                <a:cubicBezTo>
                  <a:pt x="2" y="59"/>
                  <a:pt x="3" y="73"/>
                  <a:pt x="9" y="92"/>
                </a:cubicBezTo>
                <a:cubicBezTo>
                  <a:pt x="20" y="88"/>
                  <a:pt x="25" y="77"/>
                  <a:pt x="39" y="68"/>
                </a:cubicBezTo>
                <a:cubicBezTo>
                  <a:pt x="42" y="66"/>
                  <a:pt x="48" y="62"/>
                  <a:pt x="48" y="62"/>
                </a:cubicBezTo>
                <a:cubicBezTo>
                  <a:pt x="53" y="47"/>
                  <a:pt x="43" y="29"/>
                  <a:pt x="30" y="20"/>
                </a:cubicBezTo>
                <a:cubicBezTo>
                  <a:pt x="27" y="11"/>
                  <a:pt x="13" y="0"/>
                  <a:pt x="21" y="8"/>
                </a:cubicBezTo>
                <a:close/>
              </a:path>
            </a:pathLst>
          </a:custGeom>
          <a:solidFill>
            <a:srgbClr val="003300"/>
          </a:solidFill>
          <a:ln w="9525">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07" name="Freeform 59"/>
          <p:cNvSpPr>
            <a:spLocks/>
          </p:cNvSpPr>
          <p:nvPr/>
        </p:nvSpPr>
        <p:spPr bwMode="auto">
          <a:xfrm>
            <a:off x="6442075" y="2995613"/>
            <a:ext cx="49213" cy="95250"/>
          </a:xfrm>
          <a:custGeom>
            <a:avLst/>
            <a:gdLst>
              <a:gd name="T0" fmla="*/ 13 w 31"/>
              <a:gd name="T1" fmla="*/ 0 h 60"/>
              <a:gd name="T2" fmla="*/ 16 w 31"/>
              <a:gd name="T3" fmla="*/ 60 h 60"/>
              <a:gd name="T4" fmla="*/ 25 w 31"/>
              <a:gd name="T5" fmla="*/ 54 h 60"/>
              <a:gd name="T6" fmla="*/ 31 w 31"/>
              <a:gd name="T7" fmla="*/ 36 h 60"/>
              <a:gd name="T8" fmla="*/ 13 w 31"/>
              <a:gd name="T9" fmla="*/ 0 h 60"/>
            </a:gdLst>
            <a:ahLst/>
            <a:cxnLst>
              <a:cxn ang="0">
                <a:pos x="T0" y="T1"/>
              </a:cxn>
              <a:cxn ang="0">
                <a:pos x="T2" y="T3"/>
              </a:cxn>
              <a:cxn ang="0">
                <a:pos x="T4" y="T5"/>
              </a:cxn>
              <a:cxn ang="0">
                <a:pos x="T6" y="T7"/>
              </a:cxn>
              <a:cxn ang="0">
                <a:pos x="T8" y="T9"/>
              </a:cxn>
            </a:cxnLst>
            <a:rect l="0" t="0" r="r" b="b"/>
            <a:pathLst>
              <a:path w="31" h="60">
                <a:moveTo>
                  <a:pt x="13" y="0"/>
                </a:moveTo>
                <a:cubicBezTo>
                  <a:pt x="0" y="20"/>
                  <a:pt x="3" y="41"/>
                  <a:pt x="16" y="60"/>
                </a:cubicBezTo>
                <a:cubicBezTo>
                  <a:pt x="19" y="58"/>
                  <a:pt x="23" y="57"/>
                  <a:pt x="25" y="54"/>
                </a:cubicBezTo>
                <a:cubicBezTo>
                  <a:pt x="28" y="49"/>
                  <a:pt x="31" y="36"/>
                  <a:pt x="31" y="36"/>
                </a:cubicBezTo>
                <a:cubicBezTo>
                  <a:pt x="27" y="24"/>
                  <a:pt x="20" y="11"/>
                  <a:pt x="13" y="0"/>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08" name="Freeform 60"/>
          <p:cNvSpPr>
            <a:spLocks/>
          </p:cNvSpPr>
          <p:nvPr/>
        </p:nvSpPr>
        <p:spPr bwMode="auto">
          <a:xfrm>
            <a:off x="7346950" y="4186238"/>
            <a:ext cx="292100" cy="233362"/>
          </a:xfrm>
          <a:custGeom>
            <a:avLst/>
            <a:gdLst>
              <a:gd name="T0" fmla="*/ 1 w 184"/>
              <a:gd name="T1" fmla="*/ 0 h 147"/>
              <a:gd name="T2" fmla="*/ 31 w 184"/>
              <a:gd name="T3" fmla="*/ 6 h 147"/>
              <a:gd name="T4" fmla="*/ 49 w 184"/>
              <a:gd name="T5" fmla="*/ 12 h 147"/>
              <a:gd name="T6" fmla="*/ 121 w 184"/>
              <a:gd name="T7" fmla="*/ 66 h 147"/>
              <a:gd name="T8" fmla="*/ 136 w 184"/>
              <a:gd name="T9" fmla="*/ 78 h 147"/>
              <a:gd name="T10" fmla="*/ 169 w 184"/>
              <a:gd name="T11" fmla="*/ 84 h 147"/>
              <a:gd name="T12" fmla="*/ 136 w 184"/>
              <a:gd name="T13" fmla="*/ 114 h 147"/>
              <a:gd name="T14" fmla="*/ 118 w 184"/>
              <a:gd name="T15" fmla="*/ 120 h 147"/>
              <a:gd name="T16" fmla="*/ 70 w 184"/>
              <a:gd name="T17" fmla="*/ 147 h 147"/>
              <a:gd name="T18" fmla="*/ 22 w 184"/>
              <a:gd name="T19" fmla="*/ 135 h 147"/>
              <a:gd name="T20" fmla="*/ 4 w 184"/>
              <a:gd name="T21" fmla="*/ 15 h 147"/>
              <a:gd name="T22" fmla="*/ 1 w 184"/>
              <a:gd name="T2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4" h="147">
                <a:moveTo>
                  <a:pt x="1" y="0"/>
                </a:moveTo>
                <a:cubicBezTo>
                  <a:pt x="11" y="2"/>
                  <a:pt x="21" y="4"/>
                  <a:pt x="31" y="6"/>
                </a:cubicBezTo>
                <a:cubicBezTo>
                  <a:pt x="37" y="8"/>
                  <a:pt x="49" y="12"/>
                  <a:pt x="49" y="12"/>
                </a:cubicBezTo>
                <a:cubicBezTo>
                  <a:pt x="62" y="50"/>
                  <a:pt x="84" y="62"/>
                  <a:pt x="121" y="66"/>
                </a:cubicBezTo>
                <a:cubicBezTo>
                  <a:pt x="144" y="74"/>
                  <a:pt x="117" y="62"/>
                  <a:pt x="136" y="78"/>
                </a:cubicBezTo>
                <a:cubicBezTo>
                  <a:pt x="145" y="85"/>
                  <a:pt x="158" y="83"/>
                  <a:pt x="169" y="84"/>
                </a:cubicBezTo>
                <a:cubicBezTo>
                  <a:pt x="184" y="106"/>
                  <a:pt x="151" y="110"/>
                  <a:pt x="136" y="114"/>
                </a:cubicBezTo>
                <a:cubicBezTo>
                  <a:pt x="130" y="116"/>
                  <a:pt x="118" y="120"/>
                  <a:pt x="118" y="120"/>
                </a:cubicBezTo>
                <a:cubicBezTo>
                  <a:pt x="102" y="136"/>
                  <a:pt x="90" y="140"/>
                  <a:pt x="70" y="147"/>
                </a:cubicBezTo>
                <a:cubicBezTo>
                  <a:pt x="47" y="145"/>
                  <a:pt x="39" y="146"/>
                  <a:pt x="22" y="135"/>
                </a:cubicBezTo>
                <a:cubicBezTo>
                  <a:pt x="21" y="97"/>
                  <a:pt x="34" y="45"/>
                  <a:pt x="4" y="15"/>
                </a:cubicBezTo>
                <a:cubicBezTo>
                  <a:pt x="0" y="4"/>
                  <a:pt x="1" y="9"/>
                  <a:pt x="1" y="0"/>
                </a:cubicBezTo>
                <a:close/>
              </a:path>
            </a:pathLst>
          </a:custGeom>
          <a:solidFill>
            <a:srgbClr val="9933FF"/>
          </a:solidFill>
          <a:ln w="9525">
            <a:solidFill>
              <a:srgbClr val="9933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09" name="Freeform 61"/>
          <p:cNvSpPr>
            <a:spLocks/>
          </p:cNvSpPr>
          <p:nvPr/>
        </p:nvSpPr>
        <p:spPr bwMode="auto">
          <a:xfrm>
            <a:off x="7673975" y="4216400"/>
            <a:ext cx="412750" cy="317500"/>
          </a:xfrm>
          <a:custGeom>
            <a:avLst/>
            <a:gdLst>
              <a:gd name="T0" fmla="*/ 11 w 260"/>
              <a:gd name="T1" fmla="*/ 65 h 200"/>
              <a:gd name="T2" fmla="*/ 8 w 260"/>
              <a:gd name="T3" fmla="*/ 38 h 200"/>
              <a:gd name="T4" fmla="*/ 26 w 260"/>
              <a:gd name="T5" fmla="*/ 32 h 200"/>
              <a:gd name="T6" fmla="*/ 65 w 260"/>
              <a:gd name="T7" fmla="*/ 38 h 200"/>
              <a:gd name="T8" fmla="*/ 89 w 260"/>
              <a:gd name="T9" fmla="*/ 17 h 200"/>
              <a:gd name="T10" fmla="*/ 107 w 260"/>
              <a:gd name="T11" fmla="*/ 11 h 200"/>
              <a:gd name="T12" fmla="*/ 113 w 260"/>
              <a:gd name="T13" fmla="*/ 2 h 200"/>
              <a:gd name="T14" fmla="*/ 155 w 260"/>
              <a:gd name="T15" fmla="*/ 17 h 200"/>
              <a:gd name="T16" fmla="*/ 209 w 260"/>
              <a:gd name="T17" fmla="*/ 50 h 200"/>
              <a:gd name="T18" fmla="*/ 242 w 260"/>
              <a:gd name="T19" fmla="*/ 77 h 200"/>
              <a:gd name="T20" fmla="*/ 260 w 260"/>
              <a:gd name="T21" fmla="*/ 101 h 200"/>
              <a:gd name="T22" fmla="*/ 233 w 260"/>
              <a:gd name="T23" fmla="*/ 200 h 200"/>
              <a:gd name="T24" fmla="*/ 215 w 260"/>
              <a:gd name="T25" fmla="*/ 179 h 200"/>
              <a:gd name="T26" fmla="*/ 212 w 260"/>
              <a:gd name="T27" fmla="*/ 128 h 200"/>
              <a:gd name="T28" fmla="*/ 158 w 260"/>
              <a:gd name="T29" fmla="*/ 104 h 200"/>
              <a:gd name="T30" fmla="*/ 119 w 260"/>
              <a:gd name="T31" fmla="*/ 59 h 200"/>
              <a:gd name="T32" fmla="*/ 29 w 260"/>
              <a:gd name="T33" fmla="*/ 68 h 200"/>
              <a:gd name="T34" fmla="*/ 11 w 260"/>
              <a:gd name="T35" fmla="*/ 6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200">
                <a:moveTo>
                  <a:pt x="11" y="65"/>
                </a:moveTo>
                <a:cubicBezTo>
                  <a:pt x="10" y="62"/>
                  <a:pt x="0" y="44"/>
                  <a:pt x="8" y="38"/>
                </a:cubicBezTo>
                <a:cubicBezTo>
                  <a:pt x="13" y="34"/>
                  <a:pt x="26" y="32"/>
                  <a:pt x="26" y="32"/>
                </a:cubicBezTo>
                <a:cubicBezTo>
                  <a:pt x="47" y="46"/>
                  <a:pt x="43" y="45"/>
                  <a:pt x="65" y="38"/>
                </a:cubicBezTo>
                <a:cubicBezTo>
                  <a:pt x="70" y="30"/>
                  <a:pt x="81" y="22"/>
                  <a:pt x="89" y="17"/>
                </a:cubicBezTo>
                <a:cubicBezTo>
                  <a:pt x="95" y="14"/>
                  <a:pt x="107" y="11"/>
                  <a:pt x="107" y="11"/>
                </a:cubicBezTo>
                <a:cubicBezTo>
                  <a:pt x="109" y="8"/>
                  <a:pt x="110" y="3"/>
                  <a:pt x="113" y="2"/>
                </a:cubicBezTo>
                <a:cubicBezTo>
                  <a:pt x="120" y="0"/>
                  <a:pt x="146" y="15"/>
                  <a:pt x="155" y="17"/>
                </a:cubicBezTo>
                <a:cubicBezTo>
                  <a:pt x="166" y="34"/>
                  <a:pt x="192" y="39"/>
                  <a:pt x="209" y="50"/>
                </a:cubicBezTo>
                <a:cubicBezTo>
                  <a:pt x="215" y="69"/>
                  <a:pt x="223" y="73"/>
                  <a:pt x="242" y="77"/>
                </a:cubicBezTo>
                <a:cubicBezTo>
                  <a:pt x="252" y="84"/>
                  <a:pt x="256" y="89"/>
                  <a:pt x="260" y="101"/>
                </a:cubicBezTo>
                <a:cubicBezTo>
                  <a:pt x="258" y="127"/>
                  <a:pt x="254" y="179"/>
                  <a:pt x="233" y="200"/>
                </a:cubicBezTo>
                <a:cubicBezTo>
                  <a:pt x="221" y="196"/>
                  <a:pt x="219" y="191"/>
                  <a:pt x="215" y="179"/>
                </a:cubicBezTo>
                <a:cubicBezTo>
                  <a:pt x="214" y="162"/>
                  <a:pt x="216" y="145"/>
                  <a:pt x="212" y="128"/>
                </a:cubicBezTo>
                <a:cubicBezTo>
                  <a:pt x="211" y="121"/>
                  <a:pt x="167" y="106"/>
                  <a:pt x="158" y="104"/>
                </a:cubicBezTo>
                <a:cubicBezTo>
                  <a:pt x="140" y="92"/>
                  <a:pt x="138" y="65"/>
                  <a:pt x="119" y="59"/>
                </a:cubicBezTo>
                <a:cubicBezTo>
                  <a:pt x="66" y="61"/>
                  <a:pt x="64" y="59"/>
                  <a:pt x="29" y="68"/>
                </a:cubicBezTo>
                <a:cubicBezTo>
                  <a:pt x="23" y="67"/>
                  <a:pt x="11" y="65"/>
                  <a:pt x="11" y="65"/>
                </a:cubicBezTo>
                <a:close/>
              </a:path>
            </a:pathLst>
          </a:custGeom>
          <a:solidFill>
            <a:srgbClr val="9933FF"/>
          </a:solidFill>
          <a:ln w="9525">
            <a:solidFill>
              <a:srgbClr val="9933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10" name="Freeform 62"/>
          <p:cNvSpPr>
            <a:spLocks/>
          </p:cNvSpPr>
          <p:nvPr/>
        </p:nvSpPr>
        <p:spPr bwMode="auto">
          <a:xfrm>
            <a:off x="8078788" y="3725863"/>
            <a:ext cx="331787" cy="836612"/>
          </a:xfrm>
          <a:custGeom>
            <a:avLst/>
            <a:gdLst>
              <a:gd name="T0" fmla="*/ 2 w 209"/>
              <a:gd name="T1" fmla="*/ 515 h 527"/>
              <a:gd name="T2" fmla="*/ 62 w 209"/>
              <a:gd name="T3" fmla="*/ 467 h 527"/>
              <a:gd name="T4" fmla="*/ 86 w 209"/>
              <a:gd name="T5" fmla="*/ 344 h 527"/>
              <a:gd name="T6" fmla="*/ 104 w 209"/>
              <a:gd name="T7" fmla="*/ 317 h 527"/>
              <a:gd name="T8" fmla="*/ 131 w 209"/>
              <a:gd name="T9" fmla="*/ 299 h 527"/>
              <a:gd name="T10" fmla="*/ 92 w 209"/>
              <a:gd name="T11" fmla="*/ 281 h 527"/>
              <a:gd name="T12" fmla="*/ 101 w 209"/>
              <a:gd name="T13" fmla="*/ 251 h 527"/>
              <a:gd name="T14" fmla="*/ 89 w 209"/>
              <a:gd name="T15" fmla="*/ 224 h 527"/>
              <a:gd name="T16" fmla="*/ 56 w 209"/>
              <a:gd name="T17" fmla="*/ 215 h 527"/>
              <a:gd name="T18" fmla="*/ 44 w 209"/>
              <a:gd name="T19" fmla="*/ 197 h 527"/>
              <a:gd name="T20" fmla="*/ 38 w 209"/>
              <a:gd name="T21" fmla="*/ 179 h 527"/>
              <a:gd name="T22" fmla="*/ 44 w 209"/>
              <a:gd name="T23" fmla="*/ 128 h 527"/>
              <a:gd name="T24" fmla="*/ 53 w 209"/>
              <a:gd name="T25" fmla="*/ 101 h 527"/>
              <a:gd name="T26" fmla="*/ 50 w 209"/>
              <a:gd name="T27" fmla="*/ 71 h 527"/>
              <a:gd name="T28" fmla="*/ 41 w 209"/>
              <a:gd name="T29" fmla="*/ 44 h 527"/>
              <a:gd name="T30" fmla="*/ 44 w 209"/>
              <a:gd name="T31" fmla="*/ 11 h 527"/>
              <a:gd name="T32" fmla="*/ 53 w 209"/>
              <a:gd name="T33" fmla="*/ 29 h 527"/>
              <a:gd name="T34" fmla="*/ 71 w 209"/>
              <a:gd name="T35" fmla="*/ 44 h 527"/>
              <a:gd name="T36" fmla="*/ 113 w 209"/>
              <a:gd name="T37" fmla="*/ 119 h 527"/>
              <a:gd name="T38" fmla="*/ 134 w 209"/>
              <a:gd name="T39" fmla="*/ 143 h 527"/>
              <a:gd name="T40" fmla="*/ 167 w 209"/>
              <a:gd name="T41" fmla="*/ 197 h 527"/>
              <a:gd name="T42" fmla="*/ 185 w 209"/>
              <a:gd name="T43" fmla="*/ 209 h 527"/>
              <a:gd name="T44" fmla="*/ 194 w 209"/>
              <a:gd name="T45" fmla="*/ 215 h 527"/>
              <a:gd name="T46" fmla="*/ 197 w 209"/>
              <a:gd name="T47" fmla="*/ 323 h 527"/>
              <a:gd name="T48" fmla="*/ 182 w 209"/>
              <a:gd name="T49" fmla="*/ 350 h 527"/>
              <a:gd name="T50" fmla="*/ 155 w 209"/>
              <a:gd name="T51" fmla="*/ 398 h 527"/>
              <a:gd name="T52" fmla="*/ 140 w 209"/>
              <a:gd name="T53" fmla="*/ 413 h 527"/>
              <a:gd name="T54" fmla="*/ 122 w 209"/>
              <a:gd name="T55" fmla="*/ 443 h 527"/>
              <a:gd name="T56" fmla="*/ 71 w 209"/>
              <a:gd name="T57" fmla="*/ 515 h 527"/>
              <a:gd name="T58" fmla="*/ 20 w 209"/>
              <a:gd name="T59" fmla="*/ 518 h 527"/>
              <a:gd name="T60" fmla="*/ 2 w 209"/>
              <a:gd name="T61" fmla="*/ 51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527">
                <a:moveTo>
                  <a:pt x="2" y="515"/>
                </a:moveTo>
                <a:cubicBezTo>
                  <a:pt x="17" y="492"/>
                  <a:pt x="43" y="486"/>
                  <a:pt x="62" y="467"/>
                </a:cubicBezTo>
                <a:cubicBezTo>
                  <a:pt x="67" y="425"/>
                  <a:pt x="73" y="384"/>
                  <a:pt x="86" y="344"/>
                </a:cubicBezTo>
                <a:cubicBezTo>
                  <a:pt x="89" y="334"/>
                  <a:pt x="95" y="323"/>
                  <a:pt x="104" y="317"/>
                </a:cubicBezTo>
                <a:cubicBezTo>
                  <a:pt x="113" y="311"/>
                  <a:pt x="131" y="299"/>
                  <a:pt x="131" y="299"/>
                </a:cubicBezTo>
                <a:cubicBezTo>
                  <a:pt x="138" y="277"/>
                  <a:pt x="107" y="282"/>
                  <a:pt x="92" y="281"/>
                </a:cubicBezTo>
                <a:cubicBezTo>
                  <a:pt x="95" y="271"/>
                  <a:pt x="101" y="251"/>
                  <a:pt x="101" y="251"/>
                </a:cubicBezTo>
                <a:cubicBezTo>
                  <a:pt x="99" y="235"/>
                  <a:pt x="103" y="229"/>
                  <a:pt x="89" y="224"/>
                </a:cubicBezTo>
                <a:cubicBezTo>
                  <a:pt x="78" y="220"/>
                  <a:pt x="56" y="215"/>
                  <a:pt x="56" y="215"/>
                </a:cubicBezTo>
                <a:cubicBezTo>
                  <a:pt x="52" y="209"/>
                  <a:pt x="46" y="204"/>
                  <a:pt x="44" y="197"/>
                </a:cubicBezTo>
                <a:cubicBezTo>
                  <a:pt x="42" y="191"/>
                  <a:pt x="38" y="179"/>
                  <a:pt x="38" y="179"/>
                </a:cubicBezTo>
                <a:cubicBezTo>
                  <a:pt x="40" y="153"/>
                  <a:pt x="38" y="147"/>
                  <a:pt x="44" y="128"/>
                </a:cubicBezTo>
                <a:cubicBezTo>
                  <a:pt x="47" y="119"/>
                  <a:pt x="53" y="101"/>
                  <a:pt x="53" y="101"/>
                </a:cubicBezTo>
                <a:cubicBezTo>
                  <a:pt x="52" y="91"/>
                  <a:pt x="52" y="81"/>
                  <a:pt x="50" y="71"/>
                </a:cubicBezTo>
                <a:cubicBezTo>
                  <a:pt x="48" y="62"/>
                  <a:pt x="41" y="44"/>
                  <a:pt x="41" y="44"/>
                </a:cubicBezTo>
                <a:cubicBezTo>
                  <a:pt x="42" y="33"/>
                  <a:pt x="40" y="21"/>
                  <a:pt x="44" y="11"/>
                </a:cubicBezTo>
                <a:cubicBezTo>
                  <a:pt x="48" y="0"/>
                  <a:pt x="49" y="24"/>
                  <a:pt x="53" y="29"/>
                </a:cubicBezTo>
                <a:cubicBezTo>
                  <a:pt x="58" y="35"/>
                  <a:pt x="65" y="38"/>
                  <a:pt x="71" y="44"/>
                </a:cubicBezTo>
                <a:cubicBezTo>
                  <a:pt x="80" y="72"/>
                  <a:pt x="81" y="108"/>
                  <a:pt x="113" y="119"/>
                </a:cubicBezTo>
                <a:cubicBezTo>
                  <a:pt x="127" y="140"/>
                  <a:pt x="119" y="133"/>
                  <a:pt x="134" y="143"/>
                </a:cubicBezTo>
                <a:cubicBezTo>
                  <a:pt x="141" y="163"/>
                  <a:pt x="156" y="180"/>
                  <a:pt x="167" y="197"/>
                </a:cubicBezTo>
                <a:cubicBezTo>
                  <a:pt x="171" y="203"/>
                  <a:pt x="179" y="205"/>
                  <a:pt x="185" y="209"/>
                </a:cubicBezTo>
                <a:cubicBezTo>
                  <a:pt x="188" y="211"/>
                  <a:pt x="194" y="215"/>
                  <a:pt x="194" y="215"/>
                </a:cubicBezTo>
                <a:cubicBezTo>
                  <a:pt x="209" y="260"/>
                  <a:pt x="202" y="233"/>
                  <a:pt x="197" y="323"/>
                </a:cubicBezTo>
                <a:cubicBezTo>
                  <a:pt x="196" y="333"/>
                  <a:pt x="182" y="350"/>
                  <a:pt x="182" y="350"/>
                </a:cubicBezTo>
                <a:cubicBezTo>
                  <a:pt x="177" y="374"/>
                  <a:pt x="175" y="385"/>
                  <a:pt x="155" y="398"/>
                </a:cubicBezTo>
                <a:cubicBezTo>
                  <a:pt x="151" y="404"/>
                  <a:pt x="144" y="407"/>
                  <a:pt x="140" y="413"/>
                </a:cubicBezTo>
                <a:cubicBezTo>
                  <a:pt x="130" y="429"/>
                  <a:pt x="139" y="437"/>
                  <a:pt x="122" y="443"/>
                </a:cubicBezTo>
                <a:cubicBezTo>
                  <a:pt x="101" y="464"/>
                  <a:pt x="97" y="512"/>
                  <a:pt x="71" y="515"/>
                </a:cubicBezTo>
                <a:cubicBezTo>
                  <a:pt x="54" y="517"/>
                  <a:pt x="37" y="517"/>
                  <a:pt x="20" y="518"/>
                </a:cubicBezTo>
                <a:cubicBezTo>
                  <a:pt x="0" y="521"/>
                  <a:pt x="2" y="527"/>
                  <a:pt x="2" y="515"/>
                </a:cubicBezTo>
                <a:close/>
              </a:path>
            </a:pathLst>
          </a:custGeom>
          <a:solidFill>
            <a:srgbClr val="9933FF"/>
          </a:solidFill>
          <a:ln w="9525">
            <a:solidFill>
              <a:srgbClr val="9933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11" name="Freeform 63"/>
          <p:cNvSpPr>
            <a:spLocks/>
          </p:cNvSpPr>
          <p:nvPr/>
        </p:nvSpPr>
        <p:spPr bwMode="auto">
          <a:xfrm>
            <a:off x="8124825" y="3709988"/>
            <a:ext cx="223838" cy="334962"/>
          </a:xfrm>
          <a:custGeom>
            <a:avLst/>
            <a:gdLst>
              <a:gd name="T0" fmla="*/ 141 w 141"/>
              <a:gd name="T1" fmla="*/ 201 h 211"/>
              <a:gd name="T2" fmla="*/ 108 w 141"/>
              <a:gd name="T3" fmla="*/ 207 h 211"/>
              <a:gd name="T4" fmla="*/ 87 w 141"/>
              <a:gd name="T5" fmla="*/ 180 h 211"/>
              <a:gd name="T6" fmla="*/ 60 w 141"/>
              <a:gd name="T7" fmla="*/ 156 h 211"/>
              <a:gd name="T8" fmla="*/ 36 w 141"/>
              <a:gd name="T9" fmla="*/ 111 h 211"/>
              <a:gd name="T10" fmla="*/ 9 w 141"/>
              <a:gd name="T11" fmla="*/ 63 h 211"/>
              <a:gd name="T12" fmla="*/ 0 w 141"/>
              <a:gd name="T13" fmla="*/ 27 h 211"/>
              <a:gd name="T14" fmla="*/ 15 w 141"/>
              <a:gd name="T15" fmla="*/ 0 h 211"/>
              <a:gd name="T16" fmla="*/ 36 w 141"/>
              <a:gd name="T17" fmla="*/ 51 h 211"/>
              <a:gd name="T18" fmla="*/ 66 w 141"/>
              <a:gd name="T19" fmla="*/ 96 h 211"/>
              <a:gd name="T20" fmla="*/ 87 w 141"/>
              <a:gd name="T21" fmla="*/ 129 h 211"/>
              <a:gd name="T22" fmla="*/ 117 w 141"/>
              <a:gd name="T23" fmla="*/ 174 h 211"/>
              <a:gd name="T24" fmla="*/ 141 w 141"/>
              <a:gd name="T25" fmla="*/ 20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211">
                <a:moveTo>
                  <a:pt x="141" y="201"/>
                </a:moveTo>
                <a:cubicBezTo>
                  <a:pt x="126" y="205"/>
                  <a:pt x="123" y="211"/>
                  <a:pt x="108" y="207"/>
                </a:cubicBezTo>
                <a:cubicBezTo>
                  <a:pt x="100" y="199"/>
                  <a:pt x="95" y="188"/>
                  <a:pt x="87" y="180"/>
                </a:cubicBezTo>
                <a:cubicBezTo>
                  <a:pt x="78" y="171"/>
                  <a:pt x="68" y="165"/>
                  <a:pt x="60" y="156"/>
                </a:cubicBezTo>
                <a:cubicBezTo>
                  <a:pt x="49" y="143"/>
                  <a:pt x="45" y="125"/>
                  <a:pt x="36" y="111"/>
                </a:cubicBezTo>
                <a:cubicBezTo>
                  <a:pt x="30" y="87"/>
                  <a:pt x="18" y="83"/>
                  <a:pt x="9" y="63"/>
                </a:cubicBezTo>
                <a:cubicBezTo>
                  <a:pt x="3" y="49"/>
                  <a:pt x="3" y="42"/>
                  <a:pt x="0" y="27"/>
                </a:cubicBezTo>
                <a:cubicBezTo>
                  <a:pt x="3" y="13"/>
                  <a:pt x="1" y="5"/>
                  <a:pt x="15" y="0"/>
                </a:cubicBezTo>
                <a:cubicBezTo>
                  <a:pt x="28" y="20"/>
                  <a:pt x="26" y="35"/>
                  <a:pt x="36" y="51"/>
                </a:cubicBezTo>
                <a:cubicBezTo>
                  <a:pt x="44" y="63"/>
                  <a:pt x="61" y="82"/>
                  <a:pt x="66" y="96"/>
                </a:cubicBezTo>
                <a:cubicBezTo>
                  <a:pt x="72" y="113"/>
                  <a:pt x="72" y="119"/>
                  <a:pt x="87" y="129"/>
                </a:cubicBezTo>
                <a:cubicBezTo>
                  <a:pt x="96" y="142"/>
                  <a:pt x="106" y="163"/>
                  <a:pt x="117" y="174"/>
                </a:cubicBezTo>
                <a:cubicBezTo>
                  <a:pt x="127" y="184"/>
                  <a:pt x="134" y="188"/>
                  <a:pt x="141" y="201"/>
                </a:cubicBezTo>
                <a:close/>
              </a:path>
            </a:pathLst>
          </a:custGeom>
          <a:solidFill>
            <a:srgbClr val="336600"/>
          </a:solidFill>
          <a:ln w="9525">
            <a:solidFill>
              <a:srgbClr val="33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12" name="Freeform 64"/>
          <p:cNvSpPr>
            <a:spLocks/>
          </p:cNvSpPr>
          <p:nvPr/>
        </p:nvSpPr>
        <p:spPr bwMode="auto">
          <a:xfrm>
            <a:off x="7453313" y="3662363"/>
            <a:ext cx="681037" cy="323850"/>
          </a:xfrm>
          <a:custGeom>
            <a:avLst/>
            <a:gdLst>
              <a:gd name="T0" fmla="*/ 411 w 429"/>
              <a:gd name="T1" fmla="*/ 0 h 204"/>
              <a:gd name="T2" fmla="*/ 429 w 429"/>
              <a:gd name="T3" fmla="*/ 24 h 204"/>
              <a:gd name="T4" fmla="*/ 420 w 429"/>
              <a:gd name="T5" fmla="*/ 66 h 204"/>
              <a:gd name="T6" fmla="*/ 384 w 429"/>
              <a:gd name="T7" fmla="*/ 153 h 204"/>
              <a:gd name="T8" fmla="*/ 303 w 429"/>
              <a:gd name="T9" fmla="*/ 132 h 204"/>
              <a:gd name="T10" fmla="*/ 279 w 429"/>
              <a:gd name="T11" fmla="*/ 69 h 204"/>
              <a:gd name="T12" fmla="*/ 261 w 429"/>
              <a:gd name="T13" fmla="*/ 57 h 204"/>
              <a:gd name="T14" fmla="*/ 252 w 429"/>
              <a:gd name="T15" fmla="*/ 51 h 204"/>
              <a:gd name="T16" fmla="*/ 204 w 429"/>
              <a:gd name="T17" fmla="*/ 81 h 204"/>
              <a:gd name="T18" fmla="*/ 153 w 429"/>
              <a:gd name="T19" fmla="*/ 102 h 204"/>
              <a:gd name="T20" fmla="*/ 27 w 429"/>
              <a:gd name="T21" fmla="*/ 204 h 204"/>
              <a:gd name="T22" fmla="*/ 0 w 429"/>
              <a:gd name="T23" fmla="*/ 186 h 204"/>
              <a:gd name="T24" fmla="*/ 36 w 429"/>
              <a:gd name="T25" fmla="*/ 168 h 204"/>
              <a:gd name="T26" fmla="*/ 60 w 429"/>
              <a:gd name="T27" fmla="*/ 162 h 204"/>
              <a:gd name="T28" fmla="*/ 93 w 429"/>
              <a:gd name="T29" fmla="*/ 111 h 204"/>
              <a:gd name="T30" fmla="*/ 120 w 429"/>
              <a:gd name="T31" fmla="*/ 99 h 204"/>
              <a:gd name="T32" fmla="*/ 174 w 429"/>
              <a:gd name="T33" fmla="*/ 69 h 204"/>
              <a:gd name="T34" fmla="*/ 204 w 429"/>
              <a:gd name="T35" fmla="*/ 57 h 204"/>
              <a:gd name="T36" fmla="*/ 225 w 429"/>
              <a:gd name="T37" fmla="*/ 33 h 204"/>
              <a:gd name="T38" fmla="*/ 255 w 429"/>
              <a:gd name="T39" fmla="*/ 6 h 204"/>
              <a:gd name="T40" fmla="*/ 294 w 429"/>
              <a:gd name="T41" fmla="*/ 18 h 204"/>
              <a:gd name="T42" fmla="*/ 339 w 429"/>
              <a:gd name="T43" fmla="*/ 108 h 204"/>
              <a:gd name="T44" fmla="*/ 348 w 429"/>
              <a:gd name="T45" fmla="*/ 105 h 204"/>
              <a:gd name="T46" fmla="*/ 354 w 429"/>
              <a:gd name="T47" fmla="*/ 114 h 204"/>
              <a:gd name="T48" fmla="*/ 384 w 429"/>
              <a:gd name="T49" fmla="*/ 123 h 204"/>
              <a:gd name="T50" fmla="*/ 399 w 429"/>
              <a:gd name="T51" fmla="*/ 87 h 204"/>
              <a:gd name="T52" fmla="*/ 405 w 429"/>
              <a:gd name="T53" fmla="*/ 69 h 204"/>
              <a:gd name="T54" fmla="*/ 411 w 429"/>
              <a:gd name="T5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9" h="204">
                <a:moveTo>
                  <a:pt x="411" y="0"/>
                </a:moveTo>
                <a:cubicBezTo>
                  <a:pt x="422" y="7"/>
                  <a:pt x="422" y="13"/>
                  <a:pt x="429" y="24"/>
                </a:cubicBezTo>
                <a:cubicBezTo>
                  <a:pt x="427" y="39"/>
                  <a:pt x="424" y="51"/>
                  <a:pt x="420" y="66"/>
                </a:cubicBezTo>
                <a:cubicBezTo>
                  <a:pt x="424" y="105"/>
                  <a:pt x="428" y="146"/>
                  <a:pt x="384" y="153"/>
                </a:cubicBezTo>
                <a:cubicBezTo>
                  <a:pt x="356" y="150"/>
                  <a:pt x="329" y="141"/>
                  <a:pt x="303" y="132"/>
                </a:cubicBezTo>
                <a:cubicBezTo>
                  <a:pt x="298" y="116"/>
                  <a:pt x="293" y="81"/>
                  <a:pt x="279" y="69"/>
                </a:cubicBezTo>
                <a:cubicBezTo>
                  <a:pt x="274" y="64"/>
                  <a:pt x="267" y="61"/>
                  <a:pt x="261" y="57"/>
                </a:cubicBezTo>
                <a:cubicBezTo>
                  <a:pt x="258" y="55"/>
                  <a:pt x="252" y="51"/>
                  <a:pt x="252" y="51"/>
                </a:cubicBezTo>
                <a:cubicBezTo>
                  <a:pt x="232" y="56"/>
                  <a:pt x="221" y="70"/>
                  <a:pt x="204" y="81"/>
                </a:cubicBezTo>
                <a:cubicBezTo>
                  <a:pt x="188" y="92"/>
                  <a:pt x="168" y="89"/>
                  <a:pt x="153" y="102"/>
                </a:cubicBezTo>
                <a:cubicBezTo>
                  <a:pt x="115" y="136"/>
                  <a:pt x="77" y="187"/>
                  <a:pt x="27" y="204"/>
                </a:cubicBezTo>
                <a:cubicBezTo>
                  <a:pt x="12" y="201"/>
                  <a:pt x="5" y="201"/>
                  <a:pt x="0" y="186"/>
                </a:cubicBezTo>
                <a:cubicBezTo>
                  <a:pt x="10" y="179"/>
                  <a:pt x="24" y="171"/>
                  <a:pt x="36" y="168"/>
                </a:cubicBezTo>
                <a:cubicBezTo>
                  <a:pt x="44" y="166"/>
                  <a:pt x="60" y="162"/>
                  <a:pt x="60" y="162"/>
                </a:cubicBezTo>
                <a:cubicBezTo>
                  <a:pt x="73" y="153"/>
                  <a:pt x="84" y="114"/>
                  <a:pt x="93" y="111"/>
                </a:cubicBezTo>
                <a:cubicBezTo>
                  <a:pt x="114" y="104"/>
                  <a:pt x="106" y="109"/>
                  <a:pt x="120" y="99"/>
                </a:cubicBezTo>
                <a:cubicBezTo>
                  <a:pt x="140" y="69"/>
                  <a:pt x="124" y="73"/>
                  <a:pt x="174" y="69"/>
                </a:cubicBezTo>
                <a:cubicBezTo>
                  <a:pt x="186" y="66"/>
                  <a:pt x="194" y="64"/>
                  <a:pt x="204" y="57"/>
                </a:cubicBezTo>
                <a:cubicBezTo>
                  <a:pt x="218" y="36"/>
                  <a:pt x="210" y="43"/>
                  <a:pt x="225" y="33"/>
                </a:cubicBezTo>
                <a:cubicBezTo>
                  <a:pt x="236" y="17"/>
                  <a:pt x="237" y="12"/>
                  <a:pt x="255" y="6"/>
                </a:cubicBezTo>
                <a:cubicBezTo>
                  <a:pt x="269" y="10"/>
                  <a:pt x="282" y="10"/>
                  <a:pt x="294" y="18"/>
                </a:cubicBezTo>
                <a:cubicBezTo>
                  <a:pt x="310" y="43"/>
                  <a:pt x="307" y="97"/>
                  <a:pt x="339" y="108"/>
                </a:cubicBezTo>
                <a:cubicBezTo>
                  <a:pt x="342" y="107"/>
                  <a:pt x="345" y="104"/>
                  <a:pt x="348" y="105"/>
                </a:cubicBezTo>
                <a:cubicBezTo>
                  <a:pt x="351" y="106"/>
                  <a:pt x="351" y="112"/>
                  <a:pt x="354" y="114"/>
                </a:cubicBezTo>
                <a:cubicBezTo>
                  <a:pt x="359" y="117"/>
                  <a:pt x="377" y="121"/>
                  <a:pt x="384" y="123"/>
                </a:cubicBezTo>
                <a:cubicBezTo>
                  <a:pt x="402" y="117"/>
                  <a:pt x="395" y="105"/>
                  <a:pt x="399" y="87"/>
                </a:cubicBezTo>
                <a:cubicBezTo>
                  <a:pt x="400" y="81"/>
                  <a:pt x="405" y="69"/>
                  <a:pt x="405" y="69"/>
                </a:cubicBezTo>
                <a:cubicBezTo>
                  <a:pt x="407" y="44"/>
                  <a:pt x="411" y="24"/>
                  <a:pt x="411" y="0"/>
                </a:cubicBezTo>
                <a:close/>
              </a:path>
            </a:pathLst>
          </a:cu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13" name="Freeform 65"/>
          <p:cNvSpPr>
            <a:spLocks/>
          </p:cNvSpPr>
          <p:nvPr/>
        </p:nvSpPr>
        <p:spPr bwMode="auto">
          <a:xfrm>
            <a:off x="8712200" y="4629150"/>
            <a:ext cx="198438" cy="209550"/>
          </a:xfrm>
          <a:custGeom>
            <a:avLst/>
            <a:gdLst>
              <a:gd name="T0" fmla="*/ 113 w 125"/>
              <a:gd name="T1" fmla="*/ 12 h 132"/>
              <a:gd name="T2" fmla="*/ 62 w 125"/>
              <a:gd name="T3" fmla="*/ 48 h 132"/>
              <a:gd name="T4" fmla="*/ 35 w 125"/>
              <a:gd name="T5" fmla="*/ 66 h 132"/>
              <a:gd name="T6" fmla="*/ 5 w 125"/>
              <a:gd name="T7" fmla="*/ 96 h 132"/>
              <a:gd name="T8" fmla="*/ 8 w 125"/>
              <a:gd name="T9" fmla="*/ 123 h 132"/>
              <a:gd name="T10" fmla="*/ 11 w 125"/>
              <a:gd name="T11" fmla="*/ 132 h 132"/>
              <a:gd name="T12" fmla="*/ 50 w 125"/>
              <a:gd name="T13" fmla="*/ 108 h 132"/>
              <a:gd name="T14" fmla="*/ 59 w 125"/>
              <a:gd name="T15" fmla="*/ 102 h 132"/>
              <a:gd name="T16" fmla="*/ 89 w 125"/>
              <a:gd name="T17" fmla="*/ 72 h 132"/>
              <a:gd name="T18" fmla="*/ 107 w 125"/>
              <a:gd name="T19" fmla="*/ 48 h 132"/>
              <a:gd name="T20" fmla="*/ 125 w 125"/>
              <a:gd name="T21" fmla="*/ 24 h 132"/>
              <a:gd name="T22" fmla="*/ 122 w 125"/>
              <a:gd name="T23" fmla="*/ 12 h 132"/>
              <a:gd name="T24" fmla="*/ 113 w 125"/>
              <a:gd name="T25"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32">
                <a:moveTo>
                  <a:pt x="113" y="12"/>
                </a:moveTo>
                <a:cubicBezTo>
                  <a:pt x="78" y="6"/>
                  <a:pt x="80" y="22"/>
                  <a:pt x="62" y="48"/>
                </a:cubicBezTo>
                <a:cubicBezTo>
                  <a:pt x="61" y="50"/>
                  <a:pt x="40" y="60"/>
                  <a:pt x="35" y="66"/>
                </a:cubicBezTo>
                <a:cubicBezTo>
                  <a:pt x="24" y="80"/>
                  <a:pt x="22" y="90"/>
                  <a:pt x="5" y="96"/>
                </a:cubicBezTo>
                <a:cubicBezTo>
                  <a:pt x="0" y="111"/>
                  <a:pt x="1" y="102"/>
                  <a:pt x="8" y="123"/>
                </a:cubicBezTo>
                <a:cubicBezTo>
                  <a:pt x="9" y="126"/>
                  <a:pt x="11" y="132"/>
                  <a:pt x="11" y="132"/>
                </a:cubicBezTo>
                <a:cubicBezTo>
                  <a:pt x="30" y="128"/>
                  <a:pt x="33" y="119"/>
                  <a:pt x="50" y="108"/>
                </a:cubicBezTo>
                <a:cubicBezTo>
                  <a:pt x="53" y="106"/>
                  <a:pt x="59" y="102"/>
                  <a:pt x="59" y="102"/>
                </a:cubicBezTo>
                <a:cubicBezTo>
                  <a:pt x="67" y="90"/>
                  <a:pt x="76" y="76"/>
                  <a:pt x="89" y="72"/>
                </a:cubicBezTo>
                <a:cubicBezTo>
                  <a:pt x="96" y="61"/>
                  <a:pt x="96" y="55"/>
                  <a:pt x="107" y="48"/>
                </a:cubicBezTo>
                <a:cubicBezTo>
                  <a:pt x="111" y="37"/>
                  <a:pt x="118" y="34"/>
                  <a:pt x="125" y="24"/>
                </a:cubicBezTo>
                <a:cubicBezTo>
                  <a:pt x="124" y="20"/>
                  <a:pt x="125" y="15"/>
                  <a:pt x="122" y="12"/>
                </a:cubicBezTo>
                <a:cubicBezTo>
                  <a:pt x="112" y="0"/>
                  <a:pt x="113" y="9"/>
                  <a:pt x="113" y="12"/>
                </a:cubicBezTo>
                <a:close/>
              </a:path>
            </a:pathLst>
          </a:custGeom>
          <a:solidFill>
            <a:srgbClr val="003300"/>
          </a:solidFill>
          <a:ln w="9525">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14" name="Freeform 66"/>
          <p:cNvSpPr>
            <a:spLocks/>
          </p:cNvSpPr>
          <p:nvPr/>
        </p:nvSpPr>
        <p:spPr bwMode="auto">
          <a:xfrm>
            <a:off x="8924925" y="4467225"/>
            <a:ext cx="117475" cy="147638"/>
          </a:xfrm>
          <a:custGeom>
            <a:avLst/>
            <a:gdLst>
              <a:gd name="T0" fmla="*/ 15 w 74"/>
              <a:gd name="T1" fmla="*/ 9 h 93"/>
              <a:gd name="T2" fmla="*/ 48 w 74"/>
              <a:gd name="T3" fmla="*/ 42 h 93"/>
              <a:gd name="T4" fmla="*/ 54 w 74"/>
              <a:gd name="T5" fmla="*/ 51 h 93"/>
              <a:gd name="T6" fmla="*/ 21 w 74"/>
              <a:gd name="T7" fmla="*/ 93 h 93"/>
              <a:gd name="T8" fmla="*/ 0 w 74"/>
              <a:gd name="T9" fmla="*/ 72 h 93"/>
              <a:gd name="T10" fmla="*/ 9 w 74"/>
              <a:gd name="T11" fmla="*/ 48 h 93"/>
              <a:gd name="T12" fmla="*/ 15 w 74"/>
              <a:gd name="T13" fmla="*/ 9 h 93"/>
            </a:gdLst>
            <a:ahLst/>
            <a:cxnLst>
              <a:cxn ang="0">
                <a:pos x="T0" y="T1"/>
              </a:cxn>
              <a:cxn ang="0">
                <a:pos x="T2" y="T3"/>
              </a:cxn>
              <a:cxn ang="0">
                <a:pos x="T4" y="T5"/>
              </a:cxn>
              <a:cxn ang="0">
                <a:pos x="T6" y="T7"/>
              </a:cxn>
              <a:cxn ang="0">
                <a:pos x="T8" y="T9"/>
              </a:cxn>
              <a:cxn ang="0">
                <a:pos x="T10" y="T11"/>
              </a:cxn>
              <a:cxn ang="0">
                <a:pos x="T12" y="T13"/>
              </a:cxn>
            </a:cxnLst>
            <a:rect l="0" t="0" r="r" b="b"/>
            <a:pathLst>
              <a:path w="74" h="93">
                <a:moveTo>
                  <a:pt x="15" y="9"/>
                </a:moveTo>
                <a:cubicBezTo>
                  <a:pt x="42" y="0"/>
                  <a:pt x="30" y="30"/>
                  <a:pt x="48" y="42"/>
                </a:cubicBezTo>
                <a:cubicBezTo>
                  <a:pt x="68" y="29"/>
                  <a:pt x="74" y="44"/>
                  <a:pt x="54" y="51"/>
                </a:cubicBezTo>
                <a:cubicBezTo>
                  <a:pt x="41" y="64"/>
                  <a:pt x="35" y="84"/>
                  <a:pt x="21" y="93"/>
                </a:cubicBezTo>
                <a:cubicBezTo>
                  <a:pt x="12" y="90"/>
                  <a:pt x="0" y="72"/>
                  <a:pt x="0" y="72"/>
                </a:cubicBezTo>
                <a:cubicBezTo>
                  <a:pt x="11" y="64"/>
                  <a:pt x="13" y="61"/>
                  <a:pt x="9" y="48"/>
                </a:cubicBezTo>
                <a:cubicBezTo>
                  <a:pt x="12" y="11"/>
                  <a:pt x="3" y="21"/>
                  <a:pt x="15" y="9"/>
                </a:cubicBezTo>
                <a:close/>
              </a:path>
            </a:pathLst>
          </a:custGeom>
          <a:solidFill>
            <a:srgbClr val="003300"/>
          </a:solidFill>
          <a:ln w="9525">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15" name="Freeform 67"/>
          <p:cNvSpPr>
            <a:spLocks/>
          </p:cNvSpPr>
          <p:nvPr/>
        </p:nvSpPr>
        <p:spPr bwMode="auto">
          <a:xfrm>
            <a:off x="8135938" y="4633913"/>
            <a:ext cx="84137" cy="100012"/>
          </a:xfrm>
          <a:custGeom>
            <a:avLst/>
            <a:gdLst>
              <a:gd name="T0" fmla="*/ 8 w 53"/>
              <a:gd name="T1" fmla="*/ 0 h 63"/>
              <a:gd name="T2" fmla="*/ 26 w 53"/>
              <a:gd name="T3" fmla="*/ 21 h 63"/>
              <a:gd name="T4" fmla="*/ 53 w 53"/>
              <a:gd name="T5" fmla="*/ 24 h 63"/>
              <a:gd name="T6" fmla="*/ 47 w 53"/>
              <a:gd name="T7" fmla="*/ 33 h 63"/>
              <a:gd name="T8" fmla="*/ 38 w 53"/>
              <a:gd name="T9" fmla="*/ 36 h 63"/>
              <a:gd name="T10" fmla="*/ 20 w 53"/>
              <a:gd name="T11" fmla="*/ 63 h 63"/>
              <a:gd name="T12" fmla="*/ 5 w 53"/>
              <a:gd name="T13" fmla="*/ 39 h 63"/>
              <a:gd name="T14" fmla="*/ 8 w 5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63">
                <a:moveTo>
                  <a:pt x="8" y="0"/>
                </a:moveTo>
                <a:cubicBezTo>
                  <a:pt x="15" y="11"/>
                  <a:pt x="14" y="17"/>
                  <a:pt x="26" y="21"/>
                </a:cubicBezTo>
                <a:cubicBezTo>
                  <a:pt x="41" y="17"/>
                  <a:pt x="44" y="11"/>
                  <a:pt x="53" y="24"/>
                </a:cubicBezTo>
                <a:cubicBezTo>
                  <a:pt x="51" y="27"/>
                  <a:pt x="50" y="31"/>
                  <a:pt x="47" y="33"/>
                </a:cubicBezTo>
                <a:cubicBezTo>
                  <a:pt x="45" y="35"/>
                  <a:pt x="40" y="34"/>
                  <a:pt x="38" y="36"/>
                </a:cubicBezTo>
                <a:cubicBezTo>
                  <a:pt x="37" y="37"/>
                  <a:pt x="22" y="59"/>
                  <a:pt x="20" y="63"/>
                </a:cubicBezTo>
                <a:cubicBezTo>
                  <a:pt x="13" y="42"/>
                  <a:pt x="19" y="49"/>
                  <a:pt x="5" y="39"/>
                </a:cubicBezTo>
                <a:cubicBezTo>
                  <a:pt x="0" y="25"/>
                  <a:pt x="4" y="13"/>
                  <a:pt x="8" y="0"/>
                </a:cubicBezTo>
                <a:close/>
              </a:path>
            </a:pathLst>
          </a:custGeom>
          <a:solidFill>
            <a:srgbClr val="003300"/>
          </a:solidFill>
          <a:ln w="9525">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16" name="Freeform 68"/>
          <p:cNvSpPr>
            <a:spLocks/>
          </p:cNvSpPr>
          <p:nvPr/>
        </p:nvSpPr>
        <p:spPr bwMode="auto">
          <a:xfrm>
            <a:off x="7216775" y="2643188"/>
            <a:ext cx="30163" cy="47625"/>
          </a:xfrm>
          <a:custGeom>
            <a:avLst/>
            <a:gdLst>
              <a:gd name="T0" fmla="*/ 5 w 19"/>
              <a:gd name="T1" fmla="*/ 0 h 30"/>
              <a:gd name="T2" fmla="*/ 17 w 19"/>
              <a:gd name="T3" fmla="*/ 12 h 30"/>
              <a:gd name="T4" fmla="*/ 2 w 19"/>
              <a:gd name="T5" fmla="*/ 24 h 30"/>
              <a:gd name="T6" fmla="*/ 5 w 19"/>
              <a:gd name="T7" fmla="*/ 0 h 30"/>
            </a:gdLst>
            <a:ahLst/>
            <a:cxnLst>
              <a:cxn ang="0">
                <a:pos x="T0" y="T1"/>
              </a:cxn>
              <a:cxn ang="0">
                <a:pos x="T2" y="T3"/>
              </a:cxn>
              <a:cxn ang="0">
                <a:pos x="T4" y="T5"/>
              </a:cxn>
              <a:cxn ang="0">
                <a:pos x="T6" y="T7"/>
              </a:cxn>
            </a:cxnLst>
            <a:rect l="0" t="0" r="r" b="b"/>
            <a:pathLst>
              <a:path w="19" h="30">
                <a:moveTo>
                  <a:pt x="5" y="0"/>
                </a:moveTo>
                <a:cubicBezTo>
                  <a:pt x="11" y="2"/>
                  <a:pt x="19" y="2"/>
                  <a:pt x="17" y="12"/>
                </a:cubicBezTo>
                <a:cubicBezTo>
                  <a:pt x="16" y="18"/>
                  <a:pt x="4" y="30"/>
                  <a:pt x="2" y="24"/>
                </a:cubicBezTo>
                <a:cubicBezTo>
                  <a:pt x="0" y="16"/>
                  <a:pt x="4" y="8"/>
                  <a:pt x="5" y="0"/>
                </a:cubicBezTo>
                <a:close/>
              </a:path>
            </a:pathLst>
          </a:custGeom>
          <a:solidFill>
            <a:srgbClr val="336600"/>
          </a:solidFill>
          <a:ln w="9525">
            <a:solidFill>
              <a:srgbClr val="33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2051" name="Picture 3" descr="C:\1Gea\Centro de Formación Ambiental\Mapas provisionales\Mapas en bmp\Mapa blanco con mar.bmp"/>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33400"/>
            <a:ext cx="9144000" cy="4883150"/>
          </a:xfrm>
          <a:prstGeom prst="rect">
            <a:avLst/>
          </a:prstGeom>
          <a:noFill/>
          <a:extLst>
            <a:ext uri="{909E8E84-426E-40DD-AFC4-6F175D3DCCD1}">
              <a14:hiddenFill xmlns:a14="http://schemas.microsoft.com/office/drawing/2010/main">
                <a:solidFill>
                  <a:srgbClr val="FFFFFF"/>
                </a:solidFill>
              </a14:hiddenFill>
            </a:ext>
          </a:extLst>
        </p:spPr>
      </p:pic>
      <p:sp>
        <p:nvSpPr>
          <p:cNvPr id="2117" name="Rectangle 69"/>
          <p:cNvSpPr>
            <a:spLocks noChangeArrowheads="1"/>
          </p:cNvSpPr>
          <p:nvPr/>
        </p:nvSpPr>
        <p:spPr bwMode="auto">
          <a:xfrm>
            <a:off x="304800" y="90488"/>
            <a:ext cx="883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sz="1800" b="1">
                <a:solidFill>
                  <a:srgbClr val="FF0000"/>
                </a:solidFill>
                <a:latin typeface="Arial" charset="0"/>
              </a:rPr>
              <a:t>Bosques en peligro</a:t>
            </a:r>
          </a:p>
        </p:txBody>
      </p:sp>
      <p:sp>
        <p:nvSpPr>
          <p:cNvPr id="2119" name="Rectangle 71"/>
          <p:cNvSpPr>
            <a:spLocks noChangeArrowheads="1"/>
          </p:cNvSpPr>
          <p:nvPr/>
        </p:nvSpPr>
        <p:spPr bwMode="auto">
          <a:xfrm>
            <a:off x="6019800" y="6172200"/>
            <a:ext cx="457200" cy="228600"/>
          </a:xfrm>
          <a:prstGeom prst="rect">
            <a:avLst/>
          </a:prstGeom>
          <a:solidFill>
            <a:srgbClr val="99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20" name="Rectangle 72"/>
          <p:cNvSpPr>
            <a:spLocks noChangeArrowheads="1"/>
          </p:cNvSpPr>
          <p:nvPr/>
        </p:nvSpPr>
        <p:spPr bwMode="auto">
          <a:xfrm>
            <a:off x="3276600" y="5638800"/>
            <a:ext cx="457200" cy="228600"/>
          </a:xfrm>
          <a:prstGeom prst="rect">
            <a:avLst/>
          </a:prstGeom>
          <a:solidFill>
            <a:srgbClr val="33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21" name="Rectangle 73"/>
          <p:cNvSpPr>
            <a:spLocks noChangeArrowheads="1"/>
          </p:cNvSpPr>
          <p:nvPr/>
        </p:nvSpPr>
        <p:spPr bwMode="auto">
          <a:xfrm>
            <a:off x="3276600" y="6172200"/>
            <a:ext cx="457200" cy="228600"/>
          </a:xfrm>
          <a:prstGeom prst="rect">
            <a:avLst/>
          </a:prstGeom>
          <a:solidFill>
            <a:srgbClr val="66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22" name="Rectangle 74"/>
          <p:cNvSpPr>
            <a:spLocks noChangeArrowheads="1"/>
          </p:cNvSpPr>
          <p:nvPr/>
        </p:nvSpPr>
        <p:spPr bwMode="auto">
          <a:xfrm>
            <a:off x="6019800" y="5638800"/>
            <a:ext cx="4572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23" name="Rectangle 75"/>
          <p:cNvSpPr>
            <a:spLocks noChangeArrowheads="1"/>
          </p:cNvSpPr>
          <p:nvPr/>
        </p:nvSpPr>
        <p:spPr bwMode="auto">
          <a:xfrm>
            <a:off x="228600" y="5638800"/>
            <a:ext cx="457200" cy="228600"/>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28" name="Text Box 80"/>
          <p:cNvSpPr txBox="1">
            <a:spLocks noChangeArrowheads="1"/>
          </p:cNvSpPr>
          <p:nvPr/>
        </p:nvSpPr>
        <p:spPr bwMode="auto">
          <a:xfrm>
            <a:off x="685800" y="5638800"/>
            <a:ext cx="243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1000" b="1">
                <a:latin typeface="Arial" charset="0"/>
              </a:rPr>
              <a:t>Bosques templados de hoja ancha</a:t>
            </a:r>
          </a:p>
        </p:txBody>
      </p:sp>
      <p:sp>
        <p:nvSpPr>
          <p:cNvPr id="2129" name="Rectangle 81"/>
          <p:cNvSpPr>
            <a:spLocks noChangeArrowheads="1"/>
          </p:cNvSpPr>
          <p:nvPr/>
        </p:nvSpPr>
        <p:spPr bwMode="auto">
          <a:xfrm>
            <a:off x="228600" y="6172200"/>
            <a:ext cx="457200" cy="228600"/>
          </a:xfrm>
          <a:prstGeom prst="rect">
            <a:avLst/>
          </a:prstGeom>
          <a:solidFill>
            <a:srgbClr val="99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130" name="Text Box 82"/>
          <p:cNvSpPr txBox="1">
            <a:spLocks noChangeArrowheads="1"/>
          </p:cNvSpPr>
          <p:nvPr/>
        </p:nvSpPr>
        <p:spPr bwMode="auto">
          <a:xfrm>
            <a:off x="685800" y="6156325"/>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1000" b="1">
                <a:latin typeface="Arial" charset="0"/>
              </a:rPr>
              <a:t>Bosques esclerófilos siempre  verdes y monte bajo</a:t>
            </a:r>
          </a:p>
        </p:txBody>
      </p:sp>
      <p:sp>
        <p:nvSpPr>
          <p:cNvPr id="2131" name="Text Box 83"/>
          <p:cNvSpPr txBox="1">
            <a:spLocks noChangeArrowheads="1"/>
          </p:cNvSpPr>
          <p:nvPr/>
        </p:nvSpPr>
        <p:spPr bwMode="auto">
          <a:xfrm>
            <a:off x="3733800" y="5638800"/>
            <a:ext cx="243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1000" b="1">
                <a:latin typeface="Arial" charset="0"/>
              </a:rPr>
              <a:t>Bosques lluviosos tropicales</a:t>
            </a:r>
          </a:p>
        </p:txBody>
      </p:sp>
      <p:sp>
        <p:nvSpPr>
          <p:cNvPr id="2132" name="Text Box 84"/>
          <p:cNvSpPr txBox="1">
            <a:spLocks noChangeArrowheads="1"/>
          </p:cNvSpPr>
          <p:nvPr/>
        </p:nvSpPr>
        <p:spPr bwMode="auto">
          <a:xfrm>
            <a:off x="3733800" y="6156325"/>
            <a:ext cx="243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1000" b="1">
                <a:latin typeface="Arial" charset="0"/>
              </a:rPr>
              <a:t>Bosques templados de coníferas</a:t>
            </a:r>
          </a:p>
        </p:txBody>
      </p:sp>
      <p:sp>
        <p:nvSpPr>
          <p:cNvPr id="2133" name="Text Box 85"/>
          <p:cNvSpPr txBox="1">
            <a:spLocks noChangeArrowheads="1"/>
          </p:cNvSpPr>
          <p:nvPr/>
        </p:nvSpPr>
        <p:spPr bwMode="auto">
          <a:xfrm>
            <a:off x="6553200" y="5638800"/>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1000" b="1">
                <a:latin typeface="Arial" charset="0"/>
              </a:rPr>
              <a:t>Bosques tropicales secos o de hoja caduca</a:t>
            </a:r>
          </a:p>
        </p:txBody>
      </p:sp>
      <p:sp>
        <p:nvSpPr>
          <p:cNvPr id="2134" name="Text Box 86"/>
          <p:cNvSpPr txBox="1">
            <a:spLocks noChangeArrowheads="1"/>
          </p:cNvSpPr>
          <p:nvPr/>
        </p:nvSpPr>
        <p:spPr bwMode="auto">
          <a:xfrm>
            <a:off x="6553200" y="6172200"/>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1000" b="1">
                <a:latin typeface="Arial" charset="0"/>
              </a:rPr>
              <a:t>Bosques lluviosos subtropicales y templados</a:t>
            </a:r>
          </a:p>
        </p:txBody>
      </p:sp>
    </p:spTree>
    <p:extLst>
      <p:ext uri="{BB962C8B-B14F-4D97-AF65-F5344CB8AC3E}">
        <p14:creationId xmlns:p14="http://schemas.microsoft.com/office/powerpoint/2010/main" val="2728448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435280" cy="1143000"/>
          </a:xfrm>
        </p:spPr>
        <p:txBody>
          <a:bodyPr>
            <a:noAutofit/>
          </a:bodyPr>
          <a:lstStyle/>
          <a:p>
            <a:r>
              <a:rPr lang="es-ES" sz="3600" dirty="0">
                <a:latin typeface="Arial" charset="0"/>
              </a:rPr>
              <a:t>Consecuencias de la contaminación </a:t>
            </a:r>
            <a:r>
              <a:rPr lang="es-ES" sz="3600" dirty="0" smtClean="0">
                <a:latin typeface="Arial" charset="0"/>
              </a:rPr>
              <a:t>y </a:t>
            </a:r>
            <a:r>
              <a:rPr lang="es-ES" sz="3600" dirty="0">
                <a:latin typeface="Arial" charset="0"/>
              </a:rPr>
              <a:t>el mal manejo de la diversidad biológica</a:t>
            </a:r>
            <a:endParaRPr lang="es-ES" sz="3600" dirty="0"/>
          </a:p>
        </p:txBody>
      </p:sp>
      <p:sp>
        <p:nvSpPr>
          <p:cNvPr id="3" name="2 Marcador de contenido"/>
          <p:cNvSpPr>
            <a:spLocks noGrp="1"/>
          </p:cNvSpPr>
          <p:nvPr>
            <p:ph idx="1"/>
          </p:nvPr>
        </p:nvSpPr>
        <p:spPr>
          <a:xfrm>
            <a:off x="457200" y="1916832"/>
            <a:ext cx="8229600" cy="4209331"/>
          </a:xfrm>
        </p:spPr>
        <p:txBody>
          <a:bodyPr/>
          <a:lstStyle/>
          <a:p>
            <a:pPr>
              <a:lnSpc>
                <a:spcPct val="90000"/>
              </a:lnSpc>
              <a:spcBef>
                <a:spcPct val="25000"/>
              </a:spcBef>
              <a:spcAft>
                <a:spcPct val="25000"/>
              </a:spcAft>
            </a:pPr>
            <a:r>
              <a:rPr lang="es-ES" dirty="0">
                <a:latin typeface="Arial" charset="0"/>
              </a:rPr>
              <a:t>Reducción del crecimiento y del rendimiento.</a:t>
            </a:r>
          </a:p>
          <a:p>
            <a:pPr>
              <a:lnSpc>
                <a:spcPct val="90000"/>
              </a:lnSpc>
              <a:spcBef>
                <a:spcPct val="25000"/>
              </a:spcBef>
              <a:spcAft>
                <a:spcPct val="25000"/>
              </a:spcAft>
            </a:pPr>
            <a:r>
              <a:rPr lang="es-ES" dirty="0">
                <a:latin typeface="Arial" charset="0"/>
              </a:rPr>
              <a:t>Alteraciones químicas que reducen el valor nutritivo y aumentan la toxicidad.</a:t>
            </a:r>
          </a:p>
          <a:p>
            <a:pPr>
              <a:lnSpc>
                <a:spcPct val="90000"/>
              </a:lnSpc>
              <a:spcBef>
                <a:spcPct val="25000"/>
              </a:spcBef>
              <a:spcAft>
                <a:spcPct val="25000"/>
              </a:spcAft>
            </a:pPr>
            <a:r>
              <a:rPr lang="es-ES" dirty="0">
                <a:latin typeface="Arial" charset="0"/>
              </a:rPr>
              <a:t>Reducción de la capacidad de autodefensa contra plagas. </a:t>
            </a:r>
          </a:p>
          <a:p>
            <a:pPr>
              <a:lnSpc>
                <a:spcPct val="90000"/>
              </a:lnSpc>
              <a:spcBef>
                <a:spcPct val="25000"/>
              </a:spcBef>
              <a:spcAft>
                <a:spcPct val="25000"/>
              </a:spcAft>
            </a:pPr>
            <a:r>
              <a:rPr lang="es-ES" dirty="0">
                <a:latin typeface="Arial" charset="0"/>
              </a:rPr>
              <a:t>Alteraciones de los equilibrios ecológico</a:t>
            </a:r>
            <a:r>
              <a:rPr lang="es-ES" dirty="0">
                <a:solidFill>
                  <a:schemeClr val="tx2"/>
                </a:solidFill>
                <a:latin typeface="Arial" charset="0"/>
              </a:rPr>
              <a:t>s.</a:t>
            </a:r>
          </a:p>
          <a:p>
            <a:endParaRPr lang="es-ES" dirty="0"/>
          </a:p>
        </p:txBody>
      </p:sp>
    </p:spTree>
    <p:extLst>
      <p:ext uri="{BB962C8B-B14F-4D97-AF65-F5344CB8AC3E}">
        <p14:creationId xmlns:p14="http://schemas.microsoft.com/office/powerpoint/2010/main" val="379211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18" descr="C:\1Gea\Centro de Formación Ambiental\Mapas provisionales\Mapas en bmp\Áreas protegida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4883150"/>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p:cNvSpPr>
            <a:spLocks noChangeArrowheads="1"/>
          </p:cNvSpPr>
          <p:nvPr/>
        </p:nvSpPr>
        <p:spPr bwMode="auto">
          <a:xfrm>
            <a:off x="0" y="3657600"/>
            <a:ext cx="2286000" cy="3200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52" name="Rectangle 4"/>
          <p:cNvSpPr>
            <a:spLocks noChangeArrowheads="1"/>
          </p:cNvSpPr>
          <p:nvPr/>
        </p:nvSpPr>
        <p:spPr bwMode="auto">
          <a:xfrm>
            <a:off x="228600" y="5486400"/>
            <a:ext cx="4572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53" name="Rectangle 5"/>
          <p:cNvSpPr>
            <a:spLocks noChangeArrowheads="1"/>
          </p:cNvSpPr>
          <p:nvPr/>
        </p:nvSpPr>
        <p:spPr bwMode="auto">
          <a:xfrm>
            <a:off x="228600" y="5791200"/>
            <a:ext cx="457200" cy="228600"/>
          </a:xfrm>
          <a:prstGeom prst="rect">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54" name="Rectangle 6"/>
          <p:cNvSpPr>
            <a:spLocks noChangeArrowheads="1"/>
          </p:cNvSpPr>
          <p:nvPr/>
        </p:nvSpPr>
        <p:spPr bwMode="auto">
          <a:xfrm>
            <a:off x="228600" y="6096000"/>
            <a:ext cx="457200" cy="2286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55" name="Rectangle 7"/>
          <p:cNvSpPr>
            <a:spLocks noChangeArrowheads="1"/>
          </p:cNvSpPr>
          <p:nvPr/>
        </p:nvSpPr>
        <p:spPr bwMode="auto">
          <a:xfrm>
            <a:off x="228600" y="5181600"/>
            <a:ext cx="4572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56" name="Rectangle 8"/>
          <p:cNvSpPr>
            <a:spLocks noChangeArrowheads="1"/>
          </p:cNvSpPr>
          <p:nvPr/>
        </p:nvSpPr>
        <p:spPr bwMode="auto">
          <a:xfrm>
            <a:off x="228600" y="6400800"/>
            <a:ext cx="457200" cy="228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57" name="Text Box 9"/>
          <p:cNvSpPr txBox="1">
            <a:spLocks noChangeArrowheads="1"/>
          </p:cNvSpPr>
          <p:nvPr/>
        </p:nvSpPr>
        <p:spPr bwMode="auto">
          <a:xfrm>
            <a:off x="762000" y="54864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1400" b="1">
                <a:latin typeface="Arial" charset="0"/>
              </a:rPr>
              <a:t>5 - 9,9 %</a:t>
            </a:r>
          </a:p>
        </p:txBody>
      </p:sp>
      <p:sp>
        <p:nvSpPr>
          <p:cNvPr id="2058" name="Text Box 10"/>
          <p:cNvSpPr txBox="1">
            <a:spLocks noChangeArrowheads="1"/>
          </p:cNvSpPr>
          <p:nvPr/>
        </p:nvSpPr>
        <p:spPr bwMode="auto">
          <a:xfrm>
            <a:off x="762000" y="57912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1400" b="1">
                <a:latin typeface="Arial" charset="0"/>
              </a:rPr>
              <a:t>1 - 4,9 %</a:t>
            </a:r>
          </a:p>
        </p:txBody>
      </p:sp>
      <p:sp>
        <p:nvSpPr>
          <p:cNvPr id="2059" name="Text Box 11"/>
          <p:cNvSpPr txBox="1">
            <a:spLocks noChangeArrowheads="1"/>
          </p:cNvSpPr>
          <p:nvPr/>
        </p:nvSpPr>
        <p:spPr bwMode="auto">
          <a:xfrm>
            <a:off x="762000" y="60960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1400" b="1">
                <a:latin typeface="Arial" charset="0"/>
              </a:rPr>
              <a:t>Menos de 1 %</a:t>
            </a:r>
          </a:p>
        </p:txBody>
      </p:sp>
      <p:sp>
        <p:nvSpPr>
          <p:cNvPr id="2060" name="Text Box 12"/>
          <p:cNvSpPr txBox="1">
            <a:spLocks noChangeArrowheads="1"/>
          </p:cNvSpPr>
          <p:nvPr/>
        </p:nvSpPr>
        <p:spPr bwMode="auto">
          <a:xfrm>
            <a:off x="762000" y="48768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1400" b="1">
                <a:latin typeface="Arial" charset="0"/>
              </a:rPr>
              <a:t>Más del 20 % </a:t>
            </a:r>
          </a:p>
        </p:txBody>
      </p:sp>
      <p:sp>
        <p:nvSpPr>
          <p:cNvPr id="2061" name="Text Box 13"/>
          <p:cNvSpPr txBox="1">
            <a:spLocks noChangeArrowheads="1"/>
          </p:cNvSpPr>
          <p:nvPr/>
        </p:nvSpPr>
        <p:spPr bwMode="auto">
          <a:xfrm>
            <a:off x="762000" y="64008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1400" b="1">
                <a:latin typeface="Arial" charset="0"/>
              </a:rPr>
              <a:t>Sin datos</a:t>
            </a:r>
          </a:p>
        </p:txBody>
      </p:sp>
      <p:sp>
        <p:nvSpPr>
          <p:cNvPr id="2062" name="Rectangle 14"/>
          <p:cNvSpPr>
            <a:spLocks noChangeArrowheads="1"/>
          </p:cNvSpPr>
          <p:nvPr/>
        </p:nvSpPr>
        <p:spPr bwMode="auto">
          <a:xfrm>
            <a:off x="228600" y="4876800"/>
            <a:ext cx="457200" cy="2286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063" name="Text Box 15"/>
          <p:cNvSpPr txBox="1">
            <a:spLocks noChangeArrowheads="1"/>
          </p:cNvSpPr>
          <p:nvPr/>
        </p:nvSpPr>
        <p:spPr bwMode="auto">
          <a:xfrm>
            <a:off x="762000" y="51816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sz="1400" b="1">
                <a:latin typeface="Arial" charset="0"/>
              </a:rPr>
              <a:t>10 - 20 %</a:t>
            </a:r>
          </a:p>
        </p:txBody>
      </p:sp>
      <p:sp>
        <p:nvSpPr>
          <p:cNvPr id="2064" name="Text Box 16"/>
          <p:cNvSpPr txBox="1">
            <a:spLocks noChangeArrowheads="1"/>
          </p:cNvSpPr>
          <p:nvPr/>
        </p:nvSpPr>
        <p:spPr bwMode="auto">
          <a:xfrm>
            <a:off x="228600" y="3733800"/>
            <a:ext cx="19812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sz="1600" b="1">
                <a:latin typeface="Arial" charset="0"/>
              </a:rPr>
              <a:t>Porcentaje por países de superficies protegidas</a:t>
            </a:r>
          </a:p>
        </p:txBody>
      </p:sp>
      <p:sp>
        <p:nvSpPr>
          <p:cNvPr id="2065" name="Rectangle 17"/>
          <p:cNvSpPr>
            <a:spLocks noChangeArrowheads="1"/>
          </p:cNvSpPr>
          <p:nvPr/>
        </p:nvSpPr>
        <p:spPr bwMode="auto">
          <a:xfrm>
            <a:off x="304800" y="90488"/>
            <a:ext cx="883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sz="1800" b="1">
                <a:solidFill>
                  <a:srgbClr val="FF0000"/>
                </a:solidFill>
                <a:latin typeface="Arial" charset="0"/>
              </a:rPr>
              <a:t>Áreas protegidas</a:t>
            </a:r>
          </a:p>
        </p:txBody>
      </p:sp>
    </p:spTree>
    <p:extLst>
      <p:ext uri="{BB962C8B-B14F-4D97-AF65-F5344CB8AC3E}">
        <p14:creationId xmlns:p14="http://schemas.microsoft.com/office/powerpoint/2010/main" val="838782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noRot="1" noChangeArrowheads="1"/>
          </p:cNvSpPr>
          <p:nvPr>
            <p:ph idx="1"/>
          </p:nvPr>
        </p:nvSpPr>
        <p:spPr>
          <a:xfrm>
            <a:off x="539750" y="1772816"/>
            <a:ext cx="8070850" cy="5085184"/>
          </a:xfrm>
        </p:spPr>
        <p:txBody>
          <a:bodyPr>
            <a:normAutofit/>
          </a:bodyPr>
          <a:lstStyle/>
          <a:p>
            <a:pPr eaLnBrk="1" hangingPunct="1">
              <a:lnSpc>
                <a:spcPct val="90000"/>
              </a:lnSpc>
              <a:spcBef>
                <a:spcPts val="600"/>
              </a:spcBef>
              <a:spcAft>
                <a:spcPts val="600"/>
              </a:spcAft>
            </a:pPr>
            <a:r>
              <a:rPr lang="es-ES_tradnl" sz="2800" dirty="0" smtClean="0"/>
              <a:t>DEGRADACIÓN DE LOS SUELOS</a:t>
            </a:r>
          </a:p>
          <a:p>
            <a:pPr eaLnBrk="1" hangingPunct="1">
              <a:lnSpc>
                <a:spcPct val="90000"/>
              </a:lnSpc>
              <a:spcBef>
                <a:spcPts val="600"/>
              </a:spcBef>
              <a:spcAft>
                <a:spcPts val="600"/>
              </a:spcAft>
            </a:pPr>
            <a:r>
              <a:rPr lang="es-ES_tradnl" sz="2800" dirty="0" smtClean="0"/>
              <a:t> AFECTACIONES A LA COBERTURA FORESTAL</a:t>
            </a:r>
          </a:p>
          <a:p>
            <a:pPr eaLnBrk="1" hangingPunct="1">
              <a:lnSpc>
                <a:spcPct val="90000"/>
              </a:lnSpc>
              <a:spcBef>
                <a:spcPts val="600"/>
              </a:spcBef>
              <a:spcAft>
                <a:spcPts val="600"/>
              </a:spcAft>
            </a:pPr>
            <a:r>
              <a:rPr lang="es-ES_tradnl" sz="2800" dirty="0" smtClean="0"/>
              <a:t>CONTAMINACIÓN</a:t>
            </a:r>
          </a:p>
          <a:p>
            <a:pPr eaLnBrk="1" hangingPunct="1">
              <a:lnSpc>
                <a:spcPct val="90000"/>
              </a:lnSpc>
              <a:spcBef>
                <a:spcPts val="600"/>
              </a:spcBef>
              <a:spcAft>
                <a:spcPts val="600"/>
              </a:spcAft>
            </a:pPr>
            <a:r>
              <a:rPr lang="es-ES_tradnl" sz="2800" dirty="0" smtClean="0"/>
              <a:t>PÉRDIDA DE LA DIVERSIDAD BIOLÓGICA Y DETERIORO DE  LOS ECOSISTEMAS</a:t>
            </a:r>
          </a:p>
          <a:p>
            <a:pPr eaLnBrk="1" hangingPunct="1">
              <a:lnSpc>
                <a:spcPct val="90000"/>
              </a:lnSpc>
              <a:spcBef>
                <a:spcPts val="600"/>
              </a:spcBef>
              <a:spcAft>
                <a:spcPts val="600"/>
              </a:spcAft>
            </a:pPr>
            <a:r>
              <a:rPr lang="es-ES_tradnl" sz="2800" dirty="0" smtClean="0"/>
              <a:t>IMPACTOS DEL CAMBIO CLIMÁTICO</a:t>
            </a:r>
          </a:p>
        </p:txBody>
      </p:sp>
      <p:sp>
        <p:nvSpPr>
          <p:cNvPr id="98307" name="Rectangle 2"/>
          <p:cNvSpPr>
            <a:spLocks noGrp="1" noRot="1" noChangeArrowheads="1"/>
          </p:cNvSpPr>
          <p:nvPr>
            <p:ph type="title"/>
          </p:nvPr>
        </p:nvSpPr>
        <p:spPr>
          <a:xfrm>
            <a:off x="301625" y="228600"/>
            <a:ext cx="8337550" cy="1184176"/>
          </a:xfrm>
        </p:spPr>
        <p:txBody>
          <a:bodyPr>
            <a:normAutofit fontScale="90000"/>
          </a:bodyPr>
          <a:lstStyle/>
          <a:p>
            <a:pPr eaLnBrk="1" hangingPunct="1"/>
            <a:r>
              <a:rPr lang="es-ES" sz="3200" b="1" dirty="0" smtClean="0">
                <a:solidFill>
                  <a:schemeClr val="tx1"/>
                </a:solidFill>
              </a:rPr>
              <a:t/>
            </a:r>
            <a:br>
              <a:rPr lang="es-ES" sz="3200" b="1" dirty="0" smtClean="0">
                <a:solidFill>
                  <a:schemeClr val="tx1"/>
                </a:solidFill>
              </a:rPr>
            </a:br>
            <a:r>
              <a:rPr lang="es-ES" sz="3200" b="1" dirty="0" smtClean="0">
                <a:solidFill>
                  <a:schemeClr val="tx1"/>
                </a:solidFill>
              </a:rPr>
              <a:t>CUBA: PRINCIPALES PROBLEMAS AMBIENTALES RELACIONADOS CON LA BIOSFERA</a:t>
            </a:r>
            <a:br>
              <a:rPr lang="es-ES" sz="3200" b="1" dirty="0" smtClean="0">
                <a:solidFill>
                  <a:schemeClr val="tx1"/>
                </a:solidFill>
              </a:rPr>
            </a:br>
            <a:r>
              <a:rPr lang="es-ES" sz="3200" b="1" dirty="0" smtClean="0">
                <a:solidFill>
                  <a:schemeClr val="tx1"/>
                </a:solidFill>
              </a:rPr>
              <a:t> (EAN 2016-2020) </a:t>
            </a:r>
            <a:br>
              <a:rPr lang="es-ES" sz="3200" b="1" dirty="0" smtClean="0">
                <a:solidFill>
                  <a:schemeClr val="tx1"/>
                </a:solidFill>
              </a:rPr>
            </a:br>
            <a:endParaRPr lang="es-ES_tradnl" sz="2800" dirty="0" smtClean="0">
              <a:solidFill>
                <a:srgbClr val="FF0000"/>
              </a:solidFill>
            </a:endParaRPr>
          </a:p>
        </p:txBody>
      </p:sp>
    </p:spTree>
    <p:extLst>
      <p:ext uri="{BB962C8B-B14F-4D97-AF65-F5344CB8AC3E}">
        <p14:creationId xmlns:p14="http://schemas.microsoft.com/office/powerpoint/2010/main" val="279737146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nvGraphicFramePr>
        <p:xfrm>
          <a:off x="1698625" y="3222625"/>
          <a:ext cx="5746750" cy="1282700"/>
        </p:xfrm>
        <a:graphic>
          <a:graphicData uri="http://schemas.openxmlformats.org/drawingml/2006/table">
            <a:tbl>
              <a:tblPr/>
              <a:tblGrid>
                <a:gridCol w="5538506"/>
                <a:gridCol w="208244"/>
              </a:tblGrid>
              <a:tr h="366712">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L="91422" marR="91422" marT="45754" marB="4575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6712">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L="91422" marR="91422" marT="45754" marB="4575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gridSpan="2">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L="0" marR="0" marT="0" marB="0" anchor="ctr" horzOverflow="overflow">
                    <a:lnL>
                      <a:noFill/>
                    </a:lnL>
                    <a:lnR>
                      <a:noFill/>
                    </a:lnR>
                    <a:lnT>
                      <a:noFill/>
                    </a:lnT>
                    <a:lnB>
                      <a:noFill/>
                    </a:lnB>
                    <a:lnTlToBr>
                      <a:noFill/>
                    </a:lnTlToBr>
                    <a:lnBlToTr>
                      <a:noFill/>
                    </a:lnBlToTr>
                    <a:noFill/>
                  </a:tcPr>
                </a:tc>
                <a:tc hMerge="1">
                  <a:txBody>
                    <a:bodyPr/>
                    <a:lstStyle/>
                    <a:p>
                      <a:endParaRPr lang="es-PE"/>
                    </a:p>
                  </a:txBody>
                  <a:tcPr/>
                </a:tc>
              </a:tr>
              <a:tr h="274638">
                <a:tc gridSpan="2">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s-ES" sz="1800" b="1"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rPr>
                        <a:t>Sequía</a:t>
                      </a:r>
                      <a:r>
                        <a:rPr kumimoji="0" lang="es-ES" sz="1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rPr>
                        <a:t> </a:t>
                      </a:r>
                    </a:p>
                  </a:txBody>
                  <a:tcPr marL="0" marR="0" marT="0" marB="0" anchor="ctr" horzOverflow="overflow">
                    <a:lnL>
                      <a:noFill/>
                    </a:lnL>
                    <a:lnR>
                      <a:noFill/>
                    </a:lnR>
                    <a:lnT>
                      <a:noFill/>
                    </a:lnT>
                    <a:lnB>
                      <a:noFill/>
                    </a:lnB>
                    <a:lnTlToBr>
                      <a:noFill/>
                    </a:lnTlToBr>
                    <a:lnBlToTr>
                      <a:noFill/>
                    </a:lnBlToTr>
                    <a:noFill/>
                  </a:tcPr>
                </a:tc>
                <a:tc hMerge="1">
                  <a:txBody>
                    <a:bodyPr/>
                    <a:lstStyle/>
                    <a:p>
                      <a:endParaRPr lang="es-PE"/>
                    </a:p>
                  </a:txBody>
                  <a:tcPr/>
                </a:tc>
              </a:tr>
            </a:tbl>
          </a:graphicData>
        </a:graphic>
      </p:graphicFrame>
      <p:graphicFrame>
        <p:nvGraphicFramePr>
          <p:cNvPr id="4" name="3 Tabla"/>
          <p:cNvGraphicFramePr>
            <a:graphicFrameLocks noGrp="1"/>
          </p:cNvGraphicFramePr>
          <p:nvPr/>
        </p:nvGraphicFramePr>
        <p:xfrm>
          <a:off x="1698625" y="3222625"/>
          <a:ext cx="5746750" cy="1282700"/>
        </p:xfrm>
        <a:graphic>
          <a:graphicData uri="http://schemas.openxmlformats.org/drawingml/2006/table">
            <a:tbl>
              <a:tblPr/>
              <a:tblGrid>
                <a:gridCol w="5538506"/>
                <a:gridCol w="208244"/>
              </a:tblGrid>
              <a:tr h="366712">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L="91422" marR="91422" marT="45754" marB="4575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6712">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L="91422" marR="91422" marT="45754" marB="4575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gridSpan="2">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marL="0" marR="0" marT="0" marB="0" anchor="ctr" horzOverflow="overflow">
                    <a:lnL>
                      <a:noFill/>
                    </a:lnL>
                    <a:lnR>
                      <a:noFill/>
                    </a:lnR>
                    <a:lnT>
                      <a:noFill/>
                    </a:lnT>
                    <a:lnB>
                      <a:noFill/>
                    </a:lnB>
                    <a:lnTlToBr>
                      <a:noFill/>
                    </a:lnTlToBr>
                    <a:lnBlToTr>
                      <a:noFill/>
                    </a:lnBlToTr>
                    <a:noFill/>
                  </a:tcPr>
                </a:tc>
                <a:tc hMerge="1">
                  <a:txBody>
                    <a:bodyPr/>
                    <a:lstStyle/>
                    <a:p>
                      <a:endParaRPr lang="es-PE"/>
                    </a:p>
                  </a:txBody>
                  <a:tcPr/>
                </a:tc>
              </a:tr>
              <a:tr h="274638">
                <a:tc gridSpan="2">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s-ES" sz="1800" b="1"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rPr>
                        <a:t>Sequía</a:t>
                      </a:r>
                      <a:r>
                        <a:rPr kumimoji="0" lang="es-ES" sz="1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rPr>
                        <a:t> </a:t>
                      </a:r>
                    </a:p>
                  </a:txBody>
                  <a:tcPr marL="0" marR="0" marT="0" marB="0" anchor="ctr" horzOverflow="overflow">
                    <a:lnL>
                      <a:noFill/>
                    </a:lnL>
                    <a:lnR>
                      <a:noFill/>
                    </a:lnR>
                    <a:lnT>
                      <a:noFill/>
                    </a:lnT>
                    <a:lnB>
                      <a:noFill/>
                    </a:lnB>
                    <a:lnTlToBr>
                      <a:noFill/>
                    </a:lnTlToBr>
                    <a:lnBlToTr>
                      <a:noFill/>
                    </a:lnBlToTr>
                    <a:noFill/>
                  </a:tcPr>
                </a:tc>
                <a:tc hMerge="1">
                  <a:txBody>
                    <a:bodyPr/>
                    <a:lstStyle/>
                    <a:p>
                      <a:endParaRPr lang="es-PE"/>
                    </a:p>
                  </a:txBody>
                  <a:tcPr/>
                </a:tc>
              </a:tr>
            </a:tbl>
          </a:graphicData>
        </a:graphic>
      </p:graphicFrame>
      <p:pic>
        <p:nvPicPr>
          <p:cNvPr id="439299" name="Picture 3" descr="http://www.cuba.cu/cigea/images/nery.GIF"/>
          <p:cNvPicPr>
            <a:picLocks noChangeAspect="1" noChangeArrowheads="1"/>
          </p:cNvPicPr>
          <p:nvPr/>
        </p:nvPicPr>
        <p:blipFill>
          <a:blip r:embed="rId2">
            <a:extLst/>
          </a:blip>
          <a:srcRect/>
          <a:stretch>
            <a:fillRect/>
          </a:stretch>
        </p:blipFill>
        <p:spPr bwMode="auto">
          <a:xfrm>
            <a:off x="566382" y="1052736"/>
            <a:ext cx="7968018" cy="50532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2" name="1 CuadroTexto"/>
          <p:cNvSpPr txBox="1"/>
          <p:nvPr/>
        </p:nvSpPr>
        <p:spPr>
          <a:xfrm>
            <a:off x="1454047" y="344850"/>
            <a:ext cx="6192688" cy="707886"/>
          </a:xfrm>
          <a:prstGeom prst="rect">
            <a:avLst/>
          </a:prstGeom>
          <a:noFill/>
        </p:spPr>
        <p:txBody>
          <a:bodyPr wrap="square" rtlCol="0">
            <a:spAutoFit/>
          </a:bodyPr>
          <a:lstStyle/>
          <a:p>
            <a:r>
              <a:rPr lang="es-ES" sz="4000" b="1" dirty="0" smtClean="0"/>
              <a:t>Suelos de Cuba</a:t>
            </a:r>
            <a:endParaRPr lang="es-ES" sz="4000" b="1" dirty="0"/>
          </a:p>
        </p:txBody>
      </p:sp>
    </p:spTree>
    <p:extLst>
      <p:ext uri="{BB962C8B-B14F-4D97-AF65-F5344CB8AC3E}">
        <p14:creationId xmlns:p14="http://schemas.microsoft.com/office/powerpoint/2010/main" val="31002766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2"/>
          <p:cNvSpPr>
            <a:spLocks noChangeArrowheads="1"/>
          </p:cNvSpPr>
          <p:nvPr/>
        </p:nvSpPr>
        <p:spPr bwMode="auto">
          <a:xfrm>
            <a:off x="304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500" b="1">
                <a:solidFill>
                  <a:schemeClr val="bg1"/>
                </a:solidFill>
                <a:latin typeface="Times New Roman" pitchFamily="18" charset="0"/>
                <a:cs typeface="Arial" charset="0"/>
              </a:rPr>
              <a:t>Title</a:t>
            </a:r>
            <a:endParaRPr lang="en-US" sz="3500" b="1">
              <a:solidFill>
                <a:schemeClr val="bg1"/>
              </a:solidFill>
              <a:latin typeface="Times New Roman" pitchFamily="18" charset="0"/>
              <a:cs typeface="Arial" charset="0"/>
            </a:endParaRPr>
          </a:p>
        </p:txBody>
      </p:sp>
      <p:sp>
        <p:nvSpPr>
          <p:cNvPr id="6148" name="Rectangle 3"/>
          <p:cNvSpPr>
            <a:spLocks noChangeArrowheads="1"/>
          </p:cNvSpPr>
          <p:nvPr/>
        </p:nvSpPr>
        <p:spPr bwMode="auto">
          <a:xfrm>
            <a:off x="304800" y="990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000" b="1">
                <a:solidFill>
                  <a:schemeClr val="bg1"/>
                </a:solidFill>
                <a:latin typeface="Times New Roman" pitchFamily="18" charset="0"/>
                <a:cs typeface="Arial" charset="0"/>
              </a:rPr>
              <a:t>Body text</a:t>
            </a:r>
            <a:endParaRPr lang="en-US" sz="3000" b="1">
              <a:solidFill>
                <a:schemeClr val="bg1"/>
              </a:solidFill>
              <a:latin typeface="Times New Roman" pitchFamily="18" charset="0"/>
              <a:cs typeface="Arial" charset="0"/>
            </a:endParaRPr>
          </a:p>
        </p:txBody>
      </p:sp>
      <p:graphicFrame>
        <p:nvGraphicFramePr>
          <p:cNvPr id="614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87" name="Image" r:id="rId4" imgW="5957317" imgH="4463415" progId="Photoshop.Image.5">
                  <p:embed/>
                </p:oleObj>
              </mc:Choice>
              <mc:Fallback>
                <p:oleObj name="Image" r:id="rId4" imgW="5957317" imgH="4463415"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8309" name="Picture 5" descr="Gyde_biosphere_globes"/>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0"/>
            <a:ext cx="53244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6"/>
          <p:cNvSpPr>
            <a:spLocks noGrp="1" noChangeArrowheads="1"/>
          </p:cNvSpPr>
          <p:nvPr>
            <p:ph type="title" idx="4294967295"/>
          </p:nvPr>
        </p:nvSpPr>
        <p:spPr>
          <a:xfrm>
            <a:off x="2286000" y="76200"/>
            <a:ext cx="5816600" cy="1143000"/>
          </a:xfrm>
        </p:spPr>
        <p:txBody>
          <a:bodyPr/>
          <a:lstStyle/>
          <a:p>
            <a:pPr eaLnBrk="1" hangingPunct="1"/>
            <a:r>
              <a:rPr lang="en-US" sz="2600" b="1" smtClean="0">
                <a:solidFill>
                  <a:srgbClr val="FF9933"/>
                </a:solidFill>
              </a:rPr>
              <a:t>La contracción de la biosfera </a:t>
            </a:r>
            <a:br>
              <a:rPr lang="en-US" sz="2600" b="1" smtClean="0">
                <a:solidFill>
                  <a:srgbClr val="FF9933"/>
                </a:solidFill>
              </a:rPr>
            </a:br>
            <a:r>
              <a:rPr lang="en-US" sz="2600" b="1" smtClean="0">
                <a:solidFill>
                  <a:srgbClr val="FF9933"/>
                </a:solidFill>
              </a:rPr>
              <a:t>                </a:t>
            </a:r>
            <a:r>
              <a:rPr lang="en-US" sz="2800" b="1" smtClean="0">
                <a:solidFill>
                  <a:srgbClr val="FF9933"/>
                </a:solidFill>
              </a:rPr>
              <a:t>1900-2000</a:t>
            </a:r>
            <a:r>
              <a:rPr lang="en-US" sz="2800" b="1" smtClean="0">
                <a:solidFill>
                  <a:srgbClr val="ECAE00"/>
                </a:solidFill>
              </a:rPr>
              <a:t> </a:t>
            </a:r>
          </a:p>
        </p:txBody>
      </p:sp>
      <p:sp>
        <p:nvSpPr>
          <p:cNvPr id="98311" name="Text Box 7"/>
          <p:cNvSpPr txBox="1">
            <a:spLocks noChangeArrowheads="1"/>
          </p:cNvSpPr>
          <p:nvPr/>
        </p:nvSpPr>
        <p:spPr bwMode="auto">
          <a:xfrm>
            <a:off x="3505200" y="1814513"/>
            <a:ext cx="5105400" cy="822325"/>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2400" b="1">
                <a:solidFill>
                  <a:schemeClr val="bg1"/>
                </a:solidFill>
                <a:effectLst>
                  <a:outerShdw blurRad="38100" dist="38100" dir="2700000" algn="tl">
                    <a:srgbClr val="C0C0C0"/>
                  </a:outerShdw>
                </a:effectLst>
                <a:latin typeface="+mn-lt"/>
              </a:rPr>
              <a:t>LA TIERRA ES EL ÚNICO HOGAR QUE TENEMOS.</a:t>
            </a:r>
          </a:p>
        </p:txBody>
      </p:sp>
      <p:sp>
        <p:nvSpPr>
          <p:cNvPr id="98312" name="Text Box 8"/>
          <p:cNvSpPr txBox="1">
            <a:spLocks noChangeArrowheads="1"/>
          </p:cNvSpPr>
          <p:nvPr/>
        </p:nvSpPr>
        <p:spPr bwMode="auto">
          <a:xfrm>
            <a:off x="4140200" y="3175000"/>
            <a:ext cx="424815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2200" b="1">
                <a:solidFill>
                  <a:schemeClr val="bg1"/>
                </a:solidFill>
                <a:latin typeface="Times New Roman" pitchFamily="18" charset="0"/>
                <a:cs typeface="Arial" charset="0"/>
              </a:rPr>
              <a:t>Cada nueva persona que se añade a nuestra creciente población, produce un decrecimiento en nuestro espacio vital.</a:t>
            </a:r>
          </a:p>
        </p:txBody>
      </p:sp>
      <p:sp>
        <p:nvSpPr>
          <p:cNvPr id="98314" name="Text Box 10"/>
          <p:cNvSpPr txBox="1">
            <a:spLocks noChangeArrowheads="1"/>
          </p:cNvSpPr>
          <p:nvPr/>
        </p:nvSpPr>
        <p:spPr bwMode="auto">
          <a:xfrm>
            <a:off x="5580063" y="5300663"/>
            <a:ext cx="3313112" cy="495300"/>
          </a:xfrm>
          <a:prstGeom prst="rect">
            <a:avLst/>
          </a:prstGeom>
          <a:noFill/>
          <a:ln w="38100">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2400" b="1">
                <a:solidFill>
                  <a:srgbClr val="FF9933"/>
                </a:solidFill>
                <a:cs typeface="Arial" charset="0"/>
              </a:rPr>
              <a:t>2050</a:t>
            </a:r>
            <a:r>
              <a:rPr lang="es-ES" sz="2400" b="1">
                <a:solidFill>
                  <a:srgbClr val="FFCC00"/>
                </a:solidFill>
                <a:cs typeface="Arial" charset="0"/>
              </a:rPr>
              <a:t> 		</a:t>
            </a:r>
            <a:r>
              <a:rPr lang="es-ES" sz="2400" b="1">
                <a:solidFill>
                  <a:srgbClr val="FF9933"/>
                </a:solidFill>
                <a:cs typeface="Arial" charset="0"/>
              </a:rPr>
              <a:t>1,43 ha</a:t>
            </a:r>
          </a:p>
        </p:txBody>
      </p:sp>
      <p:sp>
        <p:nvSpPr>
          <p:cNvPr id="98315" name="AutoShape 11"/>
          <p:cNvSpPr>
            <a:spLocks noChangeArrowheads="1"/>
          </p:cNvSpPr>
          <p:nvPr/>
        </p:nvSpPr>
        <p:spPr bwMode="auto">
          <a:xfrm>
            <a:off x="6732588" y="5445125"/>
            <a:ext cx="647700" cy="1444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9525">
            <a:solidFill>
              <a:schemeClr val="tx1"/>
            </a:solidFill>
            <a:miter lim="800000"/>
            <a:headEnd/>
            <a:tailEnd/>
          </a:ln>
        </p:spPr>
        <p:txBody>
          <a:bodyPr wrap="none" anchor="ctr"/>
          <a:lstStyle/>
          <a:p>
            <a:endParaRPr lang="es-ES_tradnl"/>
          </a:p>
        </p:txBody>
      </p:sp>
    </p:spTree>
    <p:extLst>
      <p:ext uri="{BB962C8B-B14F-4D97-AF65-F5344CB8AC3E}">
        <p14:creationId xmlns:p14="http://schemas.microsoft.com/office/powerpoint/2010/main" val="17337918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98309"/>
                                        </p:tgtEl>
                                        <p:attrNameLst>
                                          <p:attrName>style.visibility</p:attrName>
                                        </p:attrNameLst>
                                      </p:cBhvr>
                                      <p:to>
                                        <p:strVal val="visible"/>
                                      </p:to>
                                    </p:set>
                                    <p:anim calcmode="lin" valueType="num">
                                      <p:cBhvr additive="base">
                                        <p:cTn id="7" dur="2000" fill="hold"/>
                                        <p:tgtEl>
                                          <p:spTgt spid="98309"/>
                                        </p:tgtEl>
                                        <p:attrNameLst>
                                          <p:attrName>ppt_x</p:attrName>
                                        </p:attrNameLst>
                                      </p:cBhvr>
                                      <p:tavLst>
                                        <p:tav tm="0">
                                          <p:val>
                                            <p:strVal val="0-#ppt_w/2"/>
                                          </p:val>
                                        </p:tav>
                                        <p:tav tm="100000">
                                          <p:val>
                                            <p:strVal val="#ppt_x"/>
                                          </p:val>
                                        </p:tav>
                                      </p:tavLst>
                                    </p:anim>
                                    <p:anim calcmode="lin" valueType="num">
                                      <p:cBhvr additive="base">
                                        <p:cTn id="8" dur="2000" fill="hold"/>
                                        <p:tgtEl>
                                          <p:spTgt spid="98309"/>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98312"/>
                                        </p:tgtEl>
                                        <p:attrNameLst>
                                          <p:attrName>style.visibility</p:attrName>
                                        </p:attrNameLst>
                                      </p:cBhvr>
                                      <p:to>
                                        <p:strVal val="visible"/>
                                      </p:to>
                                    </p:set>
                                    <p:animEffect transition="in" filter="fade">
                                      <p:cBhvr>
                                        <p:cTn id="12" dur="1000"/>
                                        <p:tgtEl>
                                          <p:spTgt spid="98312"/>
                                        </p:tgtEl>
                                      </p:cBhvr>
                                    </p:animEffect>
                                  </p:childTnLst>
                                </p:cTn>
                              </p:par>
                            </p:childTnLst>
                          </p:cTn>
                        </p:par>
                        <p:par>
                          <p:cTn id="13" fill="hold" nodeType="afterGroup">
                            <p:stCondLst>
                              <p:cond delay="3000"/>
                            </p:stCondLst>
                            <p:childTnLst>
                              <p:par>
                                <p:cTn id="14" presetID="23" presetClass="entr" presetSubtype="528" fill="hold" grpId="0" nodeType="afterEffect">
                                  <p:stCondLst>
                                    <p:cond delay="0"/>
                                  </p:stCondLst>
                                  <p:childTnLst>
                                    <p:set>
                                      <p:cBhvr>
                                        <p:cTn id="15" dur="1" fill="hold">
                                          <p:stCondLst>
                                            <p:cond delay="0"/>
                                          </p:stCondLst>
                                        </p:cTn>
                                        <p:tgtEl>
                                          <p:spTgt spid="98311"/>
                                        </p:tgtEl>
                                        <p:attrNameLst>
                                          <p:attrName>style.visibility</p:attrName>
                                        </p:attrNameLst>
                                      </p:cBhvr>
                                      <p:to>
                                        <p:strVal val="visible"/>
                                      </p:to>
                                    </p:set>
                                    <p:anim calcmode="lin" valueType="num">
                                      <p:cBhvr>
                                        <p:cTn id="16" dur="1000" fill="hold"/>
                                        <p:tgtEl>
                                          <p:spTgt spid="98311"/>
                                        </p:tgtEl>
                                        <p:attrNameLst>
                                          <p:attrName>ppt_w</p:attrName>
                                        </p:attrNameLst>
                                      </p:cBhvr>
                                      <p:tavLst>
                                        <p:tav tm="0">
                                          <p:val>
                                            <p:fltVal val="0"/>
                                          </p:val>
                                        </p:tav>
                                        <p:tav tm="100000">
                                          <p:val>
                                            <p:strVal val="#ppt_w"/>
                                          </p:val>
                                        </p:tav>
                                      </p:tavLst>
                                    </p:anim>
                                    <p:anim calcmode="lin" valueType="num">
                                      <p:cBhvr>
                                        <p:cTn id="17" dur="1000" fill="hold"/>
                                        <p:tgtEl>
                                          <p:spTgt spid="98311"/>
                                        </p:tgtEl>
                                        <p:attrNameLst>
                                          <p:attrName>ppt_h</p:attrName>
                                        </p:attrNameLst>
                                      </p:cBhvr>
                                      <p:tavLst>
                                        <p:tav tm="0">
                                          <p:val>
                                            <p:fltVal val="0"/>
                                          </p:val>
                                        </p:tav>
                                        <p:tav tm="100000">
                                          <p:val>
                                            <p:strVal val="#ppt_h"/>
                                          </p:val>
                                        </p:tav>
                                      </p:tavLst>
                                    </p:anim>
                                    <p:anim calcmode="lin" valueType="num">
                                      <p:cBhvr>
                                        <p:cTn id="18" dur="1000" fill="hold"/>
                                        <p:tgtEl>
                                          <p:spTgt spid="98311"/>
                                        </p:tgtEl>
                                        <p:attrNameLst>
                                          <p:attrName>ppt_x</p:attrName>
                                        </p:attrNameLst>
                                      </p:cBhvr>
                                      <p:tavLst>
                                        <p:tav tm="0">
                                          <p:val>
                                            <p:fltVal val="0.5"/>
                                          </p:val>
                                        </p:tav>
                                        <p:tav tm="100000">
                                          <p:val>
                                            <p:strVal val="#ppt_x"/>
                                          </p:val>
                                        </p:tav>
                                      </p:tavLst>
                                    </p:anim>
                                    <p:anim calcmode="lin" valueType="num">
                                      <p:cBhvr>
                                        <p:cTn id="19" dur="1000" fill="hold"/>
                                        <p:tgtEl>
                                          <p:spTgt spid="983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4000"/>
                            </p:stCondLst>
                            <p:childTnLst>
                              <p:par>
                                <p:cTn id="21" presetID="23" presetClass="entr" presetSubtype="528" fill="hold" grpId="0" nodeType="afterEffect">
                                  <p:stCondLst>
                                    <p:cond delay="0"/>
                                  </p:stCondLst>
                                  <p:childTnLst>
                                    <p:set>
                                      <p:cBhvr>
                                        <p:cTn id="22" dur="1" fill="hold">
                                          <p:stCondLst>
                                            <p:cond delay="0"/>
                                          </p:stCondLst>
                                        </p:cTn>
                                        <p:tgtEl>
                                          <p:spTgt spid="98314"/>
                                        </p:tgtEl>
                                        <p:attrNameLst>
                                          <p:attrName>style.visibility</p:attrName>
                                        </p:attrNameLst>
                                      </p:cBhvr>
                                      <p:to>
                                        <p:strVal val="visible"/>
                                      </p:to>
                                    </p:set>
                                    <p:anim calcmode="lin" valueType="num">
                                      <p:cBhvr>
                                        <p:cTn id="23" dur="1000" fill="hold"/>
                                        <p:tgtEl>
                                          <p:spTgt spid="98314"/>
                                        </p:tgtEl>
                                        <p:attrNameLst>
                                          <p:attrName>ppt_w</p:attrName>
                                        </p:attrNameLst>
                                      </p:cBhvr>
                                      <p:tavLst>
                                        <p:tav tm="0">
                                          <p:val>
                                            <p:fltVal val="0"/>
                                          </p:val>
                                        </p:tav>
                                        <p:tav tm="100000">
                                          <p:val>
                                            <p:strVal val="#ppt_w"/>
                                          </p:val>
                                        </p:tav>
                                      </p:tavLst>
                                    </p:anim>
                                    <p:anim calcmode="lin" valueType="num">
                                      <p:cBhvr>
                                        <p:cTn id="24" dur="1000" fill="hold"/>
                                        <p:tgtEl>
                                          <p:spTgt spid="98314"/>
                                        </p:tgtEl>
                                        <p:attrNameLst>
                                          <p:attrName>ppt_h</p:attrName>
                                        </p:attrNameLst>
                                      </p:cBhvr>
                                      <p:tavLst>
                                        <p:tav tm="0">
                                          <p:val>
                                            <p:fltVal val="0"/>
                                          </p:val>
                                        </p:tav>
                                        <p:tav tm="100000">
                                          <p:val>
                                            <p:strVal val="#ppt_h"/>
                                          </p:val>
                                        </p:tav>
                                      </p:tavLst>
                                    </p:anim>
                                    <p:anim calcmode="lin" valueType="num">
                                      <p:cBhvr>
                                        <p:cTn id="25" dur="1000" fill="hold"/>
                                        <p:tgtEl>
                                          <p:spTgt spid="98314"/>
                                        </p:tgtEl>
                                        <p:attrNameLst>
                                          <p:attrName>ppt_x</p:attrName>
                                        </p:attrNameLst>
                                      </p:cBhvr>
                                      <p:tavLst>
                                        <p:tav tm="0">
                                          <p:val>
                                            <p:fltVal val="0.5"/>
                                          </p:val>
                                        </p:tav>
                                        <p:tav tm="100000">
                                          <p:val>
                                            <p:strVal val="#ppt_x"/>
                                          </p:val>
                                        </p:tav>
                                      </p:tavLst>
                                    </p:anim>
                                    <p:anim calcmode="lin" valueType="num">
                                      <p:cBhvr>
                                        <p:cTn id="26" dur="1000" fill="hold"/>
                                        <p:tgtEl>
                                          <p:spTgt spid="98314"/>
                                        </p:tgtEl>
                                        <p:attrNameLst>
                                          <p:attrName>ppt_y</p:attrName>
                                        </p:attrNameLst>
                                      </p:cBhvr>
                                      <p:tavLst>
                                        <p:tav tm="0">
                                          <p:val>
                                            <p:fltVal val="0.5"/>
                                          </p:val>
                                        </p:tav>
                                        <p:tav tm="100000">
                                          <p:val>
                                            <p:strVal val="#ppt_y"/>
                                          </p:val>
                                        </p:tav>
                                      </p:tavLst>
                                    </p:anim>
                                  </p:childTnLst>
                                </p:cTn>
                              </p:par>
                              <p:par>
                                <p:cTn id="27" presetID="23" presetClass="entr" presetSubtype="528" fill="hold" grpId="0" nodeType="withEffect">
                                  <p:stCondLst>
                                    <p:cond delay="0"/>
                                  </p:stCondLst>
                                  <p:childTnLst>
                                    <p:set>
                                      <p:cBhvr>
                                        <p:cTn id="28" dur="1" fill="hold">
                                          <p:stCondLst>
                                            <p:cond delay="0"/>
                                          </p:stCondLst>
                                        </p:cTn>
                                        <p:tgtEl>
                                          <p:spTgt spid="98315"/>
                                        </p:tgtEl>
                                        <p:attrNameLst>
                                          <p:attrName>style.visibility</p:attrName>
                                        </p:attrNameLst>
                                      </p:cBhvr>
                                      <p:to>
                                        <p:strVal val="visible"/>
                                      </p:to>
                                    </p:set>
                                    <p:anim calcmode="lin" valueType="num">
                                      <p:cBhvr>
                                        <p:cTn id="29" dur="1000" fill="hold"/>
                                        <p:tgtEl>
                                          <p:spTgt spid="98315"/>
                                        </p:tgtEl>
                                        <p:attrNameLst>
                                          <p:attrName>ppt_w</p:attrName>
                                        </p:attrNameLst>
                                      </p:cBhvr>
                                      <p:tavLst>
                                        <p:tav tm="0">
                                          <p:val>
                                            <p:fltVal val="0"/>
                                          </p:val>
                                        </p:tav>
                                        <p:tav tm="100000">
                                          <p:val>
                                            <p:strVal val="#ppt_w"/>
                                          </p:val>
                                        </p:tav>
                                      </p:tavLst>
                                    </p:anim>
                                    <p:anim calcmode="lin" valueType="num">
                                      <p:cBhvr>
                                        <p:cTn id="30" dur="1000" fill="hold"/>
                                        <p:tgtEl>
                                          <p:spTgt spid="98315"/>
                                        </p:tgtEl>
                                        <p:attrNameLst>
                                          <p:attrName>ppt_h</p:attrName>
                                        </p:attrNameLst>
                                      </p:cBhvr>
                                      <p:tavLst>
                                        <p:tav tm="0">
                                          <p:val>
                                            <p:fltVal val="0"/>
                                          </p:val>
                                        </p:tav>
                                        <p:tav tm="100000">
                                          <p:val>
                                            <p:strVal val="#ppt_h"/>
                                          </p:val>
                                        </p:tav>
                                      </p:tavLst>
                                    </p:anim>
                                    <p:anim calcmode="lin" valueType="num">
                                      <p:cBhvr>
                                        <p:cTn id="31" dur="1000" fill="hold"/>
                                        <p:tgtEl>
                                          <p:spTgt spid="98315"/>
                                        </p:tgtEl>
                                        <p:attrNameLst>
                                          <p:attrName>ppt_x</p:attrName>
                                        </p:attrNameLst>
                                      </p:cBhvr>
                                      <p:tavLst>
                                        <p:tav tm="0">
                                          <p:val>
                                            <p:fltVal val="0.5"/>
                                          </p:val>
                                        </p:tav>
                                        <p:tav tm="100000">
                                          <p:val>
                                            <p:strVal val="#ppt_x"/>
                                          </p:val>
                                        </p:tav>
                                      </p:tavLst>
                                    </p:anim>
                                    <p:anim calcmode="lin" valueType="num">
                                      <p:cBhvr>
                                        <p:cTn id="32" dur="1000" fill="hold"/>
                                        <p:tgtEl>
                                          <p:spTgt spid="983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1" grpId="0"/>
      <p:bldP spid="98312" grpId="0"/>
      <p:bldP spid="98314" grpId="0" animBg="1"/>
      <p:bldP spid="983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p:txBody>
          <a:bodyPr/>
          <a:lstStyle/>
          <a:p>
            <a:endParaRPr lang="es-ES_tradnl" dirty="0"/>
          </a:p>
        </p:txBody>
      </p:sp>
      <p:pic>
        <p:nvPicPr>
          <p:cNvPr id="2050" name="Picture 2" descr="G:\la-ciencia-del-suelo-en-cub-dr-c-olegario-muiz-ugarte-instituto-de-suelos-ministerio-de-la-agricultura-la-habana-cuba-14-638.jpg"/>
          <p:cNvPicPr>
            <a:picLocks noChangeAspect="1" noChangeArrowheads="1"/>
          </p:cNvPicPr>
          <p:nvPr/>
        </p:nvPicPr>
        <p:blipFill>
          <a:blip r:embed="rId2"/>
          <a:srcRect/>
          <a:stretch>
            <a:fillRect/>
          </a:stretch>
        </p:blipFill>
        <p:spPr bwMode="auto">
          <a:xfrm>
            <a:off x="0" y="50052"/>
            <a:ext cx="8429652" cy="6328845"/>
          </a:xfrm>
          <a:prstGeom prst="rect">
            <a:avLst/>
          </a:prstGeom>
          <a:noFill/>
        </p:spPr>
      </p:pic>
      <p:pic>
        <p:nvPicPr>
          <p:cNvPr id="2051" name="Picture 3" descr="G:\la-ciencia-del-suelo-en-cub-dr-c-olegario-muiz-ugarte-instituto-de-suelos-ministerio-de-la-agricultura-la-habana-cuba-12-638.jpg"/>
          <p:cNvPicPr>
            <a:picLocks noChangeAspect="1" noChangeArrowheads="1"/>
          </p:cNvPicPr>
          <p:nvPr/>
        </p:nvPicPr>
        <p:blipFill>
          <a:blip r:embed="rId3"/>
          <a:srcRect/>
          <a:stretch>
            <a:fillRect/>
          </a:stretch>
        </p:blipFill>
        <p:spPr bwMode="auto">
          <a:xfrm>
            <a:off x="0" y="50052"/>
            <a:ext cx="9144000" cy="6807948"/>
          </a:xfrm>
          <a:prstGeom prst="rect">
            <a:avLst/>
          </a:prstGeom>
          <a:noFill/>
        </p:spPr>
      </p:pic>
    </p:spTree>
    <p:extLst>
      <p:ext uri="{BB962C8B-B14F-4D97-AF65-F5344CB8AC3E}">
        <p14:creationId xmlns:p14="http://schemas.microsoft.com/office/powerpoint/2010/main" val="2783197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8" name="Object 4" descr="Mármol blanco"/>
          <p:cNvGraphicFramePr>
            <a:graphicFrameLocks noGrp="1" noChangeAspect="1"/>
          </p:cNvGraphicFramePr>
          <p:nvPr>
            <p:ph idx="1"/>
            <p:extLst>
              <p:ext uri="{D42A27DB-BD31-4B8C-83A1-F6EECF244321}">
                <p14:modId xmlns:p14="http://schemas.microsoft.com/office/powerpoint/2010/main" val="6284650"/>
              </p:ext>
            </p:extLst>
          </p:nvPr>
        </p:nvGraphicFramePr>
        <p:xfrm>
          <a:off x="762000" y="1714500"/>
          <a:ext cx="4818112" cy="4357688"/>
        </p:xfrm>
        <a:graphic>
          <a:graphicData uri="http://schemas.openxmlformats.org/presentationml/2006/ole">
            <mc:AlternateContent xmlns:mc="http://schemas.openxmlformats.org/markup-compatibility/2006">
              <mc:Choice xmlns:v="urn:schemas-microsoft-com:vml" Requires="v">
                <p:oleObj spid="_x0000_s18478" name="Fotografía de Photo Editor" r:id="rId3" imgW="6866667" imgH="3828571" progId="">
                  <p:embed/>
                </p:oleObj>
              </mc:Choice>
              <mc:Fallback>
                <p:oleObj name="Fotografía de Photo Editor" r:id="rId3" imgW="6866667" imgH="3828571"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14500"/>
                        <a:ext cx="4818112" cy="4357688"/>
                      </a:xfrm>
                      <a:prstGeom prst="rect">
                        <a:avLst/>
                      </a:prstGeom>
                      <a:noFill/>
                      <a:ln>
                        <a:noFill/>
                      </a:ln>
                      <a:effectLst/>
                      <a:extLst/>
                    </p:spPr>
                  </p:pic>
                </p:oleObj>
              </mc:Fallback>
            </mc:AlternateContent>
          </a:graphicData>
        </a:graphic>
      </p:graphicFrame>
      <p:sp>
        <p:nvSpPr>
          <p:cNvPr id="9318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s-ES" sz="4000" dirty="0">
                <a:solidFill>
                  <a:schemeClr val="tx1"/>
                </a:solidFill>
                <a:effectLst>
                  <a:outerShdw blurRad="38100" dist="38100" dir="2700000" algn="tl">
                    <a:srgbClr val="C0C0C0"/>
                  </a:outerShdw>
                </a:effectLst>
              </a:rPr>
              <a:t>AFECTACIONES A LA COBERTURA </a:t>
            </a:r>
            <a:r>
              <a:rPr lang="es-ES" sz="4000" dirty="0" smtClean="0">
                <a:solidFill>
                  <a:schemeClr val="tx1"/>
                </a:solidFill>
                <a:effectLst>
                  <a:outerShdw blurRad="38100" dist="38100" dir="2700000" algn="tl">
                    <a:srgbClr val="C0C0C0"/>
                  </a:outerShdw>
                </a:effectLst>
              </a:rPr>
              <a:t>FORESTAL</a:t>
            </a:r>
            <a:endParaRPr lang="es-ES" sz="4000"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1933351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box(out)">
                                      <p:cBhvr>
                                        <p:cTn id="7" dur="30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rrowheads="1"/>
          </p:cNvSpPr>
          <p:nvPr>
            <p:ph type="title"/>
          </p:nvPr>
        </p:nvSpPr>
        <p:spPr/>
        <p:txBody>
          <a:bodyPr rtlCol="0">
            <a:normAutofit fontScale="90000"/>
          </a:bodyPr>
          <a:lstStyle/>
          <a:p>
            <a:pPr eaLnBrk="1" fontAlgn="auto" hangingPunct="1">
              <a:spcAft>
                <a:spcPts val="0"/>
              </a:spcAft>
              <a:defRPr/>
            </a:pPr>
            <a:r>
              <a:rPr lang="es-ES" sz="4000" dirty="0" smtClean="0"/>
              <a:t>Deforestación y repoblación  </a:t>
            </a:r>
            <a:br>
              <a:rPr lang="es-ES" sz="4000" dirty="0" smtClean="0"/>
            </a:br>
            <a:r>
              <a:rPr lang="es-ES" sz="4000" dirty="0" smtClean="0"/>
              <a:t>Sierra del Rosario</a:t>
            </a:r>
          </a:p>
        </p:txBody>
      </p:sp>
      <p:pic>
        <p:nvPicPr>
          <p:cNvPr id="6147" name="Picture 4" descr="DSCF28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752600"/>
            <a:ext cx="3888556"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E:\Yoli\Cuba\Cuba 2016\biota\paisaje-sierra-del-rosario-cuba.jpeg"/>
          <p:cNvPicPr>
            <a:picLocks noGrp="1" noChangeAspect="1" noChangeArrowheads="1"/>
          </p:cNvPicPr>
          <p:nvPr>
            <p:ph idx="1"/>
          </p:nvPr>
        </p:nvPicPr>
        <p:blipFill>
          <a:blip r:embed="rId4"/>
          <a:srcRect/>
          <a:stretch>
            <a:fillRect/>
          </a:stretch>
        </p:blipFill>
        <p:spPr>
          <a:xfrm>
            <a:off x="4860032" y="1735088"/>
            <a:ext cx="3744416" cy="4657725"/>
          </a:xfrm>
        </p:spPr>
      </p:pic>
    </p:spTree>
    <p:extLst>
      <p:ext uri="{BB962C8B-B14F-4D97-AF65-F5344CB8AC3E}">
        <p14:creationId xmlns:p14="http://schemas.microsoft.com/office/powerpoint/2010/main" val="37493185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Rot="1" noChangeArrowheads="1"/>
          </p:cNvSpPr>
          <p:nvPr>
            <p:ph idx="1"/>
          </p:nvPr>
        </p:nvSpPr>
        <p:spPr>
          <a:xfrm>
            <a:off x="250825" y="1844675"/>
            <a:ext cx="8540750" cy="5013325"/>
          </a:xfrm>
        </p:spPr>
        <p:txBody>
          <a:bodyPr/>
          <a:lstStyle/>
          <a:p>
            <a:pPr algn="just" eaLnBrk="1" hangingPunct="1">
              <a:lnSpc>
                <a:spcPct val="90000"/>
              </a:lnSpc>
            </a:pPr>
            <a:r>
              <a:rPr lang="es-ES_tradnl" b="1" smtClean="0"/>
              <a:t>Cuba es uno de los pocos países con incremento de su cobertura forestal</a:t>
            </a:r>
            <a:r>
              <a:rPr lang="es-ES_tradnl" smtClean="0"/>
              <a:t>.</a:t>
            </a:r>
          </a:p>
          <a:p>
            <a:pPr algn="just" eaLnBrk="1" hangingPunct="1">
              <a:lnSpc>
                <a:spcPct val="90000"/>
              </a:lnSpc>
            </a:pPr>
            <a:r>
              <a:rPr lang="es-ES_tradnl" b="1" smtClean="0"/>
              <a:t>Aspira a que el 40% de su superficie esté cubierta de bosques</a:t>
            </a:r>
          </a:p>
        </p:txBody>
      </p:sp>
      <p:sp>
        <p:nvSpPr>
          <p:cNvPr id="103427" name="Rectangle 2"/>
          <p:cNvSpPr>
            <a:spLocks noGrp="1" noRot="1" noChangeArrowheads="1"/>
          </p:cNvSpPr>
          <p:nvPr>
            <p:ph type="title"/>
          </p:nvPr>
        </p:nvSpPr>
        <p:spPr>
          <a:xfrm>
            <a:off x="323850" y="338138"/>
            <a:ext cx="8569325" cy="1519237"/>
          </a:xfrm>
        </p:spPr>
        <p:txBody>
          <a:bodyPr/>
          <a:lstStyle/>
          <a:p>
            <a:pPr eaLnBrk="1" hangingPunct="1"/>
            <a:r>
              <a:rPr lang="es-ES" sz="3200" b="1" smtClean="0">
                <a:solidFill>
                  <a:schemeClr val="tx1"/>
                </a:solidFill>
              </a:rPr>
              <a:t>INCREMENTO DE COBERTURA  BOSCOSA  POR  REPOBLACIÓN FORESTAL </a:t>
            </a:r>
            <a:endParaRPr lang="es-ES_tradnl" sz="3200" b="1" smtClean="0"/>
          </a:p>
        </p:txBody>
      </p:sp>
      <p:sp>
        <p:nvSpPr>
          <p:cNvPr id="103428" name="AutoShape 3"/>
          <p:cNvSpPr>
            <a:spLocks noChangeArrowheads="1"/>
          </p:cNvSpPr>
          <p:nvPr/>
        </p:nvSpPr>
        <p:spPr bwMode="auto">
          <a:xfrm rot="-1020000">
            <a:off x="971550" y="4005263"/>
            <a:ext cx="6910388" cy="10572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66FF33"/>
          </a:solidFill>
          <a:ln w="28440">
            <a:solidFill>
              <a:srgbClr val="000000"/>
            </a:solidFill>
            <a:miter lim="800000"/>
            <a:headEnd/>
            <a:tailEnd/>
          </a:ln>
        </p:spPr>
        <p:txBody>
          <a:bodyPr wrap="none" anchor="ctr"/>
          <a:lstStyle/>
          <a:p>
            <a:endParaRPr lang="es-ES"/>
          </a:p>
        </p:txBody>
      </p:sp>
      <p:sp>
        <p:nvSpPr>
          <p:cNvPr id="103429" name="WordArt 2"/>
          <p:cNvSpPr>
            <a:spLocks noChangeArrowheads="1" noChangeShapeType="1" noTextEdit="1"/>
          </p:cNvSpPr>
          <p:nvPr/>
        </p:nvSpPr>
        <p:spPr bwMode="auto">
          <a:xfrm>
            <a:off x="5003800" y="5445125"/>
            <a:ext cx="3495675" cy="1009650"/>
          </a:xfrm>
          <a:prstGeom prst="rect">
            <a:avLst/>
          </a:prstGeom>
        </p:spPr>
        <p:txBody>
          <a:bodyPr wrap="none" fromWordArt="1">
            <a:prstTxWarp prst="textPlain">
              <a:avLst>
                <a:gd name="adj" fmla="val 50000"/>
              </a:avLst>
            </a:prstTxWarp>
          </a:bodyPr>
          <a:lstStyle/>
          <a:p>
            <a:pPr algn="ctr"/>
            <a:r>
              <a:rPr lang="es-ES" sz="3200" kern="10" spc="638">
                <a:ln w="19080">
                  <a:solidFill>
                    <a:srgbClr val="000000"/>
                  </a:solidFill>
                  <a:miter lim="800000"/>
                  <a:headEnd/>
                  <a:tailEnd/>
                </a:ln>
                <a:solidFill>
                  <a:srgbClr val="66FF33"/>
                </a:solidFill>
                <a:effectLst>
                  <a:outerShdw dist="17819" dir="2700000" algn="ctr" rotWithShape="0">
                    <a:srgbClr val="990000"/>
                  </a:outerShdw>
                </a:effectLst>
                <a:latin typeface="Impact"/>
              </a:rPr>
              <a:t>SUPERFICIE  BOSCOSA</a:t>
            </a:r>
          </a:p>
        </p:txBody>
      </p:sp>
      <p:sp>
        <p:nvSpPr>
          <p:cNvPr id="103430" name="Rectangle 6"/>
          <p:cNvSpPr>
            <a:spLocks noChangeArrowheads="1"/>
          </p:cNvSpPr>
          <p:nvPr/>
        </p:nvSpPr>
        <p:spPr bwMode="auto">
          <a:xfrm>
            <a:off x="323850" y="4221163"/>
            <a:ext cx="12239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2000"/>
              </a:spcBef>
              <a:buClr>
                <a:srgbClr val="000000"/>
              </a:buClr>
              <a:buSzPct val="100000"/>
              <a:buFont typeface="Times New Roman" pitchFamily="18" charset="0"/>
              <a:buNone/>
            </a:pPr>
            <a:r>
              <a:rPr lang="es-ES_tradnl" sz="3200" b="1"/>
              <a:t>1959</a:t>
            </a:r>
          </a:p>
        </p:txBody>
      </p:sp>
      <p:sp>
        <p:nvSpPr>
          <p:cNvPr id="103431" name="Text Box 6"/>
          <p:cNvSpPr txBox="1">
            <a:spLocks noChangeArrowheads="1"/>
          </p:cNvSpPr>
          <p:nvPr/>
        </p:nvSpPr>
        <p:spPr bwMode="auto">
          <a:xfrm>
            <a:off x="755650" y="5734050"/>
            <a:ext cx="1584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eaLnBrk="1" hangingPunct="1">
              <a:spcBef>
                <a:spcPts val="2000"/>
              </a:spcBef>
              <a:buClr>
                <a:srgbClr val="000000"/>
              </a:buClr>
              <a:buSzPct val="100000"/>
              <a:buFont typeface="Times New Roman" pitchFamily="18" charset="0"/>
              <a:buNone/>
            </a:pPr>
            <a:r>
              <a:rPr lang="es-ES_tradnl" sz="3200" b="1">
                <a:latin typeface="Tahoma" pitchFamily="34" charset="0"/>
                <a:ea typeface="Lucida Sans Unicode" pitchFamily="34" charset="0"/>
                <a:cs typeface="Lucida Sans Unicode" pitchFamily="34" charset="0"/>
              </a:rPr>
              <a:t>14%</a:t>
            </a:r>
          </a:p>
        </p:txBody>
      </p:sp>
      <p:sp>
        <p:nvSpPr>
          <p:cNvPr id="103432" name="Rectangle 8"/>
          <p:cNvSpPr>
            <a:spLocks noChangeArrowheads="1"/>
          </p:cNvSpPr>
          <p:nvPr/>
        </p:nvSpPr>
        <p:spPr bwMode="auto">
          <a:xfrm>
            <a:off x="6877050" y="2852738"/>
            <a:ext cx="1511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2000"/>
              </a:spcBef>
              <a:buClr>
                <a:srgbClr val="000000"/>
              </a:buClr>
              <a:buSzPct val="100000"/>
              <a:buFont typeface="Times New Roman" pitchFamily="18" charset="0"/>
              <a:buNone/>
            </a:pPr>
            <a:r>
              <a:rPr lang="es-ES_tradnl" sz="3200" b="1"/>
              <a:t>2018</a:t>
            </a:r>
          </a:p>
        </p:txBody>
      </p:sp>
      <p:sp>
        <p:nvSpPr>
          <p:cNvPr id="103433" name="Rectangle 9"/>
          <p:cNvSpPr>
            <a:spLocks noChangeArrowheads="1"/>
          </p:cNvSpPr>
          <p:nvPr/>
        </p:nvSpPr>
        <p:spPr bwMode="auto">
          <a:xfrm>
            <a:off x="7000875" y="3860800"/>
            <a:ext cx="1531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2000"/>
              </a:spcBef>
              <a:buClr>
                <a:srgbClr val="000000"/>
              </a:buClr>
              <a:buSzPct val="100000"/>
              <a:buFont typeface="Times New Roman" pitchFamily="18" charset="0"/>
              <a:buNone/>
            </a:pPr>
            <a:r>
              <a:rPr lang="es-ES_tradnl" sz="3200" b="1"/>
              <a:t>31%</a:t>
            </a:r>
          </a:p>
        </p:txBody>
      </p:sp>
    </p:spTree>
    <p:extLst>
      <p:ext uri="{BB962C8B-B14F-4D97-AF65-F5344CB8AC3E}">
        <p14:creationId xmlns:p14="http://schemas.microsoft.com/office/powerpoint/2010/main" val="3034572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1 Título"/>
          <p:cNvSpPr>
            <a:spLocks noGrp="1"/>
          </p:cNvSpPr>
          <p:nvPr>
            <p:ph type="title"/>
          </p:nvPr>
        </p:nvSpPr>
        <p:spPr/>
        <p:txBody>
          <a:bodyPr/>
          <a:lstStyle/>
          <a:p>
            <a:pPr eaLnBrk="1" hangingPunct="1"/>
            <a:endParaRPr lang="en-US" smtClean="0"/>
          </a:p>
        </p:txBody>
      </p:sp>
      <p:sp>
        <p:nvSpPr>
          <p:cNvPr id="174083" name="2 Marcador de contenido"/>
          <p:cNvSpPr>
            <a:spLocks noGrp="1"/>
          </p:cNvSpPr>
          <p:nvPr>
            <p:ph idx="1"/>
          </p:nvPr>
        </p:nvSpPr>
        <p:spPr/>
        <p:txBody>
          <a:bodyPr/>
          <a:lstStyle/>
          <a:p>
            <a:pPr eaLnBrk="1" hangingPunct="1"/>
            <a:endParaRPr lang="en-US" sz="1800" smtClean="0"/>
          </a:p>
        </p:txBody>
      </p:sp>
      <p:pic>
        <p:nvPicPr>
          <p:cNvPr id="174084" name="Picture 3" descr="D:\QUELY\CIENCIAS NATURALES SB\8vo grado 11-12\investigaciones\Cordados\1204136964_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5" name="1 Título"/>
          <p:cNvSpPr txBox="1">
            <a:spLocks/>
          </p:cNvSpPr>
          <p:nvPr/>
        </p:nvSpPr>
        <p:spPr bwMode="auto">
          <a:xfrm>
            <a:off x="611560" y="214313"/>
            <a:ext cx="7632848" cy="98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endParaRPr lang="es-ES" sz="5400" dirty="0" smtClean="0">
              <a:solidFill>
                <a:srgbClr val="FFFFFF"/>
              </a:solidFill>
            </a:endParaRPr>
          </a:p>
          <a:p>
            <a:pPr algn="ctr" eaLnBrk="1" hangingPunct="1"/>
            <a:r>
              <a:rPr lang="es-ES" sz="5400" dirty="0" err="1" smtClean="0">
                <a:solidFill>
                  <a:srgbClr val="FFFFFF"/>
                </a:solidFill>
              </a:rPr>
              <a:t>Claria</a:t>
            </a:r>
            <a:r>
              <a:rPr lang="es-ES" sz="5400" dirty="0" smtClean="0">
                <a:solidFill>
                  <a:srgbClr val="FFFFFF"/>
                </a:solidFill>
              </a:rPr>
              <a:t> </a:t>
            </a:r>
            <a:r>
              <a:rPr lang="es-ES" sz="5400" dirty="0">
                <a:solidFill>
                  <a:srgbClr val="FFFFFF"/>
                </a:solidFill>
              </a:rPr>
              <a:t>o pez </a:t>
            </a:r>
            <a:r>
              <a:rPr lang="es-ES" sz="5400" dirty="0" smtClean="0">
                <a:solidFill>
                  <a:srgbClr val="FFFFFF"/>
                </a:solidFill>
              </a:rPr>
              <a:t>gato</a:t>
            </a:r>
          </a:p>
          <a:p>
            <a:pPr algn="ctr" eaLnBrk="1" hangingPunct="1"/>
            <a:r>
              <a:rPr lang="es-ES" sz="5400" dirty="0" smtClean="0">
                <a:solidFill>
                  <a:srgbClr val="FFFFFF"/>
                </a:solidFill>
              </a:rPr>
              <a:t>Especie exótica invasora</a:t>
            </a:r>
            <a:endParaRPr lang="es-ES" sz="5400" dirty="0">
              <a:solidFill>
                <a:srgbClr val="FFFFFF"/>
              </a:solidFill>
            </a:endParaRPr>
          </a:p>
        </p:txBody>
      </p:sp>
    </p:spTree>
    <p:extLst>
      <p:ext uri="{BB962C8B-B14F-4D97-AF65-F5344CB8AC3E}">
        <p14:creationId xmlns:p14="http://schemas.microsoft.com/office/powerpoint/2010/main" val="1269791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9144000"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026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txBox="1">
            <a:spLocks noChangeArrowheads="1"/>
          </p:cNvSpPr>
          <p:nvPr/>
        </p:nvSpPr>
        <p:spPr bwMode="auto">
          <a:xfrm>
            <a:off x="304800" y="446088"/>
            <a:ext cx="5105400" cy="1458912"/>
          </a:xfrm>
          <a:prstGeom prst="rect">
            <a:avLst/>
          </a:prstGeom>
          <a:noFill/>
          <a:ln w="9525">
            <a:noFill/>
            <a:miter lim="800000"/>
            <a:headEnd/>
            <a:tailEnd/>
          </a:ln>
        </p:spPr>
        <p:txBody>
          <a:bodyPr/>
          <a:lstStyle/>
          <a:p>
            <a:pPr algn="ctr" defTabSz="457200" eaLnBrk="0" hangingPunct="0"/>
            <a:r>
              <a:rPr lang="es-ES" sz="2800" b="1">
                <a:solidFill>
                  <a:srgbClr val="003300"/>
                </a:solidFill>
                <a:latin typeface="Arial Narrow" pitchFamily="34" charset="0"/>
              </a:rPr>
              <a:t>Convenio sobre Diversidad Biológica (CDB)</a:t>
            </a:r>
          </a:p>
        </p:txBody>
      </p:sp>
      <p:sp>
        <p:nvSpPr>
          <p:cNvPr id="123907" name="Rectangle 3"/>
          <p:cNvSpPr txBox="1">
            <a:spLocks noChangeArrowheads="1"/>
          </p:cNvSpPr>
          <p:nvPr/>
        </p:nvSpPr>
        <p:spPr bwMode="auto">
          <a:xfrm>
            <a:off x="107950" y="1981200"/>
            <a:ext cx="5383213" cy="4592638"/>
          </a:xfrm>
          <a:prstGeom prst="rect">
            <a:avLst/>
          </a:prstGeom>
          <a:noFill/>
          <a:ln w="9525">
            <a:noFill/>
            <a:miter lim="800000"/>
            <a:headEnd/>
            <a:tailEnd/>
          </a:ln>
        </p:spPr>
        <p:txBody>
          <a:bodyPr/>
          <a:lstStyle/>
          <a:p>
            <a:pPr marL="342900" indent="-342900" algn="just" defTabSz="457200" eaLnBrk="0" hangingPunct="0">
              <a:spcBef>
                <a:spcPts val="1000"/>
              </a:spcBef>
              <a:buClr>
                <a:schemeClr val="accent1"/>
              </a:buClr>
              <a:buSzPct val="80000"/>
              <a:buFont typeface="Wingdings 3" pitchFamily="18" charset="2"/>
              <a:buChar char=""/>
            </a:pPr>
            <a:r>
              <a:rPr lang="es-ES" sz="2800" b="1">
                <a:latin typeface="Arial Narrow" pitchFamily="34" charset="0"/>
              </a:rPr>
              <a:t>Es un acuerdo entre países que constituye un instrumento jurídico vinculante para los países que lo han ratificado, lo que significa que los Estados deben cumplirlo y aplicarlo en el nivel nacional y local, aunque no existan mecanismos de sanción para los que no cumplan lo acordado</a:t>
            </a:r>
          </a:p>
          <a:p>
            <a:pPr marL="342900" indent="-342900" algn="just" defTabSz="457200" eaLnBrk="0" hangingPunct="0">
              <a:spcBef>
                <a:spcPts val="1000"/>
              </a:spcBef>
              <a:buClr>
                <a:schemeClr val="accent1"/>
              </a:buClr>
              <a:buSzPct val="80000"/>
            </a:pPr>
            <a:endParaRPr lang="es-ES" sz="2800">
              <a:solidFill>
                <a:srgbClr val="404040"/>
              </a:solidFill>
              <a:latin typeface="Arial Narrow" pitchFamily="34" charset="0"/>
            </a:endParaRPr>
          </a:p>
        </p:txBody>
      </p:sp>
      <p:pic>
        <p:nvPicPr>
          <p:cNvPr id="123908" name="Picture 2"/>
          <p:cNvPicPr>
            <a:picLocks noChangeAspect="1" noChangeArrowheads="1"/>
          </p:cNvPicPr>
          <p:nvPr/>
        </p:nvPicPr>
        <p:blipFill>
          <a:blip r:embed="rId2"/>
          <a:srcRect/>
          <a:stretch>
            <a:fillRect/>
          </a:stretch>
        </p:blipFill>
        <p:spPr bwMode="auto">
          <a:xfrm>
            <a:off x="5638800" y="839788"/>
            <a:ext cx="3201988" cy="5181600"/>
          </a:xfrm>
          <a:prstGeom prst="rect">
            <a:avLst/>
          </a:prstGeom>
          <a:noFill/>
          <a:ln w="9525">
            <a:noFill/>
            <a:miter lim="800000"/>
            <a:headEnd/>
            <a:tailEnd/>
          </a:ln>
        </p:spPr>
      </p:pic>
    </p:spTree>
    <p:extLst>
      <p:ext uri="{BB962C8B-B14F-4D97-AF65-F5344CB8AC3E}">
        <p14:creationId xmlns:p14="http://schemas.microsoft.com/office/powerpoint/2010/main" val="414080298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074" name="6 Marcador de contenido" descr="arte Estrategia DB 2015.jpg"/>
          <p:cNvPicPr>
            <a:picLocks noChangeAspect="1"/>
          </p:cNvPicPr>
          <p:nvPr/>
        </p:nvPicPr>
        <p:blipFill>
          <a:blip r:embed="rId2"/>
          <a:srcRect/>
          <a:stretch>
            <a:fillRect/>
          </a:stretch>
        </p:blipFill>
        <p:spPr bwMode="auto">
          <a:xfrm>
            <a:off x="1571625" y="1571625"/>
            <a:ext cx="5468938" cy="3930650"/>
          </a:xfrm>
          <a:prstGeom prst="rect">
            <a:avLst/>
          </a:prstGeom>
          <a:noFill/>
          <a:ln w="9525">
            <a:noFill/>
            <a:miter lim="800000"/>
            <a:headEnd/>
            <a:tailEnd/>
          </a:ln>
        </p:spPr>
      </p:pic>
      <p:sp>
        <p:nvSpPr>
          <p:cNvPr id="3" name="Rectangle 4"/>
          <p:cNvSpPr txBox="1">
            <a:spLocks noChangeArrowheads="1"/>
          </p:cNvSpPr>
          <p:nvPr/>
        </p:nvSpPr>
        <p:spPr>
          <a:xfrm>
            <a:off x="1447800" y="0"/>
            <a:ext cx="5715000" cy="1384300"/>
          </a:xfrm>
          <a:prstGeom prst="rect">
            <a:avLst/>
          </a:prstGeom>
          <a:ln cap="flat" algn="ctr">
            <a:miter lim="800000"/>
            <a:headEnd/>
            <a:tailEnd/>
          </a:ln>
          <a:extLst/>
        </p:spPr>
        <p:txBody>
          <a:bodyPr>
            <a:sp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s-ES" sz="2800" smtClean="0">
                <a:solidFill>
                  <a:srgbClr val="003300"/>
                </a:solidFill>
                <a:latin typeface="Arial Narrow" pitchFamily="34" charset="0"/>
              </a:rPr>
              <a:t/>
            </a:r>
            <a:br>
              <a:rPr lang="es-ES" sz="2800" smtClean="0">
                <a:solidFill>
                  <a:srgbClr val="003300"/>
                </a:solidFill>
                <a:latin typeface="Arial Narrow" pitchFamily="34" charset="0"/>
              </a:rPr>
            </a:br>
            <a:r>
              <a:rPr lang="es-ES" sz="2800" b="1" i="1" smtClean="0">
                <a:solidFill>
                  <a:srgbClr val="003300"/>
                </a:solidFill>
                <a:latin typeface="Arial Narrow" pitchFamily="34" charset="0"/>
                <a:cs typeface="Andalus" pitchFamily="18" charset="-78"/>
              </a:rPr>
              <a:t> </a:t>
            </a:r>
            <a:r>
              <a:rPr lang="es-ES" sz="2800" b="1" i="1" smtClean="0">
                <a:solidFill>
                  <a:srgbClr val="003300"/>
                </a:solidFill>
                <a:effectLst>
                  <a:outerShdw blurRad="38100" dist="38100" dir="2700000" algn="tl">
                    <a:srgbClr val="000000">
                      <a:alpha val="43137"/>
                    </a:srgbClr>
                  </a:outerShdw>
                </a:effectLst>
                <a:latin typeface="Arial Narrow" pitchFamily="34" charset="0"/>
                <a:cs typeface="Andalus" pitchFamily="18" charset="-78"/>
              </a:rPr>
              <a:t>Proceso de actualización</a:t>
            </a:r>
            <a:br>
              <a:rPr lang="es-ES" sz="2800" b="1" i="1" smtClean="0">
                <a:solidFill>
                  <a:srgbClr val="003300"/>
                </a:solidFill>
                <a:effectLst>
                  <a:outerShdw blurRad="38100" dist="38100" dir="2700000" algn="tl">
                    <a:srgbClr val="000000">
                      <a:alpha val="43137"/>
                    </a:srgbClr>
                  </a:outerShdw>
                </a:effectLst>
                <a:latin typeface="Arial Narrow" pitchFamily="34" charset="0"/>
                <a:cs typeface="Andalus" pitchFamily="18" charset="-78"/>
              </a:rPr>
            </a:br>
            <a:endParaRPr lang="es-ES" sz="2800" b="1" i="1" dirty="0" smtClean="0">
              <a:solidFill>
                <a:srgbClr val="003300"/>
              </a:solidFill>
              <a:effectLst>
                <a:outerShdw blurRad="38100" dist="38100" dir="2700000" algn="tl">
                  <a:srgbClr val="000000">
                    <a:alpha val="43137"/>
                  </a:srgbClr>
                </a:outerShdw>
              </a:effectLst>
              <a:latin typeface="Arial Narrow" pitchFamily="34" charset="0"/>
            </a:endParaRPr>
          </a:p>
        </p:txBody>
      </p:sp>
      <p:pic>
        <p:nvPicPr>
          <p:cNvPr id="131076" name="Picture 8" descr="UNDB-logo-es-RGB-300dpi"/>
          <p:cNvPicPr>
            <a:picLocks noChangeAspect="1" noChangeArrowheads="1"/>
          </p:cNvPicPr>
          <p:nvPr/>
        </p:nvPicPr>
        <p:blipFill>
          <a:blip r:embed="rId3"/>
          <a:srcRect/>
          <a:stretch>
            <a:fillRect/>
          </a:stretch>
        </p:blipFill>
        <p:spPr bwMode="auto">
          <a:xfrm>
            <a:off x="2971800" y="5867400"/>
            <a:ext cx="2740025" cy="588963"/>
          </a:xfrm>
          <a:prstGeom prst="rect">
            <a:avLst/>
          </a:prstGeom>
          <a:solidFill>
            <a:schemeClr val="tx1"/>
          </a:solidFill>
          <a:ln w="9525">
            <a:noFill/>
            <a:miter lim="800000"/>
            <a:headEnd/>
            <a:tailEnd/>
          </a:ln>
        </p:spPr>
      </p:pic>
      <p:sp>
        <p:nvSpPr>
          <p:cNvPr id="5" name="4 Botón de acción: Final">
            <a:hlinkClick r:id="rId4" action="ppaction://hlinksldjump" highlightClick="1"/>
          </p:cNvPr>
          <p:cNvSpPr/>
          <p:nvPr/>
        </p:nvSpPr>
        <p:spPr>
          <a:xfrm>
            <a:off x="8459788" y="6427788"/>
            <a:ext cx="398462" cy="260350"/>
          </a:xfrm>
          <a:prstGeom prst="actionButtonE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extLst>
      <p:ext uri="{BB962C8B-B14F-4D97-AF65-F5344CB8AC3E}">
        <p14:creationId xmlns:p14="http://schemas.microsoft.com/office/powerpoint/2010/main" val="316131405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27584" y="692697"/>
            <a:ext cx="7630616" cy="1728191"/>
          </a:xfrm>
        </p:spPr>
        <p:txBody>
          <a:bodyPr/>
          <a:lstStyle/>
          <a:p>
            <a:r>
              <a:rPr lang="es-ES" b="1" dirty="0" smtClean="0"/>
              <a:t>LA BIODIVERSIDAD EN CUBA</a:t>
            </a:r>
            <a:endParaRPr lang="es-PE" b="1" dirty="0"/>
          </a:p>
        </p:txBody>
      </p:sp>
      <p:sp>
        <p:nvSpPr>
          <p:cNvPr id="3" name="2 Subtítulo"/>
          <p:cNvSpPr>
            <a:spLocks noGrp="1"/>
          </p:cNvSpPr>
          <p:nvPr>
            <p:ph type="subTitle" idx="1"/>
          </p:nvPr>
        </p:nvSpPr>
        <p:spPr>
          <a:xfrm>
            <a:off x="1331640" y="2708920"/>
            <a:ext cx="6400800" cy="1104528"/>
          </a:xfrm>
        </p:spPr>
        <p:txBody>
          <a:bodyPr/>
          <a:lstStyle/>
          <a:p>
            <a:endParaRPr lang="es-PE" b="1" dirty="0">
              <a:solidFill>
                <a:schemeClr val="tx1"/>
              </a:solidFill>
            </a:endParaRPr>
          </a:p>
        </p:txBody>
      </p:sp>
      <p:graphicFrame>
        <p:nvGraphicFramePr>
          <p:cNvPr id="6" name="5 Objeto"/>
          <p:cNvGraphicFramePr>
            <a:graphicFrameLocks noChangeAspect="1"/>
          </p:cNvGraphicFramePr>
          <p:nvPr>
            <p:extLst>
              <p:ext uri="{D42A27DB-BD31-4B8C-83A1-F6EECF244321}">
                <p14:modId xmlns:p14="http://schemas.microsoft.com/office/powerpoint/2010/main" val="1066043601"/>
              </p:ext>
            </p:extLst>
          </p:nvPr>
        </p:nvGraphicFramePr>
        <p:xfrm>
          <a:off x="4572000" y="3789040"/>
          <a:ext cx="4248472" cy="2680417"/>
        </p:xfrm>
        <a:graphic>
          <a:graphicData uri="http://schemas.openxmlformats.org/presentationml/2006/ole">
            <mc:AlternateContent xmlns:mc="http://schemas.openxmlformats.org/markup-compatibility/2006">
              <mc:Choice xmlns:v="urn:schemas-microsoft-com:vml" Requires="v">
                <p:oleObj spid="_x0000_s14438" name="Fotografía de Photo Editor" r:id="rId3" imgW="9752381" imgH="7314286" progId="MSPhotoEd.3">
                  <p:embed/>
                </p:oleObj>
              </mc:Choice>
              <mc:Fallback>
                <p:oleObj name="Fotografía de Photo Editor" r:id="rId3" imgW="9752381" imgH="73142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89040"/>
                        <a:ext cx="4248472" cy="2680417"/>
                      </a:xfrm>
                      <a:prstGeom prst="rect">
                        <a:avLst/>
                      </a:prstGeom>
                      <a:noFill/>
                      <a:ln>
                        <a:noFill/>
                      </a:ln>
                      <a:effectLst/>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428191956"/>
              </p:ext>
            </p:extLst>
          </p:nvPr>
        </p:nvGraphicFramePr>
        <p:xfrm>
          <a:off x="395536" y="4221088"/>
          <a:ext cx="3066678" cy="1512342"/>
        </p:xfrm>
        <a:graphic>
          <a:graphicData uri="http://schemas.openxmlformats.org/presentationml/2006/ole">
            <mc:AlternateContent xmlns:mc="http://schemas.openxmlformats.org/markup-compatibility/2006">
              <mc:Choice xmlns:v="urn:schemas-microsoft-com:vml" Requires="v">
                <p:oleObj spid="_x0000_s14439" name="Fotografía de Photo Editor" r:id="rId5" imgW="5334745" imgH="2276793" progId="MSPhotoEd.3">
                  <p:embed/>
                </p:oleObj>
              </mc:Choice>
              <mc:Fallback>
                <p:oleObj name="Fotografía de Photo Editor" r:id="rId5" imgW="5334745" imgH="2276793"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221088"/>
                        <a:ext cx="3066678" cy="151234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6506720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postermediambiente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7827" name="Rectangle 3"/>
          <p:cNvSpPr>
            <a:spLocks noChangeArrowheads="1"/>
          </p:cNvSpPr>
          <p:nvPr/>
        </p:nvSpPr>
        <p:spPr bwMode="auto">
          <a:xfrm>
            <a:off x="2555875" y="1052513"/>
            <a:ext cx="3024188"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3200" b="1">
                <a:latin typeface="Verdana" pitchFamily="34" charset="0"/>
              </a:rPr>
              <a:t>CUBANA</a:t>
            </a:r>
          </a:p>
        </p:txBody>
      </p:sp>
      <p:sp>
        <p:nvSpPr>
          <p:cNvPr id="77828" name="Rectangle 4"/>
          <p:cNvSpPr>
            <a:spLocks noChangeArrowheads="1"/>
          </p:cNvSpPr>
          <p:nvPr/>
        </p:nvSpPr>
        <p:spPr bwMode="auto">
          <a:xfrm>
            <a:off x="3200400" y="2514600"/>
            <a:ext cx="1223963" cy="215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b="1">
                <a:solidFill>
                  <a:schemeClr val="tx2"/>
                </a:solidFill>
                <a:latin typeface="Verdana" pitchFamily="34" charset="0"/>
              </a:rPr>
              <a:t>CUBANA</a:t>
            </a:r>
          </a:p>
        </p:txBody>
      </p:sp>
      <p:pic>
        <p:nvPicPr>
          <p:cNvPr id="77829" name="Picture 5" descr="CARTACUB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8438"/>
            <a:ext cx="1763713" cy="1323975"/>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descr="P10100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763" y="333375"/>
            <a:ext cx="2916237" cy="2303463"/>
          </a:xfrm>
          <a:prstGeom prst="rect">
            <a:avLst/>
          </a:prstGeom>
          <a:noFill/>
          <a:extLst>
            <a:ext uri="{909E8E84-426E-40DD-AFC4-6F175D3DCCD1}">
              <a14:hiddenFill xmlns:a14="http://schemas.microsoft.com/office/drawing/2010/main">
                <a:solidFill>
                  <a:srgbClr val="FFFFFF"/>
                </a:solidFill>
              </a14:hiddenFill>
            </a:ext>
          </a:extLst>
        </p:spPr>
      </p:pic>
      <p:pic>
        <p:nvPicPr>
          <p:cNvPr id="77831" name="Picture 7" descr="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9488" y="2609850"/>
            <a:ext cx="3084512" cy="4248150"/>
          </a:xfrm>
          <a:prstGeom prst="rect">
            <a:avLst/>
          </a:prstGeom>
          <a:noFill/>
          <a:extLst>
            <a:ext uri="{909E8E84-426E-40DD-AFC4-6F175D3DCCD1}">
              <a14:hiddenFill xmlns:a14="http://schemas.microsoft.com/office/drawing/2010/main">
                <a:solidFill>
                  <a:srgbClr val="FFFFFF"/>
                </a:solidFill>
              </a14:hiddenFill>
            </a:ext>
          </a:extLst>
        </p:spPr>
      </p:pic>
      <p:pic>
        <p:nvPicPr>
          <p:cNvPr id="77832" name="Picture 8" descr="ANGOSTUR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924175"/>
            <a:ext cx="262255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778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3276600"/>
            <a:ext cx="3429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324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254125" y="404813"/>
            <a:ext cx="6145213" cy="666750"/>
          </a:xfrm>
        </p:spPr>
        <p:txBody>
          <a:bodyPr>
            <a:normAutofit fontScale="90000"/>
          </a:bodyPr>
          <a:lstStyle/>
          <a:p>
            <a:pPr eaLnBrk="1" hangingPunct="1"/>
            <a:r>
              <a:rPr lang="es-ES" smtClean="0"/>
              <a:t>Contaminación</a:t>
            </a:r>
          </a:p>
        </p:txBody>
      </p:sp>
      <p:pic>
        <p:nvPicPr>
          <p:cNvPr id="25603" name="5 Imagen"/>
          <p:cNvPicPr>
            <a:picLocks noGrp="1" noChangeAspect="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76525" y="1052736"/>
            <a:ext cx="2727323" cy="2349500"/>
          </a:xfrm>
          <a:noFill/>
        </p:spPr>
      </p:pic>
      <p:pic>
        <p:nvPicPr>
          <p:cNvPr id="256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2619" y="1106562"/>
            <a:ext cx="288032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descr="L:\14 - LUYANO 29 ABRIL 2012\100_99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936" y="3864661"/>
            <a:ext cx="3581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Yoli\Educa ambiental\Asignatura EA\Curso 2017-18\futuro 2do sem\2do semestre\clases\artemisa\CITMA Caimito JoseCarlo\Visita CEPRU Junio 2014\DSC000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3807842"/>
            <a:ext cx="4114800" cy="234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6 Imagen" descr="incendi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1151581"/>
            <a:ext cx="252028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9071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250825" y="260350"/>
            <a:ext cx="1295400" cy="523875"/>
          </a:xfrm>
          <a:prstGeom prst="rect">
            <a:avLst/>
          </a:prstGeom>
          <a:noFill/>
          <a:ln w="9525">
            <a:noFill/>
            <a:miter lim="800000"/>
            <a:headEnd/>
            <a:tailEnd/>
          </a:ln>
          <a:effectLst/>
        </p:spPr>
        <p:txBody>
          <a:bodyPr>
            <a:spAutoFit/>
          </a:bodyPr>
          <a:lstStyle/>
          <a:p>
            <a:pPr eaLnBrk="0" hangingPunct="0">
              <a:defRPr/>
            </a:pPr>
            <a:r>
              <a:rPr lang="es-ES_tradnl" sz="2800" b="1" dirty="0">
                <a:solidFill>
                  <a:srgbClr val="000066"/>
                </a:solidFill>
                <a:effectLst>
                  <a:outerShdw blurRad="38100" dist="38100" dir="2700000" algn="tl">
                    <a:srgbClr val="FFFFFF"/>
                  </a:outerShdw>
                </a:effectLst>
                <a:latin typeface="Arial" pitchFamily="34" charset="0"/>
                <a:cs typeface="Arial" pitchFamily="34" charset="0"/>
              </a:rPr>
              <a:t>Flora</a:t>
            </a:r>
          </a:p>
        </p:txBody>
      </p:sp>
      <p:pic>
        <p:nvPicPr>
          <p:cNvPr id="8195" name="Picture 3" descr="Euphorbia helenaeEndemicHumbo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1584325" cy="119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ChangeArrowheads="1"/>
          </p:cNvSpPr>
          <p:nvPr/>
        </p:nvSpPr>
        <p:spPr bwMode="auto">
          <a:xfrm>
            <a:off x="250825" y="1321525"/>
            <a:ext cx="72009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63538" indent="-363538">
              <a:buClr>
                <a:srgbClr val="000066"/>
              </a:buClr>
              <a:buFont typeface="Wingdings" pitchFamily="2" charset="2"/>
              <a:buChar char="v"/>
            </a:pPr>
            <a:r>
              <a:rPr lang="es-ES_tradnl" b="1" dirty="0">
                <a:solidFill>
                  <a:srgbClr val="000066"/>
                </a:solidFill>
                <a:latin typeface="Arial" pitchFamily="34" charset="0"/>
                <a:cs typeface="Arial" pitchFamily="34" charset="0"/>
              </a:rPr>
              <a:t>17 tipos diferentes de formaciones boscosas, 7 arbustivas y 4 herbáceas,</a:t>
            </a:r>
          </a:p>
          <a:p>
            <a:pPr marL="363538" indent="-363538">
              <a:buClr>
                <a:srgbClr val="000066"/>
              </a:buClr>
              <a:buFont typeface="Wingdings" pitchFamily="2" charset="2"/>
              <a:buChar char="v"/>
            </a:pPr>
            <a:r>
              <a:rPr lang="es-ES_tradnl" b="1" dirty="0">
                <a:solidFill>
                  <a:srgbClr val="000066"/>
                </a:solidFill>
                <a:latin typeface="Arial" pitchFamily="34" charset="0"/>
                <a:cs typeface="Arial" pitchFamily="34" charset="0"/>
              </a:rPr>
              <a:t>921 especies de musgos y hepáticas</a:t>
            </a:r>
            <a:r>
              <a:rPr lang="es-ES" b="1" dirty="0">
                <a:solidFill>
                  <a:srgbClr val="000066"/>
                </a:solidFill>
                <a:latin typeface="Arial" pitchFamily="34" charset="0"/>
                <a:cs typeface="Arial" pitchFamily="34" charset="0"/>
              </a:rPr>
              <a:t>,</a:t>
            </a:r>
          </a:p>
          <a:p>
            <a:pPr marL="363538" indent="-363538">
              <a:buClr>
                <a:srgbClr val="000066"/>
              </a:buClr>
              <a:buFont typeface="Wingdings" pitchFamily="2" charset="2"/>
              <a:buChar char="v"/>
            </a:pPr>
            <a:r>
              <a:rPr lang="es-ES_tradnl" b="1" dirty="0">
                <a:solidFill>
                  <a:srgbClr val="000066"/>
                </a:solidFill>
                <a:latin typeface="Arial" pitchFamily="34" charset="0"/>
                <a:cs typeface="Arial" pitchFamily="34" charset="0"/>
              </a:rPr>
              <a:t>500 helechos,  </a:t>
            </a:r>
          </a:p>
          <a:p>
            <a:pPr marL="363538" indent="-363538">
              <a:buClr>
                <a:srgbClr val="000066"/>
              </a:buClr>
              <a:buFont typeface="Wingdings" pitchFamily="2" charset="2"/>
              <a:buChar char="v"/>
            </a:pPr>
            <a:r>
              <a:rPr lang="es-ES_tradnl" b="1" dirty="0">
                <a:solidFill>
                  <a:srgbClr val="000066"/>
                </a:solidFill>
                <a:latin typeface="Arial" pitchFamily="34" charset="0"/>
                <a:cs typeface="Arial" pitchFamily="34" charset="0"/>
              </a:rPr>
              <a:t>6519 plantas superiores</a:t>
            </a:r>
            <a:r>
              <a:rPr lang="es-ES" b="1" dirty="0">
                <a:solidFill>
                  <a:srgbClr val="000066"/>
                </a:solidFill>
                <a:latin typeface="Arial" pitchFamily="34" charset="0"/>
                <a:cs typeface="Arial" pitchFamily="34" charset="0"/>
              </a:rPr>
              <a:t> -    </a:t>
            </a:r>
            <a:r>
              <a:rPr lang="es-ES_tradnl" b="1" dirty="0">
                <a:solidFill>
                  <a:srgbClr val="000066"/>
                </a:solidFill>
                <a:latin typeface="Arial" pitchFamily="34" charset="0"/>
                <a:cs typeface="Arial" pitchFamily="34" charset="0"/>
              </a:rPr>
              <a:t>Gimnospermas: 19 especies</a:t>
            </a:r>
          </a:p>
          <a:p>
            <a:pPr marL="363538" indent="-363538">
              <a:buClr>
                <a:srgbClr val="000066"/>
              </a:buClr>
            </a:pPr>
            <a:r>
              <a:rPr lang="es-ES_tradnl" b="1" dirty="0">
                <a:solidFill>
                  <a:srgbClr val="000066"/>
                </a:solidFill>
                <a:latin typeface="Arial" pitchFamily="34" charset="0"/>
                <a:cs typeface="Arial" pitchFamily="34" charset="0"/>
              </a:rPr>
              <a:t>				           </a:t>
            </a:r>
            <a:r>
              <a:rPr lang="es-ES_tradnl" b="1" dirty="0" smtClean="0">
                <a:solidFill>
                  <a:srgbClr val="000066"/>
                </a:solidFill>
                <a:latin typeface="Arial" pitchFamily="34" charset="0"/>
                <a:cs typeface="Arial" pitchFamily="34" charset="0"/>
              </a:rPr>
              <a:t>Angiospermas</a:t>
            </a:r>
            <a:r>
              <a:rPr lang="es-ES_tradnl" b="1" dirty="0">
                <a:solidFill>
                  <a:srgbClr val="000066"/>
                </a:solidFill>
                <a:latin typeface="Arial" pitchFamily="34" charset="0"/>
                <a:cs typeface="Arial" pitchFamily="34" charset="0"/>
              </a:rPr>
              <a:t>: 6500 especies</a:t>
            </a:r>
            <a:r>
              <a:rPr lang="es-ES" b="1" dirty="0">
                <a:solidFill>
                  <a:srgbClr val="000066"/>
                </a:solidFill>
                <a:latin typeface="Arial" pitchFamily="34" charset="0"/>
                <a:cs typeface="Arial" pitchFamily="34" charset="0"/>
              </a:rPr>
              <a:t> </a:t>
            </a:r>
          </a:p>
        </p:txBody>
      </p:sp>
      <p:sp>
        <p:nvSpPr>
          <p:cNvPr id="8197" name="Text Box 5"/>
          <p:cNvSpPr txBox="1">
            <a:spLocks noChangeArrowheads="1"/>
          </p:cNvSpPr>
          <p:nvPr/>
        </p:nvSpPr>
        <p:spPr bwMode="auto">
          <a:xfrm>
            <a:off x="6011863" y="3357563"/>
            <a:ext cx="2228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b="1">
                <a:solidFill>
                  <a:srgbClr val="000066"/>
                </a:solidFill>
              </a:rPr>
              <a:t>52,4% son endémicas</a:t>
            </a:r>
          </a:p>
        </p:txBody>
      </p:sp>
      <p:sp>
        <p:nvSpPr>
          <p:cNvPr id="8198" name="Rectangle 6"/>
          <p:cNvSpPr>
            <a:spLocks noChangeArrowheads="1"/>
          </p:cNvSpPr>
          <p:nvPr/>
        </p:nvSpPr>
        <p:spPr bwMode="auto">
          <a:xfrm>
            <a:off x="3563938" y="2422525"/>
            <a:ext cx="3600450" cy="719138"/>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117767" name="Text Box 7"/>
          <p:cNvSpPr txBox="1">
            <a:spLocks noChangeArrowheads="1"/>
          </p:cNvSpPr>
          <p:nvPr/>
        </p:nvSpPr>
        <p:spPr bwMode="auto">
          <a:xfrm>
            <a:off x="250825" y="2997200"/>
            <a:ext cx="1582738" cy="523875"/>
          </a:xfrm>
          <a:prstGeom prst="rect">
            <a:avLst/>
          </a:prstGeom>
          <a:noFill/>
          <a:ln w="9525">
            <a:noFill/>
            <a:miter lim="800000"/>
            <a:headEnd/>
            <a:tailEnd/>
          </a:ln>
          <a:effectLst/>
        </p:spPr>
        <p:txBody>
          <a:bodyPr>
            <a:spAutoFit/>
          </a:bodyPr>
          <a:lstStyle/>
          <a:p>
            <a:pPr eaLnBrk="0" hangingPunct="0">
              <a:defRPr/>
            </a:pPr>
            <a:r>
              <a:rPr lang="es-ES_tradnl" sz="2800" b="1" dirty="0">
                <a:solidFill>
                  <a:srgbClr val="000066"/>
                </a:solidFill>
                <a:effectLst>
                  <a:outerShdw blurRad="38100" dist="38100" dir="2700000" algn="tl">
                    <a:srgbClr val="FFFFFF"/>
                  </a:outerShdw>
                </a:effectLst>
                <a:latin typeface="Arial" pitchFamily="34" charset="0"/>
                <a:cs typeface="Arial" pitchFamily="34" charset="0"/>
              </a:rPr>
              <a:t>Fauna</a:t>
            </a:r>
          </a:p>
        </p:txBody>
      </p:sp>
      <p:sp>
        <p:nvSpPr>
          <p:cNvPr id="8200" name="Text Box 8"/>
          <p:cNvSpPr txBox="1">
            <a:spLocks noChangeArrowheads="1"/>
          </p:cNvSpPr>
          <p:nvPr/>
        </p:nvSpPr>
        <p:spPr bwMode="auto">
          <a:xfrm>
            <a:off x="315913" y="3644900"/>
            <a:ext cx="840037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63538" indent="-363538" eaLnBrk="0" hangingPunct="0">
              <a:defRPr>
                <a:solidFill>
                  <a:schemeClr val="bg1"/>
                </a:solidFill>
                <a:latin typeface="Calibri" pitchFamily="34" charset="0"/>
                <a:cs typeface="Lucida Sans Unicode" pitchFamily="34" charset="0"/>
              </a:defRPr>
            </a:lvl1pPr>
            <a:lvl2pPr eaLnBrk="0" hangingPunct="0">
              <a:defRPr>
                <a:solidFill>
                  <a:schemeClr val="bg1"/>
                </a:solidFill>
                <a:latin typeface="Calibri" pitchFamily="34" charset="0"/>
                <a:cs typeface="Lucida Sans Unicode" pitchFamily="34" charset="0"/>
              </a:defRPr>
            </a:lvl2pPr>
            <a:lvl3pPr eaLnBrk="0" hangingPunct="0">
              <a:defRPr>
                <a:solidFill>
                  <a:schemeClr val="bg1"/>
                </a:solidFill>
                <a:latin typeface="Calibri" pitchFamily="34" charset="0"/>
                <a:cs typeface="Lucida Sans Unicode" pitchFamily="34" charset="0"/>
              </a:defRPr>
            </a:lvl3pPr>
            <a:lvl4pPr eaLnBrk="0" hangingPunct="0">
              <a:defRPr>
                <a:solidFill>
                  <a:schemeClr val="bg1"/>
                </a:solidFill>
                <a:latin typeface="Calibri" pitchFamily="34" charset="0"/>
                <a:cs typeface="Lucida Sans Unicode" pitchFamily="34" charset="0"/>
              </a:defRPr>
            </a:lvl4pPr>
            <a:lvl5pPr eaLnBrk="0" hangingPunct="0">
              <a:defRPr>
                <a:solidFill>
                  <a:schemeClr val="bg1"/>
                </a:solidFill>
                <a:latin typeface="Calibri"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defRPr>
                <a:solidFill>
                  <a:schemeClr val="bg1"/>
                </a:solidFill>
                <a:latin typeface="Calibri"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defRPr>
                <a:solidFill>
                  <a:schemeClr val="bg1"/>
                </a:solidFill>
                <a:latin typeface="Calibri"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defRPr>
                <a:solidFill>
                  <a:schemeClr val="bg1"/>
                </a:solidFill>
                <a:latin typeface="Calibri"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defRPr>
                <a:solidFill>
                  <a:schemeClr val="bg1"/>
                </a:solidFill>
                <a:latin typeface="Calibri" pitchFamily="34" charset="0"/>
                <a:cs typeface="Lucida Sans Unicode" pitchFamily="34" charset="0"/>
              </a:defRPr>
            </a:lvl9pPr>
          </a:lstStyle>
          <a:p>
            <a:pPr>
              <a:buClr>
                <a:srgbClr val="000066"/>
              </a:buClr>
              <a:buFont typeface="Wingdings" pitchFamily="2" charset="2"/>
              <a:buChar char="v"/>
            </a:pPr>
            <a:r>
              <a:rPr lang="es-ES_tradnl" b="1" dirty="0">
                <a:solidFill>
                  <a:srgbClr val="000066"/>
                </a:solidFill>
                <a:latin typeface="Arial" pitchFamily="34" charset="0"/>
                <a:cs typeface="Arial" pitchFamily="34" charset="0"/>
              </a:rPr>
              <a:t>16516 especies reportadas   </a:t>
            </a:r>
          </a:p>
          <a:p>
            <a:pPr>
              <a:buClr>
                <a:srgbClr val="000066"/>
              </a:buClr>
              <a:buFont typeface="Wingdings" pitchFamily="2" charset="2"/>
              <a:buChar char="v"/>
            </a:pPr>
            <a:r>
              <a:rPr lang="es-ES_tradnl" b="1" dirty="0">
                <a:solidFill>
                  <a:srgbClr val="000066"/>
                </a:solidFill>
                <a:latin typeface="Arial" pitchFamily="34" charset="0"/>
                <a:cs typeface="Arial" pitchFamily="34" charset="0"/>
              </a:rPr>
              <a:t>50% del total son invertebrados </a:t>
            </a:r>
          </a:p>
          <a:p>
            <a:pPr>
              <a:buClr>
                <a:srgbClr val="000066"/>
              </a:buClr>
              <a:buFont typeface="Wingdings" pitchFamily="2" charset="2"/>
              <a:buChar char="v"/>
            </a:pPr>
            <a:r>
              <a:rPr lang="es-ES_tradnl" b="1" dirty="0">
                <a:solidFill>
                  <a:srgbClr val="000066"/>
                </a:solidFill>
                <a:latin typeface="Arial" pitchFamily="34" charset="0"/>
                <a:cs typeface="Arial" pitchFamily="34" charset="0"/>
              </a:rPr>
              <a:t>42% de </a:t>
            </a:r>
            <a:r>
              <a:rPr lang="es-ES_tradnl" b="1" dirty="0" smtClean="0">
                <a:solidFill>
                  <a:srgbClr val="000066"/>
                </a:solidFill>
                <a:latin typeface="Arial" pitchFamily="34" charset="0"/>
                <a:cs typeface="Arial" pitchFamily="34" charset="0"/>
              </a:rPr>
              <a:t>endemismo                       Son endémicos: 80% de invertebrados</a:t>
            </a:r>
            <a:endParaRPr lang="es-ES_tradnl" b="1" dirty="0">
              <a:solidFill>
                <a:srgbClr val="000066"/>
              </a:solidFill>
              <a:latin typeface="Arial" pitchFamily="34" charset="0"/>
              <a:cs typeface="Arial" pitchFamily="34" charset="0"/>
            </a:endParaRPr>
          </a:p>
          <a:p>
            <a:pPr marL="0" indent="0">
              <a:buClr>
                <a:srgbClr val="000066"/>
              </a:buClr>
            </a:pPr>
            <a:r>
              <a:rPr lang="es-ES_tradnl" b="1" dirty="0" smtClean="0">
                <a:solidFill>
                  <a:srgbClr val="000066"/>
                </a:solidFill>
                <a:latin typeface="Arial" pitchFamily="34" charset="0"/>
                <a:cs typeface="Arial" pitchFamily="34" charset="0"/>
              </a:rPr>
              <a:t>                                                         15 </a:t>
            </a:r>
            <a:r>
              <a:rPr lang="es-ES_tradnl" b="1" dirty="0">
                <a:solidFill>
                  <a:srgbClr val="000066"/>
                </a:solidFill>
                <a:latin typeface="Arial" pitchFamily="34" charset="0"/>
                <a:cs typeface="Arial" pitchFamily="34" charset="0"/>
              </a:rPr>
              <a:t>especies de mamíferos, 22 de aves, </a:t>
            </a:r>
          </a:p>
          <a:p>
            <a:r>
              <a:rPr lang="es-ES_tradnl" b="1" dirty="0">
                <a:solidFill>
                  <a:srgbClr val="000066"/>
                </a:solidFill>
                <a:latin typeface="Arial" pitchFamily="34" charset="0"/>
                <a:cs typeface="Arial" pitchFamily="34" charset="0"/>
              </a:rPr>
              <a:t>	           		      </a:t>
            </a:r>
            <a:r>
              <a:rPr lang="es-ES_tradnl" b="1" dirty="0" smtClean="0">
                <a:solidFill>
                  <a:srgbClr val="000066"/>
                </a:solidFill>
                <a:latin typeface="Arial" pitchFamily="34" charset="0"/>
                <a:cs typeface="Arial" pitchFamily="34" charset="0"/>
              </a:rPr>
              <a:t>        43 </a:t>
            </a:r>
            <a:r>
              <a:rPr lang="es-ES_tradnl" b="1" dirty="0">
                <a:solidFill>
                  <a:srgbClr val="000066"/>
                </a:solidFill>
                <a:latin typeface="Arial" pitchFamily="34" charset="0"/>
                <a:cs typeface="Arial" pitchFamily="34" charset="0"/>
              </a:rPr>
              <a:t>de anfibios y 91 de reptiles</a:t>
            </a:r>
            <a:r>
              <a:rPr lang="es-ES" dirty="0">
                <a:solidFill>
                  <a:srgbClr val="000066"/>
                </a:solidFill>
                <a:latin typeface="Arial" pitchFamily="34" charset="0"/>
                <a:cs typeface="Arial" pitchFamily="34" charset="0"/>
              </a:rPr>
              <a:t> </a:t>
            </a:r>
            <a:endParaRPr lang="es-ES_tradnl" dirty="0">
              <a:solidFill>
                <a:srgbClr val="000066"/>
              </a:solidFill>
              <a:latin typeface="Arial" pitchFamily="34" charset="0"/>
              <a:cs typeface="Arial" pitchFamily="34" charset="0"/>
            </a:endParaRPr>
          </a:p>
        </p:txBody>
      </p:sp>
      <p:pic>
        <p:nvPicPr>
          <p:cNvPr id="8201" name="Picture 9" descr="Almiquí (Solenodon cuban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925" y="5229225"/>
            <a:ext cx="21240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0" descr="Zunzuncito (Mellisuga helena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338" y="5229225"/>
            <a:ext cx="21971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1" desc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5229225"/>
            <a:ext cx="240506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AutoShape 12" descr="Papel carta"/>
          <p:cNvSpPr>
            <a:spLocks noChangeArrowheads="1"/>
          </p:cNvSpPr>
          <p:nvPr/>
        </p:nvSpPr>
        <p:spPr bwMode="auto">
          <a:xfrm rot="5400000">
            <a:off x="5256213" y="3105150"/>
            <a:ext cx="503238" cy="719137"/>
          </a:xfrm>
          <a:custGeom>
            <a:avLst/>
            <a:gdLst>
              <a:gd name="T0" fmla="*/ 195117836 w 21600"/>
              <a:gd name="T1" fmla="*/ 0 h 21600"/>
              <a:gd name="T2" fmla="*/ 117065464 w 21600"/>
              <a:gd name="T3" fmla="*/ 341620715 h 21600"/>
              <a:gd name="T4" fmla="*/ 0 w 21600"/>
              <a:gd name="T5" fmla="*/ 688665851 h 21600"/>
              <a:gd name="T6" fmla="*/ 112930434 w 21600"/>
              <a:gd name="T7" fmla="*/ 797126587 h 21600"/>
              <a:gd name="T8" fmla="*/ 225847821 w 21600"/>
              <a:gd name="T9" fmla="*/ 605152235 h 21600"/>
              <a:gd name="T10" fmla="*/ 273157208 w 21600"/>
              <a:gd name="T11" fmla="*/ 341620715 h 21600"/>
              <a:gd name="T12" fmla="*/ 17694720 60000 65536"/>
              <a:gd name="T13" fmla="*/ 11796480 60000 65536"/>
              <a:gd name="T14" fmla="*/ 11796480 60000 65536"/>
              <a:gd name="T15" fmla="*/ 5898240 60000 65536"/>
              <a:gd name="T16" fmla="*/ 0 60000 65536"/>
              <a:gd name="T17" fmla="*/ 0 60000 65536"/>
              <a:gd name="T18" fmla="*/ 0 w 21600"/>
              <a:gd name="T19" fmla="*/ 15721 h 21600"/>
              <a:gd name="T20" fmla="*/ 17859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9257"/>
                </a:lnTo>
                <a:lnTo>
                  <a:pt x="12998" y="9257"/>
                </a:lnTo>
                <a:lnTo>
                  <a:pt x="12998" y="15721"/>
                </a:lnTo>
                <a:lnTo>
                  <a:pt x="0" y="15721"/>
                </a:lnTo>
                <a:lnTo>
                  <a:pt x="0" y="21600"/>
                </a:lnTo>
                <a:lnTo>
                  <a:pt x="17859" y="21600"/>
                </a:lnTo>
                <a:lnTo>
                  <a:pt x="17859" y="9257"/>
                </a:lnTo>
                <a:lnTo>
                  <a:pt x="21600" y="9257"/>
                </a:lnTo>
                <a:close/>
              </a:path>
            </a:pathLst>
          </a:custGeom>
          <a:solidFill>
            <a:srgbClr val="00B050"/>
          </a:solidFill>
          <a:ln w="9525">
            <a:solidFill>
              <a:schemeClr val="tx1"/>
            </a:solidFill>
            <a:miter lim="800000"/>
            <a:headEnd/>
            <a:tailEnd/>
          </a:ln>
        </p:spPr>
        <p:txBody>
          <a:bodyPr wrap="none" anchor="ctr"/>
          <a:lstStyle/>
          <a:p>
            <a:endParaRPr lang="es-ES"/>
          </a:p>
        </p:txBody>
      </p:sp>
      <p:pic>
        <p:nvPicPr>
          <p:cNvPr id="8205" name="Picture 13" descr="Polymita (Polymita pict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388" y="5229225"/>
            <a:ext cx="234156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descr="HUMBOLD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775" y="1"/>
            <a:ext cx="1824038" cy="119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5" descr="MVC-044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84888" y="0"/>
            <a:ext cx="1822450" cy="119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6" descr="HUMBOLDT14"/>
          <p:cNvPicPr>
            <a:picLocks noChangeAspect="1" noChangeArrowheads="1"/>
          </p:cNvPicPr>
          <p:nvPr/>
        </p:nvPicPr>
        <p:blipFill>
          <a:blip r:embed="rId10" cstate="print">
            <a:extLst>
              <a:ext uri="{28A0092B-C50C-407E-A947-70E740481C1C}">
                <a14:useLocalDpi xmlns:a14="http://schemas.microsoft.com/office/drawing/2010/main" val="0"/>
              </a:ext>
            </a:extLst>
          </a:blip>
          <a:srcRect l="20470" r="21640"/>
          <a:stretch>
            <a:fillRect/>
          </a:stretch>
        </p:blipFill>
        <p:spPr bwMode="auto">
          <a:xfrm>
            <a:off x="7607300" y="0"/>
            <a:ext cx="153670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2" descr="Papel carta"/>
          <p:cNvSpPr>
            <a:spLocks noChangeArrowheads="1"/>
          </p:cNvSpPr>
          <p:nvPr/>
        </p:nvSpPr>
        <p:spPr bwMode="auto">
          <a:xfrm rot="5400000">
            <a:off x="3463480" y="3952033"/>
            <a:ext cx="386651" cy="871538"/>
          </a:xfrm>
          <a:custGeom>
            <a:avLst/>
            <a:gdLst>
              <a:gd name="T0" fmla="*/ 195117836 w 21600"/>
              <a:gd name="T1" fmla="*/ 0 h 21600"/>
              <a:gd name="T2" fmla="*/ 117065464 w 21600"/>
              <a:gd name="T3" fmla="*/ 341620715 h 21600"/>
              <a:gd name="T4" fmla="*/ 0 w 21600"/>
              <a:gd name="T5" fmla="*/ 688665851 h 21600"/>
              <a:gd name="T6" fmla="*/ 112930434 w 21600"/>
              <a:gd name="T7" fmla="*/ 797126587 h 21600"/>
              <a:gd name="T8" fmla="*/ 225847821 w 21600"/>
              <a:gd name="T9" fmla="*/ 605152235 h 21600"/>
              <a:gd name="T10" fmla="*/ 273157208 w 21600"/>
              <a:gd name="T11" fmla="*/ 341620715 h 21600"/>
              <a:gd name="T12" fmla="*/ 17694720 60000 65536"/>
              <a:gd name="T13" fmla="*/ 11796480 60000 65536"/>
              <a:gd name="T14" fmla="*/ 11796480 60000 65536"/>
              <a:gd name="T15" fmla="*/ 5898240 60000 65536"/>
              <a:gd name="T16" fmla="*/ 0 60000 65536"/>
              <a:gd name="T17" fmla="*/ 0 60000 65536"/>
              <a:gd name="T18" fmla="*/ 0 w 21600"/>
              <a:gd name="T19" fmla="*/ 15721 h 21600"/>
              <a:gd name="T20" fmla="*/ 17859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9257"/>
                </a:lnTo>
                <a:lnTo>
                  <a:pt x="12998" y="9257"/>
                </a:lnTo>
                <a:lnTo>
                  <a:pt x="12998" y="15721"/>
                </a:lnTo>
                <a:lnTo>
                  <a:pt x="0" y="15721"/>
                </a:lnTo>
                <a:lnTo>
                  <a:pt x="0" y="21600"/>
                </a:lnTo>
                <a:lnTo>
                  <a:pt x="17859" y="21600"/>
                </a:lnTo>
                <a:lnTo>
                  <a:pt x="17859" y="9257"/>
                </a:lnTo>
                <a:lnTo>
                  <a:pt x="21600" y="9257"/>
                </a:lnTo>
                <a:close/>
              </a:path>
            </a:pathLst>
          </a:custGeom>
          <a:solidFill>
            <a:schemeClr val="accent2">
              <a:lumMod val="75000"/>
            </a:schemeClr>
          </a:solidFill>
          <a:ln w="9525">
            <a:solidFill>
              <a:schemeClr val="tx1"/>
            </a:solidFill>
            <a:miter lim="800000"/>
            <a:headEnd/>
            <a:tailEnd/>
          </a:ln>
        </p:spPr>
        <p:txBody>
          <a:bodyPr wrap="none" anchor="ctr"/>
          <a:lstStyle/>
          <a:p>
            <a:endParaRPr lang="es-ES"/>
          </a:p>
        </p:txBody>
      </p:sp>
    </p:spTree>
    <p:extLst>
      <p:ext uri="{BB962C8B-B14F-4D97-AF65-F5344CB8AC3E}">
        <p14:creationId xmlns:p14="http://schemas.microsoft.com/office/powerpoint/2010/main" val="188602697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3"/>
          <p:cNvSpPr>
            <a:spLocks noGrp="1" noChangeArrowheads="1"/>
          </p:cNvSpPr>
          <p:nvPr>
            <p:ph type="body" idx="4294967295"/>
          </p:nvPr>
        </p:nvSpPr>
        <p:spPr>
          <a:xfrm>
            <a:off x="142875" y="360363"/>
            <a:ext cx="8893175" cy="765175"/>
          </a:xfrm>
        </p:spPr>
        <p:txBody>
          <a:bodyPr/>
          <a:lstStyle/>
          <a:p>
            <a:pPr marL="0" indent="0">
              <a:buFontTx/>
              <a:buNone/>
            </a:pPr>
            <a:r>
              <a:rPr lang="en-US" sz="4400">
                <a:effectLst>
                  <a:outerShdw blurRad="38100" dist="38100" dir="2700000" algn="tl">
                    <a:srgbClr val="C0C0C0"/>
                  </a:outerShdw>
                </a:effectLst>
              </a:rPr>
              <a:t>Principales ecosistemas cubanos</a:t>
            </a:r>
          </a:p>
        </p:txBody>
      </p:sp>
      <p:pic>
        <p:nvPicPr>
          <p:cNvPr id="104451" name="Picture 6" descr="Sierra Maest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066800"/>
            <a:ext cx="17526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2411413" y="1628775"/>
            <a:ext cx="6337300" cy="3937000"/>
          </a:xfrm>
          <a:prstGeom prst="rect">
            <a:avLst/>
          </a:prstGeom>
          <a:noFill/>
          <a:ln w="9525">
            <a:noFill/>
            <a:miter lim="800000"/>
            <a:headEnd/>
            <a:tailEnd/>
          </a:ln>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spcBef>
                <a:spcPct val="50000"/>
              </a:spcBef>
              <a:buFontTx/>
              <a:buChar char="•"/>
            </a:pPr>
            <a:r>
              <a:rPr lang="es-ES" sz="3600">
                <a:effectLst>
                  <a:outerShdw blurRad="38100" dist="38100" dir="2700000" algn="tl">
                    <a:srgbClr val="C0C0C0"/>
                  </a:outerShdw>
                </a:effectLst>
              </a:rPr>
              <a:t>Ecosistemas de montañas</a:t>
            </a:r>
          </a:p>
          <a:p>
            <a:pPr algn="r">
              <a:spcBef>
                <a:spcPct val="50000"/>
              </a:spcBef>
              <a:buFontTx/>
              <a:buChar char="•"/>
            </a:pPr>
            <a:r>
              <a:rPr lang="es-ES" sz="3600">
                <a:effectLst>
                  <a:outerShdw blurRad="38100" dist="38100" dir="2700000" algn="tl">
                    <a:srgbClr val="C0C0C0"/>
                  </a:outerShdw>
                </a:effectLst>
              </a:rPr>
              <a:t>Arrecifes coralinos</a:t>
            </a:r>
          </a:p>
          <a:p>
            <a:pPr algn="r">
              <a:spcBef>
                <a:spcPct val="50000"/>
              </a:spcBef>
              <a:buFontTx/>
              <a:buChar char="•"/>
            </a:pPr>
            <a:r>
              <a:rPr lang="es-ES" sz="3600">
                <a:effectLst>
                  <a:outerShdw blurRad="38100" dist="38100" dir="2700000" algn="tl">
                    <a:srgbClr val="C0C0C0"/>
                  </a:outerShdw>
                </a:effectLst>
              </a:rPr>
              <a:t>Playas de arenas</a:t>
            </a:r>
          </a:p>
          <a:p>
            <a:pPr algn="r">
              <a:spcBef>
                <a:spcPct val="50000"/>
              </a:spcBef>
              <a:buFontTx/>
              <a:buChar char="•"/>
            </a:pPr>
            <a:r>
              <a:rPr lang="es-ES" sz="3600">
                <a:effectLst>
                  <a:outerShdw blurRad="38100" dist="38100" dir="2700000" algn="tl">
                    <a:srgbClr val="C0C0C0"/>
                  </a:outerShdw>
                </a:effectLst>
              </a:rPr>
              <a:t>Humedales </a:t>
            </a:r>
          </a:p>
          <a:p>
            <a:pPr algn="r">
              <a:spcBef>
                <a:spcPct val="50000"/>
              </a:spcBef>
              <a:buFontTx/>
              <a:buChar char="•"/>
            </a:pPr>
            <a:r>
              <a:rPr lang="es-ES" sz="3600">
                <a:effectLst>
                  <a:outerShdw blurRad="38100" dist="38100" dir="2700000" algn="tl">
                    <a:srgbClr val="C0C0C0"/>
                  </a:outerShdw>
                </a:effectLst>
              </a:rPr>
              <a:t>Manglares</a:t>
            </a:r>
            <a:r>
              <a:rPr lang="es-ES" sz="3600">
                <a:solidFill>
                  <a:srgbClr val="FFFFCC"/>
                </a:solidFill>
                <a:effectLst>
                  <a:outerShdw blurRad="38100" dist="38100" dir="2700000" algn="tl">
                    <a:srgbClr val="C0C0C0"/>
                  </a:outerShdw>
                </a:effectLst>
              </a:rPr>
              <a:t> </a:t>
            </a:r>
          </a:p>
        </p:txBody>
      </p:sp>
      <p:pic>
        <p:nvPicPr>
          <p:cNvPr id="104453" name="Picture 6" descr="Bosq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312988"/>
            <a:ext cx="297180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4" descr="Costa ch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91000"/>
            <a:ext cx="23114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descr="arrecife corali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4267200"/>
            <a:ext cx="1806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6" descr="mangl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1000" y="4800600"/>
            <a:ext cx="21336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556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1000" fill="hold"/>
                                        <p:tgtEl>
                                          <p:spTgt spid="2056"/>
                                        </p:tgtEl>
                                        <p:attrNameLst>
                                          <p:attrName>ppt_w</p:attrName>
                                        </p:attrNameLst>
                                      </p:cBhvr>
                                      <p:tavLst>
                                        <p:tav tm="0">
                                          <p:val>
                                            <p:strVal val="#ppt_w*0.70"/>
                                          </p:val>
                                        </p:tav>
                                        <p:tav tm="100000">
                                          <p:val>
                                            <p:strVal val="#ppt_w"/>
                                          </p:val>
                                        </p:tav>
                                      </p:tavLst>
                                    </p:anim>
                                    <p:anim calcmode="lin" valueType="num">
                                      <p:cBhvr>
                                        <p:cTn id="8" dur="1000" fill="hold"/>
                                        <p:tgtEl>
                                          <p:spTgt spid="2056"/>
                                        </p:tgtEl>
                                        <p:attrNameLst>
                                          <p:attrName>ppt_h</p:attrName>
                                        </p:attrNameLst>
                                      </p:cBhvr>
                                      <p:tavLst>
                                        <p:tav tm="0">
                                          <p:val>
                                            <p:strVal val="#ppt_h"/>
                                          </p:val>
                                        </p:tav>
                                        <p:tav tm="100000">
                                          <p:val>
                                            <p:strVal val="#ppt_h"/>
                                          </p:val>
                                        </p:tav>
                                      </p:tavLst>
                                    </p:anim>
                                    <p:animEffect transition="in" filter="fade">
                                      <p:cBhvr>
                                        <p:cTn id="9"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Palma real (</a:t>
            </a:r>
            <a:r>
              <a:rPr lang="es-ES" dirty="0" err="1" smtClean="0"/>
              <a:t>Roystonea</a:t>
            </a:r>
            <a:r>
              <a:rPr lang="es-ES" dirty="0" smtClean="0"/>
              <a:t> regia).</a:t>
            </a:r>
            <a:br>
              <a:rPr lang="es-ES" dirty="0" smtClean="0"/>
            </a:br>
            <a:r>
              <a:rPr lang="es-ES" dirty="0" smtClean="0"/>
              <a:t>Árbol nacional </a:t>
            </a:r>
            <a:endParaRPr lang="es-PE" dirty="0"/>
          </a:p>
        </p:txBody>
      </p:sp>
      <p:pic>
        <p:nvPicPr>
          <p:cNvPr id="17410" name="Picture 2" descr="E:\Yoli\Cuba\Cuba 2016\biota\palma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4039889" cy="489654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788024" y="1772816"/>
            <a:ext cx="3888432" cy="4524315"/>
          </a:xfrm>
          <a:prstGeom prst="rect">
            <a:avLst/>
          </a:prstGeom>
        </p:spPr>
        <p:txBody>
          <a:bodyPr wrap="square">
            <a:spAutoFit/>
          </a:bodyPr>
          <a:lstStyle/>
          <a:p>
            <a:pPr lvl="0"/>
            <a:r>
              <a:rPr lang="es-ES" sz="3200" b="1" dirty="0"/>
              <a:t>En nuestro país hay mas de 100 especies de palmas.</a:t>
            </a:r>
            <a:r>
              <a:rPr lang="es-ES" sz="3200" dirty="0"/>
              <a:t/>
            </a:r>
            <a:br>
              <a:rPr lang="es-ES" sz="3200" dirty="0"/>
            </a:br>
            <a:r>
              <a:rPr lang="es-ES" sz="3200" dirty="0"/>
              <a:t>De estas 90 son </a:t>
            </a:r>
            <a:r>
              <a:rPr lang="es-ES" sz="3200" dirty="0" smtClean="0"/>
              <a:t>endémicas; la </a:t>
            </a:r>
            <a:r>
              <a:rPr lang="es-ES" sz="3200" dirty="0"/>
              <a:t>más conocida es la palma real cuyo origen cubano </a:t>
            </a:r>
            <a:r>
              <a:rPr lang="es-ES" sz="3200" dirty="0" smtClean="0"/>
              <a:t>está </a:t>
            </a:r>
            <a:r>
              <a:rPr lang="es-ES" sz="3200" dirty="0"/>
              <a:t>en discusión. </a:t>
            </a:r>
          </a:p>
        </p:txBody>
      </p:sp>
    </p:spTree>
    <p:extLst>
      <p:ext uri="{BB962C8B-B14F-4D97-AF65-F5344CB8AC3E}">
        <p14:creationId xmlns:p14="http://schemas.microsoft.com/office/powerpoint/2010/main" val="6901995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p:nvPr>
        </p:nvSpPr>
        <p:spPr/>
        <p:txBody>
          <a:bodyPr/>
          <a:lstStyle/>
          <a:p>
            <a:r>
              <a:rPr lang="es-MX" sz="2800" smtClean="0"/>
              <a:t>Áreas de intervención de los principales proyectos en la temática de diversidad biológica</a:t>
            </a:r>
            <a:endParaRPr lang="es-ES" sz="2800" smtClean="0"/>
          </a:p>
        </p:txBody>
      </p:sp>
      <p:pic>
        <p:nvPicPr>
          <p:cNvPr id="52227" name="12 Imagen" descr="Descripción: Lourdes Mapa Proyectos2"/>
          <p:cNvPicPr>
            <a:picLocks noChangeAspect="1" noChangeArrowheads="1"/>
          </p:cNvPicPr>
          <p:nvPr/>
        </p:nvPicPr>
        <p:blipFill>
          <a:blip r:embed="rId3"/>
          <a:srcRect t="5952" b="33630"/>
          <a:stretch>
            <a:fillRect/>
          </a:stretch>
        </p:blipFill>
        <p:spPr bwMode="auto">
          <a:xfrm>
            <a:off x="990600" y="1295400"/>
            <a:ext cx="7162800" cy="3276600"/>
          </a:xfrm>
          <a:prstGeom prst="rect">
            <a:avLst/>
          </a:prstGeom>
          <a:noFill/>
          <a:ln w="9525">
            <a:noFill/>
            <a:miter lim="800000"/>
            <a:headEnd/>
            <a:tailEnd/>
          </a:ln>
        </p:spPr>
      </p:pic>
      <p:grpSp>
        <p:nvGrpSpPr>
          <p:cNvPr id="2" name="Group 20"/>
          <p:cNvGrpSpPr>
            <a:grpSpLocks/>
          </p:cNvGrpSpPr>
          <p:nvPr/>
        </p:nvGrpSpPr>
        <p:grpSpPr bwMode="auto">
          <a:xfrm>
            <a:off x="1447800" y="4648200"/>
            <a:ext cx="4610100" cy="1666875"/>
            <a:chOff x="1766" y="5381"/>
            <a:chExt cx="7260" cy="2347"/>
          </a:xfrm>
        </p:grpSpPr>
        <p:sp>
          <p:nvSpPr>
            <p:cNvPr id="52229" name="Rectangle 21"/>
            <p:cNvSpPr>
              <a:spLocks noChangeArrowheads="1"/>
            </p:cNvSpPr>
            <p:nvPr/>
          </p:nvSpPr>
          <p:spPr bwMode="auto">
            <a:xfrm>
              <a:off x="1766" y="5744"/>
              <a:ext cx="201" cy="182"/>
            </a:xfrm>
            <a:prstGeom prst="rect">
              <a:avLst/>
            </a:prstGeom>
            <a:solidFill>
              <a:srgbClr val="FFFFFF"/>
            </a:solidFill>
            <a:ln w="9525">
              <a:solidFill>
                <a:srgbClr val="00B050"/>
              </a:solidFill>
              <a:miter lim="800000"/>
              <a:headEnd/>
              <a:tailEnd/>
            </a:ln>
          </p:spPr>
          <p:txBody>
            <a:bodyPr/>
            <a:lstStyle/>
            <a:p>
              <a:endParaRPr lang="es-ES_tradnl"/>
            </a:p>
          </p:txBody>
        </p:sp>
        <p:sp>
          <p:nvSpPr>
            <p:cNvPr id="52230" name="Text Box 3"/>
            <p:cNvSpPr txBox="1">
              <a:spLocks noChangeArrowheads="1"/>
            </p:cNvSpPr>
            <p:nvPr/>
          </p:nvSpPr>
          <p:spPr bwMode="auto">
            <a:xfrm>
              <a:off x="1975" y="5381"/>
              <a:ext cx="7051" cy="2347"/>
            </a:xfrm>
            <a:prstGeom prst="rect">
              <a:avLst/>
            </a:prstGeom>
            <a:noFill/>
            <a:ln w="9525">
              <a:noFill/>
              <a:miter lim="800000"/>
              <a:headEnd/>
              <a:tailEnd/>
            </a:ln>
          </p:spPr>
          <p:txBody>
            <a:bodyPr>
              <a:spAutoFit/>
            </a:bodyPr>
            <a:lstStyle/>
            <a:p>
              <a:pPr>
                <a:spcAft>
                  <a:spcPts val="400"/>
                </a:spcAft>
              </a:pPr>
              <a:r>
                <a:rPr lang="es-ES" sz="1000">
                  <a:latin typeface="Calibri" pitchFamily="34" charset="0"/>
                </a:rPr>
                <a:t>Áreas de intervención de:</a:t>
              </a:r>
            </a:p>
            <a:p>
              <a:pPr>
                <a:spcAft>
                  <a:spcPts val="400"/>
                </a:spcAft>
              </a:pPr>
              <a:r>
                <a:rPr lang="es-ES" sz="1000">
                  <a:latin typeface="Calibri" pitchFamily="34" charset="0"/>
                </a:rPr>
                <a:t>Proyecto Sabana Camaguey Fase III</a:t>
              </a:r>
            </a:p>
            <a:p>
              <a:pPr>
                <a:spcAft>
                  <a:spcPts val="400"/>
                </a:spcAft>
              </a:pPr>
              <a:r>
                <a:rPr lang="es-ES" sz="1000">
                  <a:latin typeface="Calibri" pitchFamily="34" charset="0"/>
                </a:rPr>
                <a:t>Proyecto BASAL</a:t>
              </a:r>
            </a:p>
            <a:p>
              <a:pPr>
                <a:spcAft>
                  <a:spcPts val="400"/>
                </a:spcAft>
              </a:pPr>
              <a:r>
                <a:rPr lang="es-ES" sz="1000">
                  <a:latin typeface="Calibri" pitchFamily="34" charset="0"/>
                </a:rPr>
                <a:t>Proyecto Reducción de la vulnerabilidad provincias Artemisa y Mayabeque</a:t>
              </a:r>
            </a:p>
            <a:p>
              <a:pPr>
                <a:spcAft>
                  <a:spcPts val="400"/>
                </a:spcAft>
              </a:pPr>
              <a:r>
                <a:rPr lang="es-MX" sz="1000">
                  <a:latin typeface="Calibri" pitchFamily="34" charset="0"/>
                </a:rPr>
                <a:t>Proyecto ecosistemas montañosos amenazados</a:t>
              </a:r>
            </a:p>
            <a:p>
              <a:pPr>
                <a:spcAft>
                  <a:spcPts val="400"/>
                </a:spcAft>
              </a:pPr>
              <a:r>
                <a:rPr lang="es-MX" sz="1000">
                  <a:latin typeface="Calibri" pitchFamily="34" charset="0"/>
                </a:rPr>
                <a:t>Proyecto 1 del </a:t>
              </a:r>
              <a:r>
                <a:rPr lang="es-ES" sz="1000">
                  <a:latin typeface="Calibri" pitchFamily="34" charset="0"/>
                </a:rPr>
                <a:t>Programa de Asociación de País (OP-15)</a:t>
              </a:r>
            </a:p>
            <a:p>
              <a:pPr>
                <a:spcAft>
                  <a:spcPts val="400"/>
                </a:spcAft>
              </a:pPr>
              <a:r>
                <a:rPr lang="es-ES" sz="1000">
                  <a:latin typeface="Calibri" pitchFamily="34" charset="0"/>
                </a:rPr>
                <a:t>Proyecto Especies Exóticas Invasoras</a:t>
              </a:r>
            </a:p>
            <a:p>
              <a:pPr>
                <a:spcAft>
                  <a:spcPts val="400"/>
                </a:spcAft>
              </a:pPr>
              <a:r>
                <a:rPr lang="es-ES" sz="1000">
                  <a:latin typeface="Calibri" pitchFamily="34" charset="0"/>
                </a:rPr>
                <a:t>Proyecto Archipiélagos del Sur de Cuba</a:t>
              </a:r>
              <a:endParaRPr lang="es-ES"/>
            </a:p>
          </p:txBody>
        </p:sp>
        <p:sp>
          <p:nvSpPr>
            <p:cNvPr id="52231" name="Rectangle 23"/>
            <p:cNvSpPr>
              <a:spLocks noChangeArrowheads="1"/>
            </p:cNvSpPr>
            <p:nvPr/>
          </p:nvSpPr>
          <p:spPr bwMode="auto">
            <a:xfrm>
              <a:off x="1766" y="6017"/>
              <a:ext cx="201" cy="182"/>
            </a:xfrm>
            <a:prstGeom prst="rect">
              <a:avLst/>
            </a:prstGeom>
            <a:solidFill>
              <a:srgbClr val="00B0F0"/>
            </a:solidFill>
            <a:ln w="9525">
              <a:solidFill>
                <a:srgbClr val="000000"/>
              </a:solidFill>
              <a:miter lim="800000"/>
              <a:headEnd/>
              <a:tailEnd/>
            </a:ln>
          </p:spPr>
          <p:txBody>
            <a:bodyPr/>
            <a:lstStyle/>
            <a:p>
              <a:endParaRPr lang="es-ES_tradnl"/>
            </a:p>
          </p:txBody>
        </p:sp>
        <p:sp>
          <p:nvSpPr>
            <p:cNvPr id="52232" name="Rectangle 24"/>
            <p:cNvSpPr>
              <a:spLocks noChangeArrowheads="1"/>
            </p:cNvSpPr>
            <p:nvPr/>
          </p:nvSpPr>
          <p:spPr bwMode="auto">
            <a:xfrm>
              <a:off x="1766" y="6283"/>
              <a:ext cx="201" cy="182"/>
            </a:xfrm>
            <a:prstGeom prst="rect">
              <a:avLst/>
            </a:prstGeom>
            <a:solidFill>
              <a:srgbClr val="FF0000"/>
            </a:solidFill>
            <a:ln w="9525">
              <a:solidFill>
                <a:srgbClr val="FF0000"/>
              </a:solidFill>
              <a:miter lim="800000"/>
              <a:headEnd/>
              <a:tailEnd/>
            </a:ln>
          </p:spPr>
          <p:txBody>
            <a:bodyPr/>
            <a:lstStyle/>
            <a:p>
              <a:endParaRPr lang="es-ES_tradnl"/>
            </a:p>
          </p:txBody>
        </p:sp>
        <p:sp>
          <p:nvSpPr>
            <p:cNvPr id="52233" name="Rectangle 25" descr="Diagonal hacia arriba ancha"/>
            <p:cNvSpPr>
              <a:spLocks noChangeArrowheads="1"/>
            </p:cNvSpPr>
            <p:nvPr/>
          </p:nvSpPr>
          <p:spPr bwMode="auto">
            <a:xfrm>
              <a:off x="1766" y="6549"/>
              <a:ext cx="201" cy="182"/>
            </a:xfrm>
            <a:prstGeom prst="rect">
              <a:avLst/>
            </a:prstGeom>
            <a:pattFill prst="wdUpDiag">
              <a:fgClr>
                <a:srgbClr val="C45911"/>
              </a:fgClr>
              <a:bgClr>
                <a:srgbClr val="FFFFFF"/>
              </a:bgClr>
            </a:pattFill>
            <a:ln w="9525">
              <a:solidFill>
                <a:srgbClr val="000000"/>
              </a:solidFill>
              <a:miter lim="800000"/>
              <a:headEnd/>
              <a:tailEnd/>
            </a:ln>
          </p:spPr>
          <p:txBody>
            <a:bodyPr/>
            <a:lstStyle/>
            <a:p>
              <a:endParaRPr lang="es-ES_tradnl"/>
            </a:p>
          </p:txBody>
        </p:sp>
        <p:sp>
          <p:nvSpPr>
            <p:cNvPr id="52234" name="Rectangle 26"/>
            <p:cNvSpPr>
              <a:spLocks noChangeArrowheads="1"/>
            </p:cNvSpPr>
            <p:nvPr/>
          </p:nvSpPr>
          <p:spPr bwMode="auto">
            <a:xfrm>
              <a:off x="1766" y="6822"/>
              <a:ext cx="201" cy="182"/>
            </a:xfrm>
            <a:prstGeom prst="rect">
              <a:avLst/>
            </a:prstGeom>
            <a:solidFill>
              <a:srgbClr val="FFFFFF"/>
            </a:solidFill>
            <a:ln w="28575">
              <a:solidFill>
                <a:srgbClr val="943634"/>
              </a:solidFill>
              <a:miter lim="800000"/>
              <a:headEnd/>
              <a:tailEnd/>
            </a:ln>
          </p:spPr>
          <p:txBody>
            <a:bodyPr/>
            <a:lstStyle/>
            <a:p>
              <a:endParaRPr lang="es-ES_tradnl"/>
            </a:p>
          </p:txBody>
        </p:sp>
        <p:sp>
          <p:nvSpPr>
            <p:cNvPr id="52235" name="Rectangle 27"/>
            <p:cNvSpPr>
              <a:spLocks noChangeArrowheads="1"/>
            </p:cNvSpPr>
            <p:nvPr/>
          </p:nvSpPr>
          <p:spPr bwMode="auto">
            <a:xfrm>
              <a:off x="1766" y="7088"/>
              <a:ext cx="201" cy="182"/>
            </a:xfrm>
            <a:prstGeom prst="rect">
              <a:avLst/>
            </a:prstGeom>
            <a:solidFill>
              <a:srgbClr val="FFFFFF"/>
            </a:solidFill>
            <a:ln w="28575">
              <a:solidFill>
                <a:srgbClr val="7030A0"/>
              </a:solidFill>
              <a:miter lim="800000"/>
              <a:headEnd/>
              <a:tailEnd/>
            </a:ln>
          </p:spPr>
          <p:txBody>
            <a:bodyPr/>
            <a:lstStyle/>
            <a:p>
              <a:endParaRPr lang="es-ES_tradnl"/>
            </a:p>
          </p:txBody>
        </p:sp>
        <p:sp>
          <p:nvSpPr>
            <p:cNvPr id="52236" name="Rectangle 28"/>
            <p:cNvSpPr>
              <a:spLocks noChangeArrowheads="1"/>
            </p:cNvSpPr>
            <p:nvPr/>
          </p:nvSpPr>
          <p:spPr bwMode="auto">
            <a:xfrm>
              <a:off x="1774" y="7361"/>
              <a:ext cx="201" cy="182"/>
            </a:xfrm>
            <a:prstGeom prst="rect">
              <a:avLst/>
            </a:prstGeom>
            <a:solidFill>
              <a:srgbClr val="FFFFFF"/>
            </a:solidFill>
            <a:ln w="28575">
              <a:solidFill>
                <a:srgbClr val="4472C4"/>
              </a:solidFill>
              <a:miter lim="800000"/>
              <a:headEnd/>
              <a:tailEnd/>
            </a:ln>
          </p:spPr>
          <p:txBody>
            <a:bodyPr/>
            <a:lstStyle/>
            <a:p>
              <a:endParaRPr lang="es-ES_tradnl"/>
            </a:p>
          </p:txBody>
        </p:sp>
      </p:grpSp>
    </p:spTree>
    <p:extLst>
      <p:ext uri="{BB962C8B-B14F-4D97-AF65-F5344CB8AC3E}">
        <p14:creationId xmlns:p14="http://schemas.microsoft.com/office/powerpoint/2010/main" val="3832075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title" idx="4294967295"/>
          </p:nvPr>
        </p:nvSpPr>
        <p:spPr>
          <a:xfrm>
            <a:off x="457200" y="274638"/>
            <a:ext cx="8229600" cy="1096962"/>
          </a:xfrm>
        </p:spPr>
        <p:txBody>
          <a:bodyPr>
            <a:normAutofit fontScale="90000"/>
          </a:bodyPr>
          <a:lstStyle/>
          <a:p>
            <a:r>
              <a:rPr lang="es-ES_tradnl" sz="4000">
                <a:solidFill>
                  <a:schemeClr val="hlink"/>
                </a:solidFill>
                <a:latin typeface="Arial Black" pitchFamily="34" charset="0"/>
              </a:rPr>
              <a:t>Reservas de la biosfera en Cuba</a:t>
            </a:r>
            <a:endParaRPr lang="es-ES" sz="4000">
              <a:solidFill>
                <a:schemeClr val="hlink"/>
              </a:solidFill>
              <a:latin typeface="Arial Black" pitchFamily="34" charset="0"/>
            </a:endParaRPr>
          </a:p>
        </p:txBody>
      </p:sp>
      <p:pic>
        <p:nvPicPr>
          <p:cNvPr id="59395" name="Picture 4" descr="Imagen 0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6188"/>
            <a:ext cx="9144000" cy="561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396" name="Rectangle 5"/>
          <p:cNvSpPr>
            <a:spLocks noChangeArrowheads="1"/>
          </p:cNvSpPr>
          <p:nvPr/>
        </p:nvSpPr>
        <p:spPr bwMode="auto">
          <a:xfrm>
            <a:off x="0" y="5949950"/>
            <a:ext cx="9144000" cy="908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PE"/>
          </a:p>
        </p:txBody>
      </p:sp>
      <p:sp>
        <p:nvSpPr>
          <p:cNvPr id="59397" name="Rectangle 6"/>
          <p:cNvSpPr>
            <a:spLocks noChangeArrowheads="1"/>
          </p:cNvSpPr>
          <p:nvPr/>
        </p:nvSpPr>
        <p:spPr bwMode="auto">
          <a:xfrm>
            <a:off x="0" y="1268413"/>
            <a:ext cx="9144000" cy="908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PE"/>
          </a:p>
        </p:txBody>
      </p:sp>
    </p:spTree>
    <p:extLst>
      <p:ext uri="{BB962C8B-B14F-4D97-AF65-F5344CB8AC3E}">
        <p14:creationId xmlns:p14="http://schemas.microsoft.com/office/powerpoint/2010/main" val="20226551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195513" y="620713"/>
            <a:ext cx="6596062" cy="2235200"/>
          </a:xfrm>
          <a:prstGeom prst="rect">
            <a:avLst/>
          </a:prstGeom>
          <a:noFill/>
          <a:ln>
            <a:noFill/>
          </a:ln>
          <a:effectLst/>
          <a:extLst/>
        </p:spPr>
        <p:txBody>
          <a:bodyPr>
            <a:spAutoFit/>
          </a:bodyPr>
          <a:lstStyle/>
          <a:p>
            <a:pPr algn="ctr" eaLnBrk="0" hangingPunct="0">
              <a:lnSpc>
                <a:spcPct val="130000"/>
              </a:lnSpc>
              <a:defRPr/>
            </a:pPr>
            <a:r>
              <a:rPr lang="es-CO" sz="3600" b="1">
                <a:effectLst>
                  <a:outerShdw blurRad="38100" dist="38100" dir="2700000" algn="tl">
                    <a:srgbClr val="000000"/>
                  </a:outerShdw>
                </a:effectLst>
                <a:latin typeface="Verdana" pitchFamily="34" charset="0"/>
              </a:rPr>
              <a:t>ESTRATEGIA AMBIENTAL NACIONAL 2016 - 2020 </a:t>
            </a:r>
          </a:p>
        </p:txBody>
      </p:sp>
      <p:pic>
        <p:nvPicPr>
          <p:cNvPr id="11267" name="Picture 6" descr="EAN"/>
          <p:cNvPicPr>
            <a:picLocks noChangeAspect="1" noChangeArrowheads="1"/>
          </p:cNvPicPr>
          <p:nvPr/>
        </p:nvPicPr>
        <p:blipFill>
          <a:blip r:embed="rId2"/>
          <a:srcRect b="50000"/>
          <a:stretch>
            <a:fillRect/>
          </a:stretch>
        </p:blipFill>
        <p:spPr bwMode="auto">
          <a:xfrm>
            <a:off x="0" y="5180013"/>
            <a:ext cx="9144000" cy="1677987"/>
          </a:xfrm>
          <a:prstGeom prst="rect">
            <a:avLst/>
          </a:prstGeom>
          <a:noFill/>
          <a:ln w="9525">
            <a:noFill/>
            <a:miter lim="800000"/>
            <a:headEnd/>
            <a:tailEnd/>
          </a:ln>
        </p:spPr>
      </p:pic>
      <p:pic>
        <p:nvPicPr>
          <p:cNvPr id="11268" name="Picture 6" descr="logo oficial"/>
          <p:cNvPicPr>
            <a:picLocks noChangeAspect="1" noChangeArrowheads="1"/>
          </p:cNvPicPr>
          <p:nvPr/>
        </p:nvPicPr>
        <p:blipFill>
          <a:blip r:embed="rId3"/>
          <a:srcRect/>
          <a:stretch>
            <a:fillRect/>
          </a:stretch>
        </p:blipFill>
        <p:spPr bwMode="auto">
          <a:xfrm>
            <a:off x="323850" y="346075"/>
            <a:ext cx="1708150" cy="2789238"/>
          </a:xfrm>
          <a:prstGeom prst="rect">
            <a:avLst/>
          </a:prstGeom>
          <a:noFill/>
          <a:ln w="9525">
            <a:noFill/>
            <a:miter lim="800000"/>
            <a:headEnd/>
            <a:tailEnd/>
          </a:ln>
        </p:spPr>
      </p:pic>
      <p:sp>
        <p:nvSpPr>
          <p:cNvPr id="5" name="Rectangle 5"/>
          <p:cNvSpPr>
            <a:spLocks noChangeArrowheads="1"/>
          </p:cNvSpPr>
          <p:nvPr/>
        </p:nvSpPr>
        <p:spPr bwMode="auto">
          <a:xfrm>
            <a:off x="293688" y="3429000"/>
            <a:ext cx="8497887" cy="1163638"/>
          </a:xfrm>
          <a:prstGeom prst="rect">
            <a:avLst/>
          </a:prstGeom>
          <a:noFill/>
          <a:ln>
            <a:noFill/>
          </a:ln>
          <a:effectLst/>
          <a:extLst/>
        </p:spPr>
        <p:txBody>
          <a:bodyPr>
            <a:spAutoFit/>
          </a:bodyPr>
          <a:lstStyle/>
          <a:p>
            <a:pPr eaLnBrk="0" hangingPunct="0">
              <a:lnSpc>
                <a:spcPct val="130000"/>
              </a:lnSpc>
              <a:defRPr/>
            </a:pPr>
            <a:endParaRPr lang="es-CO" b="1">
              <a:effectLst>
                <a:outerShdw blurRad="38100" dist="38100" dir="2700000" algn="tl">
                  <a:srgbClr val="000000"/>
                </a:outerShdw>
              </a:effectLst>
              <a:latin typeface="Verdana" pitchFamily="34" charset="0"/>
            </a:endParaRPr>
          </a:p>
          <a:p>
            <a:pPr eaLnBrk="0" hangingPunct="0">
              <a:lnSpc>
                <a:spcPct val="130000"/>
              </a:lnSpc>
              <a:defRPr/>
            </a:pPr>
            <a:endParaRPr lang="es-CO" b="1">
              <a:effectLst>
                <a:outerShdw blurRad="38100" dist="38100" dir="2700000" algn="tl">
                  <a:srgbClr val="000000"/>
                </a:outerShdw>
              </a:effectLst>
              <a:latin typeface="Verdana" pitchFamily="34" charset="0"/>
            </a:endParaRPr>
          </a:p>
          <a:p>
            <a:pPr eaLnBrk="0" hangingPunct="0">
              <a:lnSpc>
                <a:spcPct val="130000"/>
              </a:lnSpc>
              <a:defRPr/>
            </a:pPr>
            <a:r>
              <a:rPr lang="es-CO" b="1">
                <a:effectLst>
                  <a:outerShdw blurRad="38100" dist="38100" dir="2700000" algn="tl">
                    <a:srgbClr val="000000"/>
                  </a:outerShdw>
                </a:effectLst>
                <a:latin typeface="Verdana" pitchFamily="34" charset="0"/>
              </a:rPr>
              <a:t>Dirección de Medio Ambiente</a:t>
            </a:r>
          </a:p>
        </p:txBody>
      </p:sp>
    </p:spTree>
    <p:extLst>
      <p:ext uri="{BB962C8B-B14F-4D97-AF65-F5344CB8AC3E}">
        <p14:creationId xmlns:p14="http://schemas.microsoft.com/office/powerpoint/2010/main" val="41414996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Regulaciones legales sobre la protección </a:t>
            </a:r>
            <a:r>
              <a:rPr lang="es-ES" dirty="0" smtClean="0"/>
              <a:t>ambiental en Cuba</a:t>
            </a:r>
            <a:endParaRPr lang="es-ES" dirty="0"/>
          </a:p>
        </p:txBody>
      </p:sp>
      <p:sp>
        <p:nvSpPr>
          <p:cNvPr id="3" name="2 Marcador de contenido"/>
          <p:cNvSpPr>
            <a:spLocks noGrp="1"/>
          </p:cNvSpPr>
          <p:nvPr>
            <p:ph idx="1"/>
          </p:nvPr>
        </p:nvSpPr>
        <p:spPr/>
        <p:txBody>
          <a:bodyPr>
            <a:normAutofit/>
          </a:bodyPr>
          <a:lstStyle/>
          <a:p>
            <a:r>
              <a:rPr lang="es-ES" dirty="0" smtClean="0"/>
              <a:t>Ley 81 del Medio Ambiente</a:t>
            </a:r>
          </a:p>
          <a:p>
            <a:r>
              <a:rPr lang="es-ES" dirty="0" smtClean="0"/>
              <a:t>Ley 85. Lay Forestal</a:t>
            </a:r>
          </a:p>
          <a:p>
            <a:r>
              <a:rPr lang="es-ES" dirty="0" smtClean="0"/>
              <a:t>Lay 20. Ley del sistema Nacional de Áreas Protegidas.</a:t>
            </a:r>
          </a:p>
          <a:p>
            <a:r>
              <a:rPr lang="es-ES" dirty="0" smtClean="0"/>
              <a:t>Ley 212. Gestión de Zona Costera.</a:t>
            </a:r>
          </a:p>
          <a:p>
            <a:r>
              <a:rPr lang="es-ES" dirty="0" smtClean="0"/>
              <a:t>Decreto ley 179: Protección, uso  y conservación de los suelos.</a:t>
            </a:r>
          </a:p>
          <a:p>
            <a:pPr marL="0" indent="0">
              <a:buNone/>
            </a:pPr>
            <a:endParaRPr lang="es-ES" dirty="0"/>
          </a:p>
        </p:txBody>
      </p:sp>
    </p:spTree>
    <p:extLst>
      <p:ext uri="{BB962C8B-B14F-4D97-AF65-F5344CB8AC3E}">
        <p14:creationId xmlns:p14="http://schemas.microsoft.com/office/powerpoint/2010/main" val="1843841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85800" y="404813"/>
            <a:ext cx="7772400" cy="359891"/>
          </a:xfrm>
        </p:spPr>
        <p:txBody>
          <a:bodyPr>
            <a:normAutofit fontScale="90000"/>
          </a:bodyPr>
          <a:lstStyle/>
          <a:p>
            <a:pPr eaLnBrk="1" hangingPunct="1">
              <a:defRPr/>
            </a:pPr>
            <a:r>
              <a:rPr lang="es-ES_tradnl" sz="3600" b="1" dirty="0" smtClean="0"/>
              <a:t>CONTAMINACIÓN DE LAS AGUAS</a:t>
            </a:r>
          </a:p>
        </p:txBody>
      </p:sp>
      <p:sp>
        <p:nvSpPr>
          <p:cNvPr id="34819" name="Rectangle 3"/>
          <p:cNvSpPr>
            <a:spLocks noGrp="1" noChangeArrowheads="1"/>
          </p:cNvSpPr>
          <p:nvPr>
            <p:ph type="body" idx="4294967295"/>
          </p:nvPr>
        </p:nvSpPr>
        <p:spPr>
          <a:xfrm>
            <a:off x="468313" y="836712"/>
            <a:ext cx="8207375" cy="5567263"/>
          </a:xfrm>
        </p:spPr>
        <p:txBody>
          <a:bodyPr/>
          <a:lstStyle/>
          <a:p>
            <a:pPr eaLnBrk="1" hangingPunct="1">
              <a:defRPr/>
            </a:pPr>
            <a:r>
              <a:rPr lang="es-ES_tradnl" dirty="0" smtClean="0"/>
              <a:t>En los países subdesarrollados entre el 90 y el 95% de las aguas residuales domésticas y el 70% de las aguas residuales industriales son vertidas sin tratamiento en cuerpos de agua.</a:t>
            </a:r>
          </a:p>
          <a:p>
            <a:pPr eaLnBrk="1" hangingPunct="1">
              <a:defRPr/>
            </a:pPr>
            <a:r>
              <a:rPr lang="es-ES_tradnl" dirty="0" smtClean="0"/>
              <a:t>Más de 3 millones de personas mueren al año en el mundo por la insalubridad de las aguas.</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95537" y="4293096"/>
            <a:ext cx="2952328" cy="22768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4393315"/>
            <a:ext cx="3024360" cy="217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1046778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42" name="Group 2"/>
          <p:cNvGrpSpPr>
            <a:grpSpLocks/>
          </p:cNvGrpSpPr>
          <p:nvPr/>
        </p:nvGrpSpPr>
        <p:grpSpPr bwMode="auto">
          <a:xfrm>
            <a:off x="1887538" y="1082675"/>
            <a:ext cx="6842125" cy="4060825"/>
            <a:chOff x="1189" y="682"/>
            <a:chExt cx="4310" cy="2558"/>
          </a:xfrm>
        </p:grpSpPr>
        <p:sp>
          <p:nvSpPr>
            <p:cNvPr id="5196" name="Freeform 3"/>
            <p:cNvSpPr>
              <a:spLocks/>
            </p:cNvSpPr>
            <p:nvPr/>
          </p:nvSpPr>
          <p:spPr bwMode="auto">
            <a:xfrm>
              <a:off x="4088" y="1317"/>
              <a:ext cx="1411" cy="1701"/>
            </a:xfrm>
            <a:custGeom>
              <a:avLst/>
              <a:gdLst>
                <a:gd name="T0" fmla="*/ 2 w 1411"/>
                <a:gd name="T1" fmla="*/ 610 h 1701"/>
                <a:gd name="T2" fmla="*/ 102 w 1411"/>
                <a:gd name="T3" fmla="*/ 656 h 1701"/>
                <a:gd name="T4" fmla="*/ 130 w 1411"/>
                <a:gd name="T5" fmla="*/ 901 h 1701"/>
                <a:gd name="T6" fmla="*/ 239 w 1411"/>
                <a:gd name="T7" fmla="*/ 1001 h 1701"/>
                <a:gd name="T8" fmla="*/ 275 w 1411"/>
                <a:gd name="T9" fmla="*/ 1047 h 1701"/>
                <a:gd name="T10" fmla="*/ 348 w 1411"/>
                <a:gd name="T11" fmla="*/ 1120 h 1701"/>
                <a:gd name="T12" fmla="*/ 439 w 1411"/>
                <a:gd name="T13" fmla="*/ 1210 h 1701"/>
                <a:gd name="T14" fmla="*/ 457 w 1411"/>
                <a:gd name="T15" fmla="*/ 1229 h 1701"/>
                <a:gd name="T16" fmla="*/ 484 w 1411"/>
                <a:gd name="T17" fmla="*/ 1238 h 1701"/>
                <a:gd name="T18" fmla="*/ 502 w 1411"/>
                <a:gd name="T19" fmla="*/ 1301 h 1701"/>
                <a:gd name="T20" fmla="*/ 539 w 1411"/>
                <a:gd name="T21" fmla="*/ 1329 h 1701"/>
                <a:gd name="T22" fmla="*/ 593 w 1411"/>
                <a:gd name="T23" fmla="*/ 1365 h 1701"/>
                <a:gd name="T24" fmla="*/ 648 w 1411"/>
                <a:gd name="T25" fmla="*/ 1429 h 1701"/>
                <a:gd name="T26" fmla="*/ 730 w 1411"/>
                <a:gd name="T27" fmla="*/ 1547 h 1701"/>
                <a:gd name="T28" fmla="*/ 766 w 1411"/>
                <a:gd name="T29" fmla="*/ 1592 h 1701"/>
                <a:gd name="T30" fmla="*/ 784 w 1411"/>
                <a:gd name="T31" fmla="*/ 1620 h 1701"/>
                <a:gd name="T32" fmla="*/ 839 w 1411"/>
                <a:gd name="T33" fmla="*/ 1638 h 1701"/>
                <a:gd name="T34" fmla="*/ 1075 w 1411"/>
                <a:gd name="T35" fmla="*/ 1701 h 1701"/>
                <a:gd name="T36" fmla="*/ 1157 w 1411"/>
                <a:gd name="T37" fmla="*/ 1692 h 1701"/>
                <a:gd name="T38" fmla="*/ 1221 w 1411"/>
                <a:gd name="T39" fmla="*/ 1629 h 1701"/>
                <a:gd name="T40" fmla="*/ 1275 w 1411"/>
                <a:gd name="T41" fmla="*/ 1510 h 1701"/>
                <a:gd name="T42" fmla="*/ 1293 w 1411"/>
                <a:gd name="T43" fmla="*/ 1465 h 1701"/>
                <a:gd name="T44" fmla="*/ 1302 w 1411"/>
                <a:gd name="T45" fmla="*/ 1438 h 1701"/>
                <a:gd name="T46" fmla="*/ 1357 w 1411"/>
                <a:gd name="T47" fmla="*/ 1429 h 1701"/>
                <a:gd name="T48" fmla="*/ 1411 w 1411"/>
                <a:gd name="T49" fmla="*/ 1365 h 1701"/>
                <a:gd name="T50" fmla="*/ 1402 w 1411"/>
                <a:gd name="T51" fmla="*/ 1238 h 1701"/>
                <a:gd name="T52" fmla="*/ 1284 w 1411"/>
                <a:gd name="T53" fmla="*/ 1138 h 1701"/>
                <a:gd name="T54" fmla="*/ 1266 w 1411"/>
                <a:gd name="T55" fmla="*/ 1101 h 1701"/>
                <a:gd name="T56" fmla="*/ 1239 w 1411"/>
                <a:gd name="T57" fmla="*/ 1074 h 1701"/>
                <a:gd name="T58" fmla="*/ 1230 w 1411"/>
                <a:gd name="T59" fmla="*/ 983 h 1701"/>
                <a:gd name="T60" fmla="*/ 1175 w 1411"/>
                <a:gd name="T61" fmla="*/ 965 h 1701"/>
                <a:gd name="T62" fmla="*/ 1148 w 1411"/>
                <a:gd name="T63" fmla="*/ 947 h 1701"/>
                <a:gd name="T64" fmla="*/ 1102 w 1411"/>
                <a:gd name="T65" fmla="*/ 774 h 1701"/>
                <a:gd name="T66" fmla="*/ 1066 w 1411"/>
                <a:gd name="T67" fmla="*/ 729 h 1701"/>
                <a:gd name="T68" fmla="*/ 1048 w 1411"/>
                <a:gd name="T69" fmla="*/ 701 h 1701"/>
                <a:gd name="T70" fmla="*/ 1002 w 1411"/>
                <a:gd name="T71" fmla="*/ 656 h 1701"/>
                <a:gd name="T72" fmla="*/ 975 w 1411"/>
                <a:gd name="T73" fmla="*/ 647 h 1701"/>
                <a:gd name="T74" fmla="*/ 911 w 1411"/>
                <a:gd name="T75" fmla="*/ 592 h 1701"/>
                <a:gd name="T76" fmla="*/ 848 w 1411"/>
                <a:gd name="T77" fmla="*/ 419 h 1701"/>
                <a:gd name="T78" fmla="*/ 821 w 1411"/>
                <a:gd name="T79" fmla="*/ 329 h 1701"/>
                <a:gd name="T80" fmla="*/ 748 w 1411"/>
                <a:gd name="T81" fmla="*/ 1 h 1701"/>
                <a:gd name="T82" fmla="*/ 630 w 1411"/>
                <a:gd name="T83" fmla="*/ 10 h 1701"/>
                <a:gd name="T84" fmla="*/ 575 w 1411"/>
                <a:gd name="T85" fmla="*/ 47 h 1701"/>
                <a:gd name="T86" fmla="*/ 421 w 1411"/>
                <a:gd name="T87" fmla="*/ 156 h 1701"/>
                <a:gd name="T88" fmla="*/ 275 w 1411"/>
                <a:gd name="T89" fmla="*/ 238 h 1701"/>
                <a:gd name="T90" fmla="*/ 184 w 1411"/>
                <a:gd name="T91" fmla="*/ 338 h 1701"/>
                <a:gd name="T92" fmla="*/ 121 w 1411"/>
                <a:gd name="T93" fmla="*/ 410 h 1701"/>
                <a:gd name="T94" fmla="*/ 84 w 1411"/>
                <a:gd name="T95" fmla="*/ 447 h 1701"/>
                <a:gd name="T96" fmla="*/ 75 w 1411"/>
                <a:gd name="T97" fmla="*/ 474 h 1701"/>
                <a:gd name="T98" fmla="*/ 48 w 1411"/>
                <a:gd name="T99" fmla="*/ 501 h 1701"/>
                <a:gd name="T100" fmla="*/ 30 w 1411"/>
                <a:gd name="T101" fmla="*/ 556 h 1701"/>
                <a:gd name="T102" fmla="*/ 21 w 1411"/>
                <a:gd name="T103" fmla="*/ 583 h 1701"/>
                <a:gd name="T104" fmla="*/ 2 w 1411"/>
                <a:gd name="T105" fmla="*/ 610 h 17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11"/>
                <a:gd name="T160" fmla="*/ 0 h 1701"/>
                <a:gd name="T161" fmla="*/ 1411 w 1411"/>
                <a:gd name="T162" fmla="*/ 1701 h 170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11" h="1701">
                  <a:moveTo>
                    <a:pt x="2" y="610"/>
                  </a:moveTo>
                  <a:cubicBezTo>
                    <a:pt x="54" y="618"/>
                    <a:pt x="74" y="614"/>
                    <a:pt x="102" y="656"/>
                  </a:cubicBezTo>
                  <a:cubicBezTo>
                    <a:pt x="113" y="733"/>
                    <a:pt x="96" y="832"/>
                    <a:pt x="130" y="901"/>
                  </a:cubicBezTo>
                  <a:cubicBezTo>
                    <a:pt x="152" y="945"/>
                    <a:pt x="202" y="971"/>
                    <a:pt x="239" y="1001"/>
                  </a:cubicBezTo>
                  <a:cubicBezTo>
                    <a:pt x="268" y="1025"/>
                    <a:pt x="248" y="1017"/>
                    <a:pt x="275" y="1047"/>
                  </a:cubicBezTo>
                  <a:cubicBezTo>
                    <a:pt x="298" y="1073"/>
                    <a:pt x="329" y="1091"/>
                    <a:pt x="348" y="1120"/>
                  </a:cubicBezTo>
                  <a:cubicBezTo>
                    <a:pt x="376" y="1163"/>
                    <a:pt x="390" y="1194"/>
                    <a:pt x="439" y="1210"/>
                  </a:cubicBezTo>
                  <a:cubicBezTo>
                    <a:pt x="445" y="1216"/>
                    <a:pt x="450" y="1224"/>
                    <a:pt x="457" y="1229"/>
                  </a:cubicBezTo>
                  <a:cubicBezTo>
                    <a:pt x="465" y="1234"/>
                    <a:pt x="477" y="1231"/>
                    <a:pt x="484" y="1238"/>
                  </a:cubicBezTo>
                  <a:cubicBezTo>
                    <a:pt x="489" y="1243"/>
                    <a:pt x="501" y="1300"/>
                    <a:pt x="502" y="1301"/>
                  </a:cubicBezTo>
                  <a:cubicBezTo>
                    <a:pt x="511" y="1314"/>
                    <a:pt x="526" y="1320"/>
                    <a:pt x="539" y="1329"/>
                  </a:cubicBezTo>
                  <a:cubicBezTo>
                    <a:pt x="557" y="1341"/>
                    <a:pt x="593" y="1365"/>
                    <a:pt x="593" y="1365"/>
                  </a:cubicBezTo>
                  <a:cubicBezTo>
                    <a:pt x="607" y="1407"/>
                    <a:pt x="624" y="1397"/>
                    <a:pt x="648" y="1429"/>
                  </a:cubicBezTo>
                  <a:cubicBezTo>
                    <a:pt x="680" y="1472"/>
                    <a:pt x="692" y="1511"/>
                    <a:pt x="730" y="1547"/>
                  </a:cubicBezTo>
                  <a:cubicBezTo>
                    <a:pt x="748" y="1601"/>
                    <a:pt x="725" y="1550"/>
                    <a:pt x="766" y="1592"/>
                  </a:cubicBezTo>
                  <a:cubicBezTo>
                    <a:pt x="774" y="1600"/>
                    <a:pt x="775" y="1614"/>
                    <a:pt x="784" y="1620"/>
                  </a:cubicBezTo>
                  <a:cubicBezTo>
                    <a:pt x="800" y="1630"/>
                    <a:pt x="839" y="1638"/>
                    <a:pt x="839" y="1638"/>
                  </a:cubicBezTo>
                  <a:cubicBezTo>
                    <a:pt x="907" y="1689"/>
                    <a:pt x="992" y="1695"/>
                    <a:pt x="1075" y="1701"/>
                  </a:cubicBezTo>
                  <a:cubicBezTo>
                    <a:pt x="1102" y="1698"/>
                    <a:pt x="1130" y="1699"/>
                    <a:pt x="1157" y="1692"/>
                  </a:cubicBezTo>
                  <a:cubicBezTo>
                    <a:pt x="1186" y="1685"/>
                    <a:pt x="1201" y="1648"/>
                    <a:pt x="1221" y="1629"/>
                  </a:cubicBezTo>
                  <a:cubicBezTo>
                    <a:pt x="1237" y="1580"/>
                    <a:pt x="1245" y="1556"/>
                    <a:pt x="1275" y="1510"/>
                  </a:cubicBezTo>
                  <a:cubicBezTo>
                    <a:pt x="1284" y="1496"/>
                    <a:pt x="1287" y="1480"/>
                    <a:pt x="1293" y="1465"/>
                  </a:cubicBezTo>
                  <a:cubicBezTo>
                    <a:pt x="1296" y="1456"/>
                    <a:pt x="1294" y="1443"/>
                    <a:pt x="1302" y="1438"/>
                  </a:cubicBezTo>
                  <a:cubicBezTo>
                    <a:pt x="1318" y="1429"/>
                    <a:pt x="1339" y="1432"/>
                    <a:pt x="1357" y="1429"/>
                  </a:cubicBezTo>
                  <a:cubicBezTo>
                    <a:pt x="1381" y="1404"/>
                    <a:pt x="1400" y="1399"/>
                    <a:pt x="1411" y="1365"/>
                  </a:cubicBezTo>
                  <a:cubicBezTo>
                    <a:pt x="1408" y="1323"/>
                    <a:pt x="1411" y="1279"/>
                    <a:pt x="1402" y="1238"/>
                  </a:cubicBezTo>
                  <a:cubicBezTo>
                    <a:pt x="1391" y="1187"/>
                    <a:pt x="1321" y="1163"/>
                    <a:pt x="1284" y="1138"/>
                  </a:cubicBezTo>
                  <a:cubicBezTo>
                    <a:pt x="1278" y="1126"/>
                    <a:pt x="1274" y="1112"/>
                    <a:pt x="1266" y="1101"/>
                  </a:cubicBezTo>
                  <a:cubicBezTo>
                    <a:pt x="1259" y="1091"/>
                    <a:pt x="1243" y="1086"/>
                    <a:pt x="1239" y="1074"/>
                  </a:cubicBezTo>
                  <a:cubicBezTo>
                    <a:pt x="1230" y="1045"/>
                    <a:pt x="1245" y="1009"/>
                    <a:pt x="1230" y="983"/>
                  </a:cubicBezTo>
                  <a:cubicBezTo>
                    <a:pt x="1220" y="966"/>
                    <a:pt x="1191" y="976"/>
                    <a:pt x="1175" y="965"/>
                  </a:cubicBezTo>
                  <a:cubicBezTo>
                    <a:pt x="1166" y="959"/>
                    <a:pt x="1157" y="953"/>
                    <a:pt x="1148" y="947"/>
                  </a:cubicBezTo>
                  <a:cubicBezTo>
                    <a:pt x="1138" y="805"/>
                    <a:pt x="1155" y="849"/>
                    <a:pt x="1102" y="774"/>
                  </a:cubicBezTo>
                  <a:cubicBezTo>
                    <a:pt x="1084" y="720"/>
                    <a:pt x="1107" y="771"/>
                    <a:pt x="1066" y="729"/>
                  </a:cubicBezTo>
                  <a:cubicBezTo>
                    <a:pt x="1058" y="721"/>
                    <a:pt x="1055" y="709"/>
                    <a:pt x="1048" y="701"/>
                  </a:cubicBezTo>
                  <a:cubicBezTo>
                    <a:pt x="1034" y="685"/>
                    <a:pt x="1017" y="671"/>
                    <a:pt x="1002" y="656"/>
                  </a:cubicBezTo>
                  <a:cubicBezTo>
                    <a:pt x="995" y="649"/>
                    <a:pt x="983" y="651"/>
                    <a:pt x="975" y="647"/>
                  </a:cubicBezTo>
                  <a:cubicBezTo>
                    <a:pt x="949" y="634"/>
                    <a:pt x="932" y="612"/>
                    <a:pt x="911" y="592"/>
                  </a:cubicBezTo>
                  <a:cubicBezTo>
                    <a:pt x="902" y="497"/>
                    <a:pt x="907" y="482"/>
                    <a:pt x="848" y="419"/>
                  </a:cubicBezTo>
                  <a:cubicBezTo>
                    <a:pt x="826" y="353"/>
                    <a:pt x="835" y="383"/>
                    <a:pt x="821" y="329"/>
                  </a:cubicBezTo>
                  <a:cubicBezTo>
                    <a:pt x="817" y="258"/>
                    <a:pt x="817" y="70"/>
                    <a:pt x="748" y="1"/>
                  </a:cubicBezTo>
                  <a:cubicBezTo>
                    <a:pt x="709" y="4"/>
                    <a:pt x="668" y="0"/>
                    <a:pt x="630" y="10"/>
                  </a:cubicBezTo>
                  <a:cubicBezTo>
                    <a:pt x="609" y="16"/>
                    <a:pt x="593" y="35"/>
                    <a:pt x="575" y="47"/>
                  </a:cubicBezTo>
                  <a:cubicBezTo>
                    <a:pt x="522" y="82"/>
                    <a:pt x="474" y="121"/>
                    <a:pt x="421" y="156"/>
                  </a:cubicBezTo>
                  <a:cubicBezTo>
                    <a:pt x="375" y="187"/>
                    <a:pt x="315" y="198"/>
                    <a:pt x="275" y="238"/>
                  </a:cubicBezTo>
                  <a:cubicBezTo>
                    <a:pt x="253" y="260"/>
                    <a:pt x="198" y="318"/>
                    <a:pt x="184" y="338"/>
                  </a:cubicBezTo>
                  <a:cubicBezTo>
                    <a:pt x="142" y="401"/>
                    <a:pt x="166" y="380"/>
                    <a:pt x="121" y="410"/>
                  </a:cubicBezTo>
                  <a:cubicBezTo>
                    <a:pt x="98" y="483"/>
                    <a:pt x="133" y="400"/>
                    <a:pt x="84" y="447"/>
                  </a:cubicBezTo>
                  <a:cubicBezTo>
                    <a:pt x="77" y="454"/>
                    <a:pt x="80" y="466"/>
                    <a:pt x="75" y="474"/>
                  </a:cubicBezTo>
                  <a:cubicBezTo>
                    <a:pt x="68" y="485"/>
                    <a:pt x="57" y="492"/>
                    <a:pt x="48" y="501"/>
                  </a:cubicBezTo>
                  <a:cubicBezTo>
                    <a:pt x="42" y="519"/>
                    <a:pt x="36" y="538"/>
                    <a:pt x="30" y="556"/>
                  </a:cubicBezTo>
                  <a:cubicBezTo>
                    <a:pt x="27" y="565"/>
                    <a:pt x="28" y="576"/>
                    <a:pt x="21" y="583"/>
                  </a:cubicBezTo>
                  <a:cubicBezTo>
                    <a:pt x="0" y="603"/>
                    <a:pt x="2" y="592"/>
                    <a:pt x="2" y="610"/>
                  </a:cubicBezTo>
                  <a:close/>
                </a:path>
              </a:pathLst>
            </a:custGeom>
            <a:gradFill rotWithShape="0">
              <a:gsLst>
                <a:gs pos="0">
                  <a:srgbClr val="ABABAB"/>
                </a:gs>
                <a:gs pos="100000">
                  <a:srgbClr val="C6C6C6"/>
                </a:gs>
              </a:gsLst>
              <a:path path="rect">
                <a:fillToRect l="50000" t="50000" r="50000" b="50000"/>
              </a:path>
            </a:gradFill>
            <a:ln w="9525">
              <a:solidFill>
                <a:srgbClr val="66FFFF"/>
              </a:solidFill>
              <a:round/>
              <a:headEnd/>
              <a:tailEnd/>
            </a:ln>
          </p:spPr>
          <p:txBody>
            <a:bodyPr wrap="none" anchor="ctr"/>
            <a:lstStyle/>
            <a:p>
              <a:endParaRPr lang="es-ES_tradnl"/>
            </a:p>
          </p:txBody>
        </p:sp>
        <p:sp>
          <p:nvSpPr>
            <p:cNvPr id="5197" name="Freeform 4"/>
            <p:cNvSpPr>
              <a:spLocks/>
            </p:cNvSpPr>
            <p:nvPr/>
          </p:nvSpPr>
          <p:spPr bwMode="auto">
            <a:xfrm>
              <a:off x="2437" y="1565"/>
              <a:ext cx="735" cy="1078"/>
            </a:xfrm>
            <a:custGeom>
              <a:avLst/>
              <a:gdLst>
                <a:gd name="T0" fmla="*/ 199 w 735"/>
                <a:gd name="T1" fmla="*/ 17 h 1078"/>
                <a:gd name="T2" fmla="*/ 145 w 735"/>
                <a:gd name="T3" fmla="*/ 35 h 1078"/>
                <a:gd name="T4" fmla="*/ 81 w 735"/>
                <a:gd name="T5" fmla="*/ 99 h 1078"/>
                <a:gd name="T6" fmla="*/ 35 w 735"/>
                <a:gd name="T7" fmla="*/ 362 h 1078"/>
                <a:gd name="T8" fmla="*/ 99 w 735"/>
                <a:gd name="T9" fmla="*/ 562 h 1078"/>
                <a:gd name="T10" fmla="*/ 190 w 735"/>
                <a:gd name="T11" fmla="*/ 644 h 1078"/>
                <a:gd name="T12" fmla="*/ 299 w 735"/>
                <a:gd name="T13" fmla="*/ 653 h 1078"/>
                <a:gd name="T14" fmla="*/ 326 w 735"/>
                <a:gd name="T15" fmla="*/ 662 h 1078"/>
                <a:gd name="T16" fmla="*/ 345 w 735"/>
                <a:gd name="T17" fmla="*/ 681 h 1078"/>
                <a:gd name="T18" fmla="*/ 417 w 735"/>
                <a:gd name="T19" fmla="*/ 690 h 1078"/>
                <a:gd name="T20" fmla="*/ 454 w 735"/>
                <a:gd name="T21" fmla="*/ 717 h 1078"/>
                <a:gd name="T22" fmla="*/ 472 w 735"/>
                <a:gd name="T23" fmla="*/ 790 h 1078"/>
                <a:gd name="T24" fmla="*/ 490 w 735"/>
                <a:gd name="T25" fmla="*/ 935 h 1078"/>
                <a:gd name="T26" fmla="*/ 499 w 735"/>
                <a:gd name="T27" fmla="*/ 962 h 1078"/>
                <a:gd name="T28" fmla="*/ 508 w 735"/>
                <a:gd name="T29" fmla="*/ 1008 h 1078"/>
                <a:gd name="T30" fmla="*/ 572 w 735"/>
                <a:gd name="T31" fmla="*/ 1072 h 1078"/>
                <a:gd name="T32" fmla="*/ 672 w 735"/>
                <a:gd name="T33" fmla="*/ 1062 h 1078"/>
                <a:gd name="T34" fmla="*/ 690 w 735"/>
                <a:gd name="T35" fmla="*/ 1008 h 1078"/>
                <a:gd name="T36" fmla="*/ 735 w 735"/>
                <a:gd name="T37" fmla="*/ 844 h 1078"/>
                <a:gd name="T38" fmla="*/ 726 w 735"/>
                <a:gd name="T39" fmla="*/ 517 h 1078"/>
                <a:gd name="T40" fmla="*/ 681 w 735"/>
                <a:gd name="T41" fmla="*/ 408 h 1078"/>
                <a:gd name="T42" fmla="*/ 554 w 735"/>
                <a:gd name="T43" fmla="*/ 244 h 1078"/>
                <a:gd name="T44" fmla="*/ 535 w 735"/>
                <a:gd name="T45" fmla="*/ 226 h 1078"/>
                <a:gd name="T46" fmla="*/ 508 w 735"/>
                <a:gd name="T47" fmla="*/ 217 h 1078"/>
                <a:gd name="T48" fmla="*/ 454 w 735"/>
                <a:gd name="T49" fmla="*/ 135 h 1078"/>
                <a:gd name="T50" fmla="*/ 335 w 735"/>
                <a:gd name="T51" fmla="*/ 35 h 1078"/>
                <a:gd name="T52" fmla="*/ 235 w 735"/>
                <a:gd name="T53" fmla="*/ 26 h 1078"/>
                <a:gd name="T54" fmla="*/ 199 w 735"/>
                <a:gd name="T55" fmla="*/ 17 h 10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5"/>
                <a:gd name="T85" fmla="*/ 0 h 1078"/>
                <a:gd name="T86" fmla="*/ 735 w 735"/>
                <a:gd name="T87" fmla="*/ 1078 h 10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5" h="1078">
                  <a:moveTo>
                    <a:pt x="199" y="17"/>
                  </a:moveTo>
                  <a:cubicBezTo>
                    <a:pt x="181" y="23"/>
                    <a:pt x="159" y="22"/>
                    <a:pt x="145" y="35"/>
                  </a:cubicBezTo>
                  <a:cubicBezTo>
                    <a:pt x="121" y="58"/>
                    <a:pt x="109" y="80"/>
                    <a:pt x="81" y="99"/>
                  </a:cubicBezTo>
                  <a:cubicBezTo>
                    <a:pt x="28" y="179"/>
                    <a:pt x="68" y="274"/>
                    <a:pt x="35" y="362"/>
                  </a:cubicBezTo>
                  <a:cubicBezTo>
                    <a:pt x="43" y="503"/>
                    <a:pt x="0" y="529"/>
                    <a:pt x="99" y="562"/>
                  </a:cubicBezTo>
                  <a:cubicBezTo>
                    <a:pt x="122" y="579"/>
                    <a:pt x="170" y="640"/>
                    <a:pt x="190" y="644"/>
                  </a:cubicBezTo>
                  <a:cubicBezTo>
                    <a:pt x="226" y="651"/>
                    <a:pt x="263" y="650"/>
                    <a:pt x="299" y="653"/>
                  </a:cubicBezTo>
                  <a:cubicBezTo>
                    <a:pt x="308" y="656"/>
                    <a:pt x="318" y="657"/>
                    <a:pt x="326" y="662"/>
                  </a:cubicBezTo>
                  <a:cubicBezTo>
                    <a:pt x="334" y="667"/>
                    <a:pt x="336" y="678"/>
                    <a:pt x="345" y="681"/>
                  </a:cubicBezTo>
                  <a:cubicBezTo>
                    <a:pt x="368" y="688"/>
                    <a:pt x="393" y="687"/>
                    <a:pt x="417" y="690"/>
                  </a:cubicBezTo>
                  <a:cubicBezTo>
                    <a:pt x="429" y="699"/>
                    <a:pt x="444" y="705"/>
                    <a:pt x="454" y="717"/>
                  </a:cubicBezTo>
                  <a:cubicBezTo>
                    <a:pt x="461" y="726"/>
                    <a:pt x="472" y="789"/>
                    <a:pt x="472" y="790"/>
                  </a:cubicBezTo>
                  <a:cubicBezTo>
                    <a:pt x="479" y="838"/>
                    <a:pt x="482" y="887"/>
                    <a:pt x="490" y="935"/>
                  </a:cubicBezTo>
                  <a:cubicBezTo>
                    <a:pt x="491" y="944"/>
                    <a:pt x="497" y="953"/>
                    <a:pt x="499" y="962"/>
                  </a:cubicBezTo>
                  <a:cubicBezTo>
                    <a:pt x="503" y="977"/>
                    <a:pt x="500" y="995"/>
                    <a:pt x="508" y="1008"/>
                  </a:cubicBezTo>
                  <a:cubicBezTo>
                    <a:pt x="524" y="1034"/>
                    <a:pt x="551" y="1050"/>
                    <a:pt x="572" y="1072"/>
                  </a:cubicBezTo>
                  <a:cubicBezTo>
                    <a:pt x="605" y="1069"/>
                    <a:pt x="643" y="1078"/>
                    <a:pt x="672" y="1062"/>
                  </a:cubicBezTo>
                  <a:cubicBezTo>
                    <a:pt x="689" y="1053"/>
                    <a:pt x="684" y="1026"/>
                    <a:pt x="690" y="1008"/>
                  </a:cubicBezTo>
                  <a:cubicBezTo>
                    <a:pt x="708" y="955"/>
                    <a:pt x="722" y="898"/>
                    <a:pt x="735" y="844"/>
                  </a:cubicBezTo>
                  <a:cubicBezTo>
                    <a:pt x="732" y="735"/>
                    <a:pt x="734" y="626"/>
                    <a:pt x="726" y="517"/>
                  </a:cubicBezTo>
                  <a:cubicBezTo>
                    <a:pt x="723" y="471"/>
                    <a:pt x="698" y="446"/>
                    <a:pt x="681" y="408"/>
                  </a:cubicBezTo>
                  <a:cubicBezTo>
                    <a:pt x="651" y="339"/>
                    <a:pt x="632" y="270"/>
                    <a:pt x="554" y="244"/>
                  </a:cubicBezTo>
                  <a:cubicBezTo>
                    <a:pt x="548" y="238"/>
                    <a:pt x="543" y="230"/>
                    <a:pt x="535" y="226"/>
                  </a:cubicBezTo>
                  <a:cubicBezTo>
                    <a:pt x="527" y="221"/>
                    <a:pt x="515" y="224"/>
                    <a:pt x="508" y="217"/>
                  </a:cubicBezTo>
                  <a:cubicBezTo>
                    <a:pt x="485" y="194"/>
                    <a:pt x="477" y="158"/>
                    <a:pt x="454" y="135"/>
                  </a:cubicBezTo>
                  <a:cubicBezTo>
                    <a:pt x="408" y="90"/>
                    <a:pt x="388" y="70"/>
                    <a:pt x="335" y="35"/>
                  </a:cubicBezTo>
                  <a:cubicBezTo>
                    <a:pt x="307" y="17"/>
                    <a:pt x="268" y="29"/>
                    <a:pt x="235" y="26"/>
                  </a:cubicBezTo>
                  <a:cubicBezTo>
                    <a:pt x="204" y="6"/>
                    <a:pt x="216" y="0"/>
                    <a:pt x="199" y="17"/>
                  </a:cubicBezTo>
                  <a:close/>
                </a:path>
              </a:pathLst>
            </a:custGeom>
            <a:gradFill rotWithShape="0">
              <a:gsLst>
                <a:gs pos="0">
                  <a:srgbClr val="ABABAB"/>
                </a:gs>
                <a:gs pos="100000">
                  <a:srgbClr val="C6C6C6"/>
                </a:gs>
              </a:gsLst>
              <a:path path="rect">
                <a:fillToRect l="50000" t="50000" r="50000" b="50000"/>
              </a:path>
            </a:gradFill>
            <a:ln w="9525">
              <a:solidFill>
                <a:srgbClr val="66FFFF"/>
              </a:solidFill>
              <a:round/>
              <a:headEnd/>
              <a:tailEnd/>
            </a:ln>
          </p:spPr>
          <p:txBody>
            <a:bodyPr wrap="none" anchor="ctr"/>
            <a:lstStyle/>
            <a:p>
              <a:endParaRPr lang="es-ES_tradnl"/>
            </a:p>
          </p:txBody>
        </p:sp>
        <p:sp>
          <p:nvSpPr>
            <p:cNvPr id="5198" name="Freeform 5"/>
            <p:cNvSpPr>
              <a:spLocks/>
            </p:cNvSpPr>
            <p:nvPr/>
          </p:nvSpPr>
          <p:spPr bwMode="auto">
            <a:xfrm>
              <a:off x="1189" y="1362"/>
              <a:ext cx="828" cy="761"/>
            </a:xfrm>
            <a:custGeom>
              <a:avLst/>
              <a:gdLst>
                <a:gd name="T0" fmla="*/ 420 w 828"/>
                <a:gd name="T1" fmla="*/ 20 h 761"/>
                <a:gd name="T2" fmla="*/ 465 w 828"/>
                <a:gd name="T3" fmla="*/ 256 h 761"/>
                <a:gd name="T4" fmla="*/ 502 w 828"/>
                <a:gd name="T5" fmla="*/ 338 h 761"/>
                <a:gd name="T6" fmla="*/ 547 w 828"/>
                <a:gd name="T7" fmla="*/ 420 h 761"/>
                <a:gd name="T8" fmla="*/ 720 w 828"/>
                <a:gd name="T9" fmla="*/ 602 h 761"/>
                <a:gd name="T10" fmla="*/ 802 w 828"/>
                <a:gd name="T11" fmla="*/ 684 h 761"/>
                <a:gd name="T12" fmla="*/ 729 w 828"/>
                <a:gd name="T13" fmla="*/ 756 h 761"/>
                <a:gd name="T14" fmla="*/ 565 w 828"/>
                <a:gd name="T15" fmla="*/ 747 h 761"/>
                <a:gd name="T16" fmla="*/ 511 w 828"/>
                <a:gd name="T17" fmla="*/ 729 h 761"/>
                <a:gd name="T18" fmla="*/ 274 w 828"/>
                <a:gd name="T19" fmla="*/ 647 h 761"/>
                <a:gd name="T20" fmla="*/ 202 w 828"/>
                <a:gd name="T21" fmla="*/ 538 h 761"/>
                <a:gd name="T22" fmla="*/ 111 w 828"/>
                <a:gd name="T23" fmla="*/ 502 h 761"/>
                <a:gd name="T24" fmla="*/ 56 w 828"/>
                <a:gd name="T25" fmla="*/ 456 h 761"/>
                <a:gd name="T26" fmla="*/ 2 w 828"/>
                <a:gd name="T27" fmla="*/ 311 h 761"/>
                <a:gd name="T28" fmla="*/ 11 w 828"/>
                <a:gd name="T29" fmla="*/ 156 h 761"/>
                <a:gd name="T30" fmla="*/ 174 w 828"/>
                <a:gd name="T31" fmla="*/ 120 h 761"/>
                <a:gd name="T32" fmla="*/ 302 w 828"/>
                <a:gd name="T33" fmla="*/ 74 h 761"/>
                <a:gd name="T34" fmla="*/ 356 w 828"/>
                <a:gd name="T35" fmla="*/ 56 h 761"/>
                <a:gd name="T36" fmla="*/ 384 w 828"/>
                <a:gd name="T37" fmla="*/ 29 h 761"/>
                <a:gd name="T38" fmla="*/ 402 w 828"/>
                <a:gd name="T39" fmla="*/ 2 h 761"/>
                <a:gd name="T40" fmla="*/ 420 w 828"/>
                <a:gd name="T41" fmla="*/ 20 h 7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8"/>
                <a:gd name="T64" fmla="*/ 0 h 761"/>
                <a:gd name="T65" fmla="*/ 828 w 828"/>
                <a:gd name="T66" fmla="*/ 761 h 7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8" h="761">
                  <a:moveTo>
                    <a:pt x="420" y="20"/>
                  </a:moveTo>
                  <a:cubicBezTo>
                    <a:pt x="426" y="136"/>
                    <a:pt x="397" y="188"/>
                    <a:pt x="465" y="256"/>
                  </a:cubicBezTo>
                  <a:cubicBezTo>
                    <a:pt x="475" y="287"/>
                    <a:pt x="484" y="311"/>
                    <a:pt x="502" y="338"/>
                  </a:cubicBezTo>
                  <a:cubicBezTo>
                    <a:pt x="512" y="379"/>
                    <a:pt x="511" y="396"/>
                    <a:pt x="547" y="420"/>
                  </a:cubicBezTo>
                  <a:cubicBezTo>
                    <a:pt x="593" y="489"/>
                    <a:pt x="650" y="556"/>
                    <a:pt x="720" y="602"/>
                  </a:cubicBezTo>
                  <a:cubicBezTo>
                    <a:pt x="742" y="635"/>
                    <a:pt x="774" y="655"/>
                    <a:pt x="802" y="684"/>
                  </a:cubicBezTo>
                  <a:cubicBezTo>
                    <a:pt x="828" y="761"/>
                    <a:pt x="802" y="747"/>
                    <a:pt x="729" y="756"/>
                  </a:cubicBezTo>
                  <a:cubicBezTo>
                    <a:pt x="674" y="753"/>
                    <a:pt x="619" y="754"/>
                    <a:pt x="565" y="747"/>
                  </a:cubicBezTo>
                  <a:cubicBezTo>
                    <a:pt x="546" y="745"/>
                    <a:pt x="511" y="729"/>
                    <a:pt x="511" y="729"/>
                  </a:cubicBezTo>
                  <a:cubicBezTo>
                    <a:pt x="455" y="673"/>
                    <a:pt x="352" y="657"/>
                    <a:pt x="274" y="647"/>
                  </a:cubicBezTo>
                  <a:cubicBezTo>
                    <a:pt x="246" y="605"/>
                    <a:pt x="247" y="568"/>
                    <a:pt x="202" y="538"/>
                  </a:cubicBezTo>
                  <a:cubicBezTo>
                    <a:pt x="162" y="479"/>
                    <a:pt x="213" y="540"/>
                    <a:pt x="111" y="502"/>
                  </a:cubicBezTo>
                  <a:cubicBezTo>
                    <a:pt x="89" y="494"/>
                    <a:pt x="76" y="469"/>
                    <a:pt x="56" y="456"/>
                  </a:cubicBezTo>
                  <a:cubicBezTo>
                    <a:pt x="13" y="392"/>
                    <a:pt x="21" y="385"/>
                    <a:pt x="2" y="311"/>
                  </a:cubicBezTo>
                  <a:cubicBezTo>
                    <a:pt x="5" y="259"/>
                    <a:pt x="0" y="207"/>
                    <a:pt x="11" y="156"/>
                  </a:cubicBezTo>
                  <a:cubicBezTo>
                    <a:pt x="17" y="128"/>
                    <a:pt x="171" y="120"/>
                    <a:pt x="174" y="120"/>
                  </a:cubicBezTo>
                  <a:cubicBezTo>
                    <a:pt x="220" y="109"/>
                    <a:pt x="259" y="92"/>
                    <a:pt x="302" y="74"/>
                  </a:cubicBezTo>
                  <a:cubicBezTo>
                    <a:pt x="320" y="67"/>
                    <a:pt x="356" y="56"/>
                    <a:pt x="356" y="56"/>
                  </a:cubicBezTo>
                  <a:cubicBezTo>
                    <a:pt x="365" y="47"/>
                    <a:pt x="376" y="39"/>
                    <a:pt x="384" y="29"/>
                  </a:cubicBezTo>
                  <a:cubicBezTo>
                    <a:pt x="391" y="21"/>
                    <a:pt x="392" y="5"/>
                    <a:pt x="402" y="2"/>
                  </a:cubicBezTo>
                  <a:cubicBezTo>
                    <a:pt x="410" y="0"/>
                    <a:pt x="414" y="14"/>
                    <a:pt x="420" y="20"/>
                  </a:cubicBezTo>
                  <a:close/>
                </a:path>
              </a:pathLst>
            </a:custGeom>
            <a:gradFill rotWithShape="0">
              <a:gsLst>
                <a:gs pos="0">
                  <a:srgbClr val="ABABAB"/>
                </a:gs>
                <a:gs pos="100000">
                  <a:srgbClr val="C6C6C6"/>
                </a:gs>
              </a:gsLst>
              <a:path path="rect">
                <a:fillToRect l="50000" t="50000" r="50000" b="50000"/>
              </a:path>
            </a:gradFill>
            <a:ln w="9525">
              <a:solidFill>
                <a:srgbClr val="66FFFF"/>
              </a:solidFill>
              <a:round/>
              <a:headEnd/>
              <a:tailEnd/>
            </a:ln>
          </p:spPr>
          <p:txBody>
            <a:bodyPr wrap="none" anchor="ctr"/>
            <a:lstStyle/>
            <a:p>
              <a:endParaRPr lang="es-ES_tradnl"/>
            </a:p>
          </p:txBody>
        </p:sp>
        <p:sp>
          <p:nvSpPr>
            <p:cNvPr id="5199" name="Freeform 6"/>
            <p:cNvSpPr>
              <a:spLocks/>
            </p:cNvSpPr>
            <p:nvPr/>
          </p:nvSpPr>
          <p:spPr bwMode="auto">
            <a:xfrm>
              <a:off x="1375" y="1952"/>
              <a:ext cx="393" cy="1288"/>
            </a:xfrm>
            <a:custGeom>
              <a:avLst/>
              <a:gdLst>
                <a:gd name="T0" fmla="*/ 65 w 393"/>
                <a:gd name="T1" fmla="*/ 0 h 1288"/>
                <a:gd name="T2" fmla="*/ 113 w 393"/>
                <a:gd name="T3" fmla="*/ 104 h 1288"/>
                <a:gd name="T4" fmla="*/ 129 w 393"/>
                <a:gd name="T5" fmla="*/ 168 h 1288"/>
                <a:gd name="T6" fmla="*/ 1 w 393"/>
                <a:gd name="T7" fmla="*/ 256 h 1288"/>
                <a:gd name="T8" fmla="*/ 57 w 393"/>
                <a:gd name="T9" fmla="*/ 360 h 1288"/>
                <a:gd name="T10" fmla="*/ 105 w 393"/>
                <a:gd name="T11" fmla="*/ 552 h 1288"/>
                <a:gd name="T12" fmla="*/ 121 w 393"/>
                <a:gd name="T13" fmla="*/ 736 h 1288"/>
                <a:gd name="T14" fmla="*/ 153 w 393"/>
                <a:gd name="T15" fmla="*/ 768 h 1288"/>
                <a:gd name="T16" fmla="*/ 209 w 393"/>
                <a:gd name="T17" fmla="*/ 864 h 1288"/>
                <a:gd name="T18" fmla="*/ 289 w 393"/>
                <a:gd name="T19" fmla="*/ 1288 h 1288"/>
                <a:gd name="T20" fmla="*/ 313 w 393"/>
                <a:gd name="T21" fmla="*/ 1280 h 1288"/>
                <a:gd name="T22" fmla="*/ 329 w 393"/>
                <a:gd name="T23" fmla="*/ 1232 h 1288"/>
                <a:gd name="T24" fmla="*/ 393 w 393"/>
                <a:gd name="T25" fmla="*/ 992 h 1288"/>
                <a:gd name="T26" fmla="*/ 385 w 393"/>
                <a:gd name="T27" fmla="*/ 336 h 1288"/>
                <a:gd name="T28" fmla="*/ 281 w 393"/>
                <a:gd name="T29" fmla="*/ 152 h 1288"/>
                <a:gd name="T30" fmla="*/ 273 w 393"/>
                <a:gd name="T31" fmla="*/ 128 h 1288"/>
                <a:gd name="T32" fmla="*/ 225 w 393"/>
                <a:gd name="T33" fmla="*/ 96 h 1288"/>
                <a:gd name="T34" fmla="*/ 113 w 393"/>
                <a:gd name="T35" fmla="*/ 48 h 1288"/>
                <a:gd name="T36" fmla="*/ 65 w 393"/>
                <a:gd name="T37" fmla="*/ 0 h 12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3"/>
                <a:gd name="T58" fmla="*/ 0 h 1288"/>
                <a:gd name="T59" fmla="*/ 393 w 393"/>
                <a:gd name="T60" fmla="*/ 1288 h 12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3" h="1288">
                  <a:moveTo>
                    <a:pt x="65" y="0"/>
                  </a:moveTo>
                  <a:cubicBezTo>
                    <a:pt x="77" y="36"/>
                    <a:pt x="101" y="67"/>
                    <a:pt x="113" y="104"/>
                  </a:cubicBezTo>
                  <a:cubicBezTo>
                    <a:pt x="120" y="125"/>
                    <a:pt x="129" y="168"/>
                    <a:pt x="129" y="168"/>
                  </a:cubicBezTo>
                  <a:cubicBezTo>
                    <a:pt x="117" y="276"/>
                    <a:pt x="120" y="246"/>
                    <a:pt x="1" y="256"/>
                  </a:cubicBezTo>
                  <a:cubicBezTo>
                    <a:pt x="8" y="318"/>
                    <a:pt x="0" y="341"/>
                    <a:pt x="57" y="360"/>
                  </a:cubicBezTo>
                  <a:cubicBezTo>
                    <a:pt x="97" y="419"/>
                    <a:pt x="31" y="503"/>
                    <a:pt x="105" y="552"/>
                  </a:cubicBezTo>
                  <a:cubicBezTo>
                    <a:pt x="143" y="610"/>
                    <a:pt x="95" y="672"/>
                    <a:pt x="121" y="736"/>
                  </a:cubicBezTo>
                  <a:cubicBezTo>
                    <a:pt x="127" y="750"/>
                    <a:pt x="142" y="757"/>
                    <a:pt x="153" y="768"/>
                  </a:cubicBezTo>
                  <a:cubicBezTo>
                    <a:pt x="165" y="804"/>
                    <a:pt x="183" y="838"/>
                    <a:pt x="209" y="864"/>
                  </a:cubicBezTo>
                  <a:cubicBezTo>
                    <a:pt x="210" y="889"/>
                    <a:pt x="146" y="1240"/>
                    <a:pt x="289" y="1288"/>
                  </a:cubicBezTo>
                  <a:cubicBezTo>
                    <a:pt x="297" y="1285"/>
                    <a:pt x="308" y="1287"/>
                    <a:pt x="313" y="1280"/>
                  </a:cubicBezTo>
                  <a:cubicBezTo>
                    <a:pt x="323" y="1266"/>
                    <a:pt x="329" y="1232"/>
                    <a:pt x="329" y="1232"/>
                  </a:cubicBezTo>
                  <a:cubicBezTo>
                    <a:pt x="341" y="1148"/>
                    <a:pt x="373" y="1073"/>
                    <a:pt x="393" y="992"/>
                  </a:cubicBezTo>
                  <a:cubicBezTo>
                    <a:pt x="390" y="773"/>
                    <a:pt x="392" y="555"/>
                    <a:pt x="385" y="336"/>
                  </a:cubicBezTo>
                  <a:cubicBezTo>
                    <a:pt x="384" y="303"/>
                    <a:pt x="307" y="169"/>
                    <a:pt x="281" y="152"/>
                  </a:cubicBezTo>
                  <a:cubicBezTo>
                    <a:pt x="278" y="144"/>
                    <a:pt x="279" y="134"/>
                    <a:pt x="273" y="128"/>
                  </a:cubicBezTo>
                  <a:cubicBezTo>
                    <a:pt x="259" y="114"/>
                    <a:pt x="225" y="96"/>
                    <a:pt x="225" y="96"/>
                  </a:cubicBezTo>
                  <a:cubicBezTo>
                    <a:pt x="198" y="56"/>
                    <a:pt x="158" y="55"/>
                    <a:pt x="113" y="48"/>
                  </a:cubicBezTo>
                  <a:cubicBezTo>
                    <a:pt x="61" y="13"/>
                    <a:pt x="65" y="35"/>
                    <a:pt x="65" y="0"/>
                  </a:cubicBezTo>
                  <a:close/>
                </a:path>
              </a:pathLst>
            </a:custGeom>
            <a:gradFill rotWithShape="0">
              <a:gsLst>
                <a:gs pos="0">
                  <a:srgbClr val="ABABAB"/>
                </a:gs>
                <a:gs pos="100000">
                  <a:srgbClr val="C6C6C6"/>
                </a:gs>
              </a:gsLst>
              <a:path path="rect">
                <a:fillToRect l="50000" t="50000" r="50000" b="50000"/>
              </a:path>
            </a:gradFill>
            <a:ln w="9525">
              <a:solidFill>
                <a:srgbClr val="66FFFF"/>
              </a:solidFill>
              <a:round/>
              <a:headEnd/>
              <a:tailEnd/>
            </a:ln>
          </p:spPr>
          <p:txBody>
            <a:bodyPr wrap="none" anchor="ctr"/>
            <a:lstStyle/>
            <a:p>
              <a:endParaRPr lang="es-ES_tradnl"/>
            </a:p>
          </p:txBody>
        </p:sp>
        <p:sp>
          <p:nvSpPr>
            <p:cNvPr id="5200" name="Freeform 7"/>
            <p:cNvSpPr>
              <a:spLocks/>
            </p:cNvSpPr>
            <p:nvPr/>
          </p:nvSpPr>
          <p:spPr bwMode="auto">
            <a:xfrm>
              <a:off x="2632" y="682"/>
              <a:ext cx="882" cy="926"/>
            </a:xfrm>
            <a:custGeom>
              <a:avLst/>
              <a:gdLst>
                <a:gd name="T0" fmla="*/ 32 w 882"/>
                <a:gd name="T1" fmla="*/ 830 h 926"/>
                <a:gd name="T2" fmla="*/ 16 w 882"/>
                <a:gd name="T3" fmla="*/ 702 h 926"/>
                <a:gd name="T4" fmla="*/ 32 w 882"/>
                <a:gd name="T5" fmla="*/ 654 h 926"/>
                <a:gd name="T6" fmla="*/ 40 w 882"/>
                <a:gd name="T7" fmla="*/ 590 h 926"/>
                <a:gd name="T8" fmla="*/ 88 w 882"/>
                <a:gd name="T9" fmla="*/ 574 h 926"/>
                <a:gd name="T10" fmla="*/ 64 w 882"/>
                <a:gd name="T11" fmla="*/ 430 h 926"/>
                <a:gd name="T12" fmla="*/ 80 w 882"/>
                <a:gd name="T13" fmla="*/ 326 h 926"/>
                <a:gd name="T14" fmla="*/ 96 w 882"/>
                <a:gd name="T15" fmla="*/ 302 h 926"/>
                <a:gd name="T16" fmla="*/ 104 w 882"/>
                <a:gd name="T17" fmla="*/ 278 h 926"/>
                <a:gd name="T18" fmla="*/ 176 w 882"/>
                <a:gd name="T19" fmla="*/ 246 h 926"/>
                <a:gd name="T20" fmla="*/ 272 w 882"/>
                <a:gd name="T21" fmla="*/ 134 h 926"/>
                <a:gd name="T22" fmla="*/ 368 w 882"/>
                <a:gd name="T23" fmla="*/ 118 h 926"/>
                <a:gd name="T24" fmla="*/ 416 w 882"/>
                <a:gd name="T25" fmla="*/ 86 h 926"/>
                <a:gd name="T26" fmla="*/ 488 w 882"/>
                <a:gd name="T27" fmla="*/ 54 h 926"/>
                <a:gd name="T28" fmla="*/ 608 w 882"/>
                <a:gd name="T29" fmla="*/ 30 h 926"/>
                <a:gd name="T30" fmla="*/ 616 w 882"/>
                <a:gd name="T31" fmla="*/ 110 h 926"/>
                <a:gd name="T32" fmla="*/ 632 w 882"/>
                <a:gd name="T33" fmla="*/ 134 h 926"/>
                <a:gd name="T34" fmla="*/ 648 w 882"/>
                <a:gd name="T35" fmla="*/ 182 h 926"/>
                <a:gd name="T36" fmla="*/ 728 w 882"/>
                <a:gd name="T37" fmla="*/ 326 h 926"/>
                <a:gd name="T38" fmla="*/ 768 w 882"/>
                <a:gd name="T39" fmla="*/ 398 h 926"/>
                <a:gd name="T40" fmla="*/ 800 w 882"/>
                <a:gd name="T41" fmla="*/ 470 h 926"/>
                <a:gd name="T42" fmla="*/ 840 w 882"/>
                <a:gd name="T43" fmla="*/ 558 h 926"/>
                <a:gd name="T44" fmla="*/ 856 w 882"/>
                <a:gd name="T45" fmla="*/ 694 h 926"/>
                <a:gd name="T46" fmla="*/ 808 w 882"/>
                <a:gd name="T47" fmla="*/ 726 h 926"/>
                <a:gd name="T48" fmla="*/ 752 w 882"/>
                <a:gd name="T49" fmla="*/ 830 h 926"/>
                <a:gd name="T50" fmla="*/ 728 w 882"/>
                <a:gd name="T51" fmla="*/ 902 h 926"/>
                <a:gd name="T52" fmla="*/ 680 w 882"/>
                <a:gd name="T53" fmla="*/ 918 h 926"/>
                <a:gd name="T54" fmla="*/ 656 w 882"/>
                <a:gd name="T55" fmla="*/ 926 h 926"/>
                <a:gd name="T56" fmla="*/ 408 w 882"/>
                <a:gd name="T57" fmla="*/ 918 h 926"/>
                <a:gd name="T58" fmla="*/ 256 w 882"/>
                <a:gd name="T59" fmla="*/ 862 h 926"/>
                <a:gd name="T60" fmla="*/ 136 w 882"/>
                <a:gd name="T61" fmla="*/ 822 h 926"/>
                <a:gd name="T62" fmla="*/ 32 w 882"/>
                <a:gd name="T63" fmla="*/ 830 h 9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2"/>
                <a:gd name="T97" fmla="*/ 0 h 926"/>
                <a:gd name="T98" fmla="*/ 882 w 882"/>
                <a:gd name="T99" fmla="*/ 926 h 9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2" h="926">
                  <a:moveTo>
                    <a:pt x="32" y="830"/>
                  </a:moveTo>
                  <a:cubicBezTo>
                    <a:pt x="12" y="769"/>
                    <a:pt x="0" y="789"/>
                    <a:pt x="16" y="702"/>
                  </a:cubicBezTo>
                  <a:cubicBezTo>
                    <a:pt x="19" y="685"/>
                    <a:pt x="32" y="654"/>
                    <a:pt x="32" y="654"/>
                  </a:cubicBezTo>
                  <a:cubicBezTo>
                    <a:pt x="35" y="633"/>
                    <a:pt x="28" y="608"/>
                    <a:pt x="40" y="590"/>
                  </a:cubicBezTo>
                  <a:cubicBezTo>
                    <a:pt x="50" y="576"/>
                    <a:pt x="88" y="574"/>
                    <a:pt x="88" y="574"/>
                  </a:cubicBezTo>
                  <a:cubicBezTo>
                    <a:pt x="123" y="521"/>
                    <a:pt x="118" y="466"/>
                    <a:pt x="64" y="430"/>
                  </a:cubicBezTo>
                  <a:cubicBezTo>
                    <a:pt x="38" y="391"/>
                    <a:pt x="40" y="353"/>
                    <a:pt x="80" y="326"/>
                  </a:cubicBezTo>
                  <a:cubicBezTo>
                    <a:pt x="85" y="318"/>
                    <a:pt x="92" y="311"/>
                    <a:pt x="96" y="302"/>
                  </a:cubicBezTo>
                  <a:cubicBezTo>
                    <a:pt x="100" y="294"/>
                    <a:pt x="97" y="283"/>
                    <a:pt x="104" y="278"/>
                  </a:cubicBezTo>
                  <a:cubicBezTo>
                    <a:pt x="125" y="263"/>
                    <a:pt x="154" y="261"/>
                    <a:pt x="176" y="246"/>
                  </a:cubicBezTo>
                  <a:cubicBezTo>
                    <a:pt x="192" y="222"/>
                    <a:pt x="243" y="142"/>
                    <a:pt x="272" y="134"/>
                  </a:cubicBezTo>
                  <a:cubicBezTo>
                    <a:pt x="303" y="126"/>
                    <a:pt x="368" y="118"/>
                    <a:pt x="368" y="118"/>
                  </a:cubicBezTo>
                  <a:cubicBezTo>
                    <a:pt x="384" y="107"/>
                    <a:pt x="400" y="97"/>
                    <a:pt x="416" y="86"/>
                  </a:cubicBezTo>
                  <a:cubicBezTo>
                    <a:pt x="438" y="71"/>
                    <a:pt x="466" y="69"/>
                    <a:pt x="488" y="54"/>
                  </a:cubicBezTo>
                  <a:cubicBezTo>
                    <a:pt x="506" y="0"/>
                    <a:pt x="554" y="25"/>
                    <a:pt x="608" y="30"/>
                  </a:cubicBezTo>
                  <a:cubicBezTo>
                    <a:pt x="611" y="57"/>
                    <a:pt x="610" y="84"/>
                    <a:pt x="616" y="110"/>
                  </a:cubicBezTo>
                  <a:cubicBezTo>
                    <a:pt x="618" y="119"/>
                    <a:pt x="628" y="125"/>
                    <a:pt x="632" y="134"/>
                  </a:cubicBezTo>
                  <a:cubicBezTo>
                    <a:pt x="639" y="149"/>
                    <a:pt x="639" y="168"/>
                    <a:pt x="648" y="182"/>
                  </a:cubicBezTo>
                  <a:cubicBezTo>
                    <a:pt x="679" y="228"/>
                    <a:pt x="703" y="277"/>
                    <a:pt x="728" y="326"/>
                  </a:cubicBezTo>
                  <a:cubicBezTo>
                    <a:pt x="746" y="363"/>
                    <a:pt x="729" y="372"/>
                    <a:pt x="768" y="398"/>
                  </a:cubicBezTo>
                  <a:cubicBezTo>
                    <a:pt x="787" y="455"/>
                    <a:pt x="775" y="432"/>
                    <a:pt x="800" y="470"/>
                  </a:cubicBezTo>
                  <a:cubicBezTo>
                    <a:pt x="808" y="515"/>
                    <a:pt x="803" y="533"/>
                    <a:pt x="840" y="558"/>
                  </a:cubicBezTo>
                  <a:cubicBezTo>
                    <a:pt x="868" y="600"/>
                    <a:pt x="882" y="639"/>
                    <a:pt x="856" y="694"/>
                  </a:cubicBezTo>
                  <a:cubicBezTo>
                    <a:pt x="848" y="711"/>
                    <a:pt x="808" y="726"/>
                    <a:pt x="808" y="726"/>
                  </a:cubicBezTo>
                  <a:cubicBezTo>
                    <a:pt x="788" y="786"/>
                    <a:pt x="779" y="777"/>
                    <a:pt x="752" y="830"/>
                  </a:cubicBezTo>
                  <a:cubicBezTo>
                    <a:pt x="749" y="846"/>
                    <a:pt x="749" y="889"/>
                    <a:pt x="728" y="902"/>
                  </a:cubicBezTo>
                  <a:cubicBezTo>
                    <a:pt x="714" y="911"/>
                    <a:pt x="696" y="913"/>
                    <a:pt x="680" y="918"/>
                  </a:cubicBezTo>
                  <a:cubicBezTo>
                    <a:pt x="672" y="921"/>
                    <a:pt x="656" y="926"/>
                    <a:pt x="656" y="926"/>
                  </a:cubicBezTo>
                  <a:cubicBezTo>
                    <a:pt x="573" y="923"/>
                    <a:pt x="490" y="925"/>
                    <a:pt x="408" y="918"/>
                  </a:cubicBezTo>
                  <a:cubicBezTo>
                    <a:pt x="355" y="914"/>
                    <a:pt x="307" y="875"/>
                    <a:pt x="256" y="862"/>
                  </a:cubicBezTo>
                  <a:cubicBezTo>
                    <a:pt x="218" y="837"/>
                    <a:pt x="179" y="836"/>
                    <a:pt x="136" y="822"/>
                  </a:cubicBezTo>
                  <a:cubicBezTo>
                    <a:pt x="37" y="830"/>
                    <a:pt x="72" y="830"/>
                    <a:pt x="32" y="830"/>
                  </a:cubicBezTo>
                  <a:close/>
                </a:path>
              </a:pathLst>
            </a:custGeom>
            <a:gradFill rotWithShape="0">
              <a:gsLst>
                <a:gs pos="0">
                  <a:srgbClr val="ABABAB"/>
                </a:gs>
                <a:gs pos="100000">
                  <a:srgbClr val="C6C6C6"/>
                </a:gs>
              </a:gsLst>
              <a:path path="rect">
                <a:fillToRect l="50000" t="50000" r="50000" b="50000"/>
              </a:path>
            </a:gradFill>
            <a:ln w="9525">
              <a:solidFill>
                <a:srgbClr val="66FFFF"/>
              </a:solidFill>
              <a:round/>
              <a:headEnd/>
              <a:tailEnd/>
            </a:ln>
          </p:spPr>
          <p:txBody>
            <a:bodyPr wrap="none" anchor="ctr"/>
            <a:lstStyle/>
            <a:p>
              <a:endParaRPr lang="es-ES_tradnl"/>
            </a:p>
          </p:txBody>
        </p:sp>
        <p:sp>
          <p:nvSpPr>
            <p:cNvPr id="5201" name="Freeform 8"/>
            <p:cNvSpPr>
              <a:spLocks/>
            </p:cNvSpPr>
            <p:nvPr/>
          </p:nvSpPr>
          <p:spPr bwMode="auto">
            <a:xfrm>
              <a:off x="3344" y="1479"/>
              <a:ext cx="459" cy="516"/>
            </a:xfrm>
            <a:custGeom>
              <a:avLst/>
              <a:gdLst>
                <a:gd name="T0" fmla="*/ 16 w 459"/>
                <a:gd name="T1" fmla="*/ 97 h 516"/>
                <a:gd name="T2" fmla="*/ 128 w 459"/>
                <a:gd name="T3" fmla="*/ 49 h 516"/>
                <a:gd name="T4" fmla="*/ 176 w 459"/>
                <a:gd name="T5" fmla="*/ 17 h 516"/>
                <a:gd name="T6" fmla="*/ 224 w 459"/>
                <a:gd name="T7" fmla="*/ 1 h 516"/>
                <a:gd name="T8" fmla="*/ 296 w 459"/>
                <a:gd name="T9" fmla="*/ 33 h 516"/>
                <a:gd name="T10" fmla="*/ 304 w 459"/>
                <a:gd name="T11" fmla="*/ 57 h 516"/>
                <a:gd name="T12" fmla="*/ 376 w 459"/>
                <a:gd name="T13" fmla="*/ 89 h 516"/>
                <a:gd name="T14" fmla="*/ 416 w 459"/>
                <a:gd name="T15" fmla="*/ 129 h 516"/>
                <a:gd name="T16" fmla="*/ 456 w 459"/>
                <a:gd name="T17" fmla="*/ 201 h 516"/>
                <a:gd name="T18" fmla="*/ 432 w 459"/>
                <a:gd name="T19" fmla="*/ 297 h 516"/>
                <a:gd name="T20" fmla="*/ 384 w 459"/>
                <a:gd name="T21" fmla="*/ 321 h 516"/>
                <a:gd name="T22" fmla="*/ 336 w 459"/>
                <a:gd name="T23" fmla="*/ 337 h 516"/>
                <a:gd name="T24" fmla="*/ 312 w 459"/>
                <a:gd name="T25" fmla="*/ 441 h 516"/>
                <a:gd name="T26" fmla="*/ 288 w 459"/>
                <a:gd name="T27" fmla="*/ 457 h 516"/>
                <a:gd name="T28" fmla="*/ 264 w 459"/>
                <a:gd name="T29" fmla="*/ 481 h 516"/>
                <a:gd name="T30" fmla="*/ 216 w 459"/>
                <a:gd name="T31" fmla="*/ 513 h 516"/>
                <a:gd name="T32" fmla="*/ 128 w 459"/>
                <a:gd name="T33" fmla="*/ 505 h 516"/>
                <a:gd name="T34" fmla="*/ 120 w 459"/>
                <a:gd name="T35" fmla="*/ 473 h 516"/>
                <a:gd name="T36" fmla="*/ 88 w 459"/>
                <a:gd name="T37" fmla="*/ 433 h 516"/>
                <a:gd name="T38" fmla="*/ 24 w 459"/>
                <a:gd name="T39" fmla="*/ 281 h 516"/>
                <a:gd name="T40" fmla="*/ 16 w 459"/>
                <a:gd name="T41" fmla="*/ 169 h 516"/>
                <a:gd name="T42" fmla="*/ 0 w 459"/>
                <a:gd name="T43" fmla="*/ 121 h 516"/>
                <a:gd name="T44" fmla="*/ 16 w 459"/>
                <a:gd name="T45" fmla="*/ 97 h 5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9"/>
                <a:gd name="T70" fmla="*/ 0 h 516"/>
                <a:gd name="T71" fmla="*/ 459 w 459"/>
                <a:gd name="T72" fmla="*/ 516 h 5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9" h="516">
                  <a:moveTo>
                    <a:pt x="16" y="97"/>
                  </a:moveTo>
                  <a:cubicBezTo>
                    <a:pt x="55" y="77"/>
                    <a:pt x="85" y="60"/>
                    <a:pt x="128" y="49"/>
                  </a:cubicBezTo>
                  <a:cubicBezTo>
                    <a:pt x="144" y="38"/>
                    <a:pt x="158" y="23"/>
                    <a:pt x="176" y="17"/>
                  </a:cubicBezTo>
                  <a:cubicBezTo>
                    <a:pt x="192" y="12"/>
                    <a:pt x="224" y="1"/>
                    <a:pt x="224" y="1"/>
                  </a:cubicBezTo>
                  <a:cubicBezTo>
                    <a:pt x="264" y="8"/>
                    <a:pt x="274" y="0"/>
                    <a:pt x="296" y="33"/>
                  </a:cubicBezTo>
                  <a:cubicBezTo>
                    <a:pt x="301" y="40"/>
                    <a:pt x="298" y="51"/>
                    <a:pt x="304" y="57"/>
                  </a:cubicBezTo>
                  <a:cubicBezTo>
                    <a:pt x="310" y="63"/>
                    <a:pt x="365" y="85"/>
                    <a:pt x="376" y="89"/>
                  </a:cubicBezTo>
                  <a:cubicBezTo>
                    <a:pt x="419" y="153"/>
                    <a:pt x="363" y="76"/>
                    <a:pt x="416" y="129"/>
                  </a:cubicBezTo>
                  <a:cubicBezTo>
                    <a:pt x="435" y="148"/>
                    <a:pt x="441" y="179"/>
                    <a:pt x="456" y="201"/>
                  </a:cubicBezTo>
                  <a:cubicBezTo>
                    <a:pt x="453" y="226"/>
                    <a:pt x="459" y="275"/>
                    <a:pt x="432" y="297"/>
                  </a:cubicBezTo>
                  <a:cubicBezTo>
                    <a:pt x="418" y="308"/>
                    <a:pt x="400" y="314"/>
                    <a:pt x="384" y="321"/>
                  </a:cubicBezTo>
                  <a:cubicBezTo>
                    <a:pt x="369" y="328"/>
                    <a:pt x="336" y="337"/>
                    <a:pt x="336" y="337"/>
                  </a:cubicBezTo>
                  <a:cubicBezTo>
                    <a:pt x="290" y="406"/>
                    <a:pt x="363" y="289"/>
                    <a:pt x="312" y="441"/>
                  </a:cubicBezTo>
                  <a:cubicBezTo>
                    <a:pt x="309" y="450"/>
                    <a:pt x="295" y="451"/>
                    <a:pt x="288" y="457"/>
                  </a:cubicBezTo>
                  <a:cubicBezTo>
                    <a:pt x="279" y="464"/>
                    <a:pt x="273" y="474"/>
                    <a:pt x="264" y="481"/>
                  </a:cubicBezTo>
                  <a:cubicBezTo>
                    <a:pt x="249" y="493"/>
                    <a:pt x="216" y="513"/>
                    <a:pt x="216" y="513"/>
                  </a:cubicBezTo>
                  <a:cubicBezTo>
                    <a:pt x="187" y="510"/>
                    <a:pt x="155" y="516"/>
                    <a:pt x="128" y="505"/>
                  </a:cubicBezTo>
                  <a:cubicBezTo>
                    <a:pt x="118" y="501"/>
                    <a:pt x="123" y="484"/>
                    <a:pt x="120" y="473"/>
                  </a:cubicBezTo>
                  <a:cubicBezTo>
                    <a:pt x="111" y="441"/>
                    <a:pt x="117" y="452"/>
                    <a:pt x="88" y="433"/>
                  </a:cubicBezTo>
                  <a:cubicBezTo>
                    <a:pt x="70" y="380"/>
                    <a:pt x="38" y="337"/>
                    <a:pt x="24" y="281"/>
                  </a:cubicBezTo>
                  <a:cubicBezTo>
                    <a:pt x="21" y="244"/>
                    <a:pt x="22" y="206"/>
                    <a:pt x="16" y="169"/>
                  </a:cubicBezTo>
                  <a:cubicBezTo>
                    <a:pt x="13" y="152"/>
                    <a:pt x="0" y="121"/>
                    <a:pt x="0" y="121"/>
                  </a:cubicBezTo>
                  <a:cubicBezTo>
                    <a:pt x="30" y="111"/>
                    <a:pt x="28" y="121"/>
                    <a:pt x="16" y="97"/>
                  </a:cubicBezTo>
                  <a:close/>
                </a:path>
              </a:pathLst>
            </a:custGeom>
            <a:gradFill rotWithShape="0">
              <a:gsLst>
                <a:gs pos="0">
                  <a:srgbClr val="ABABAB"/>
                </a:gs>
                <a:gs pos="100000">
                  <a:srgbClr val="C6C6C6"/>
                </a:gs>
              </a:gsLst>
              <a:path path="rect">
                <a:fillToRect l="50000" t="50000" r="50000" b="50000"/>
              </a:path>
            </a:gradFill>
            <a:ln w="9525">
              <a:solidFill>
                <a:srgbClr val="66FFFF"/>
              </a:solidFill>
              <a:round/>
              <a:headEnd/>
              <a:tailEnd/>
            </a:ln>
          </p:spPr>
          <p:txBody>
            <a:bodyPr wrap="none" anchor="ctr"/>
            <a:lstStyle/>
            <a:p>
              <a:endParaRPr lang="es-ES_tradnl"/>
            </a:p>
          </p:txBody>
        </p:sp>
      </p:grpSp>
      <p:sp>
        <p:nvSpPr>
          <p:cNvPr id="5143" name="Text Box 9"/>
          <p:cNvSpPr txBox="1">
            <a:spLocks noChangeArrowheads="1"/>
          </p:cNvSpPr>
          <p:nvPr/>
        </p:nvSpPr>
        <p:spPr bwMode="auto">
          <a:xfrm>
            <a:off x="228600" y="365125"/>
            <a:ext cx="8686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s-ES_tradnl" sz="2000" b="1">
                <a:latin typeface="Arial" charset="0"/>
              </a:rPr>
              <a:t>Problemas Ambientales: La  Contaminación Marina</a:t>
            </a:r>
          </a:p>
        </p:txBody>
      </p:sp>
      <p:grpSp>
        <p:nvGrpSpPr>
          <p:cNvPr id="5144" name="Group 10"/>
          <p:cNvGrpSpPr>
            <a:grpSpLocks/>
          </p:cNvGrpSpPr>
          <p:nvPr/>
        </p:nvGrpSpPr>
        <p:grpSpPr bwMode="auto">
          <a:xfrm>
            <a:off x="668338" y="1354138"/>
            <a:ext cx="5808662" cy="3532187"/>
            <a:chOff x="421" y="853"/>
            <a:chExt cx="3659" cy="2225"/>
          </a:xfrm>
        </p:grpSpPr>
        <p:sp>
          <p:nvSpPr>
            <p:cNvPr id="5172" name="Freeform 11"/>
            <p:cNvSpPr>
              <a:spLocks/>
            </p:cNvSpPr>
            <p:nvPr/>
          </p:nvSpPr>
          <p:spPr bwMode="auto">
            <a:xfrm>
              <a:off x="1491" y="1616"/>
              <a:ext cx="56" cy="60"/>
            </a:xfrm>
            <a:custGeom>
              <a:avLst/>
              <a:gdLst>
                <a:gd name="T0" fmla="*/ 17 w 56"/>
                <a:gd name="T1" fmla="*/ 0 h 60"/>
                <a:gd name="T2" fmla="*/ 41 w 56"/>
                <a:gd name="T3" fmla="*/ 56 h 60"/>
                <a:gd name="T4" fmla="*/ 17 w 56"/>
                <a:gd name="T5" fmla="*/ 0 h 60"/>
                <a:gd name="T6" fmla="*/ 0 60000 65536"/>
                <a:gd name="T7" fmla="*/ 0 60000 65536"/>
                <a:gd name="T8" fmla="*/ 0 60000 65536"/>
                <a:gd name="T9" fmla="*/ 0 w 56"/>
                <a:gd name="T10" fmla="*/ 0 h 60"/>
                <a:gd name="T11" fmla="*/ 56 w 56"/>
                <a:gd name="T12" fmla="*/ 60 h 60"/>
              </a:gdLst>
              <a:ahLst/>
              <a:cxnLst>
                <a:cxn ang="T6">
                  <a:pos x="T0" y="T1"/>
                </a:cxn>
                <a:cxn ang="T7">
                  <a:pos x="T2" y="T3"/>
                </a:cxn>
                <a:cxn ang="T8">
                  <a:pos x="T4" y="T5"/>
                </a:cxn>
              </a:cxnLst>
              <a:rect l="T9" t="T10" r="T11" b="T12"/>
              <a:pathLst>
                <a:path w="56" h="60">
                  <a:moveTo>
                    <a:pt x="17" y="0"/>
                  </a:moveTo>
                  <a:cubicBezTo>
                    <a:pt x="56" y="6"/>
                    <a:pt x="45" y="15"/>
                    <a:pt x="41" y="56"/>
                  </a:cubicBezTo>
                  <a:cubicBezTo>
                    <a:pt x="0" y="49"/>
                    <a:pt x="17" y="60"/>
                    <a:pt x="17" y="0"/>
                  </a:cubicBezTo>
                  <a:close/>
                </a:path>
              </a:pathLst>
            </a:custGeom>
            <a:solidFill>
              <a:srgbClr val="FF0000"/>
            </a:solidFill>
            <a:ln w="9525">
              <a:solidFill>
                <a:srgbClr val="4D4D4D"/>
              </a:solidFill>
              <a:round/>
              <a:headEnd/>
              <a:tailEnd/>
            </a:ln>
          </p:spPr>
          <p:txBody>
            <a:bodyPr wrap="none" anchor="ctr"/>
            <a:lstStyle/>
            <a:p>
              <a:endParaRPr lang="es-ES_tradnl"/>
            </a:p>
          </p:txBody>
        </p:sp>
        <p:grpSp>
          <p:nvGrpSpPr>
            <p:cNvPr id="5173" name="Group 12"/>
            <p:cNvGrpSpPr>
              <a:grpSpLocks/>
            </p:cNvGrpSpPr>
            <p:nvPr/>
          </p:nvGrpSpPr>
          <p:grpSpPr bwMode="auto">
            <a:xfrm>
              <a:off x="421" y="853"/>
              <a:ext cx="3659" cy="2225"/>
              <a:chOff x="421" y="853"/>
              <a:chExt cx="3659" cy="2225"/>
            </a:xfrm>
          </p:grpSpPr>
          <p:sp>
            <p:nvSpPr>
              <p:cNvPr id="5174" name="Freeform 13"/>
              <p:cNvSpPr>
                <a:spLocks/>
              </p:cNvSpPr>
              <p:nvPr/>
            </p:nvSpPr>
            <p:spPr bwMode="auto">
              <a:xfrm>
                <a:off x="2630" y="2036"/>
                <a:ext cx="307" cy="76"/>
              </a:xfrm>
              <a:custGeom>
                <a:avLst/>
                <a:gdLst>
                  <a:gd name="T0" fmla="*/ 30 w 307"/>
                  <a:gd name="T1" fmla="*/ 8 h 76"/>
                  <a:gd name="T2" fmla="*/ 14 w 307"/>
                  <a:gd name="T3" fmla="*/ 60 h 76"/>
                  <a:gd name="T4" fmla="*/ 30 w 307"/>
                  <a:gd name="T5" fmla="*/ 64 h 76"/>
                  <a:gd name="T6" fmla="*/ 74 w 307"/>
                  <a:gd name="T7" fmla="*/ 76 h 76"/>
                  <a:gd name="T8" fmla="*/ 194 w 307"/>
                  <a:gd name="T9" fmla="*/ 72 h 76"/>
                  <a:gd name="T10" fmla="*/ 230 w 307"/>
                  <a:gd name="T11" fmla="*/ 56 h 76"/>
                  <a:gd name="T12" fmla="*/ 282 w 307"/>
                  <a:gd name="T13" fmla="*/ 48 h 76"/>
                  <a:gd name="T14" fmla="*/ 234 w 307"/>
                  <a:gd name="T15" fmla="*/ 0 h 76"/>
                  <a:gd name="T16" fmla="*/ 186 w 307"/>
                  <a:gd name="T17" fmla="*/ 8 h 76"/>
                  <a:gd name="T18" fmla="*/ 162 w 307"/>
                  <a:gd name="T19" fmla="*/ 24 h 76"/>
                  <a:gd name="T20" fmla="*/ 150 w 307"/>
                  <a:gd name="T21" fmla="*/ 32 h 76"/>
                  <a:gd name="T22" fmla="*/ 30 w 307"/>
                  <a:gd name="T23" fmla="*/ 8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7"/>
                  <a:gd name="T37" fmla="*/ 0 h 76"/>
                  <a:gd name="T38" fmla="*/ 307 w 307"/>
                  <a:gd name="T39" fmla="*/ 76 h 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7" h="76">
                    <a:moveTo>
                      <a:pt x="30" y="8"/>
                    </a:moveTo>
                    <a:cubicBezTo>
                      <a:pt x="6" y="14"/>
                      <a:pt x="0" y="32"/>
                      <a:pt x="14" y="60"/>
                    </a:cubicBezTo>
                    <a:cubicBezTo>
                      <a:pt x="16" y="65"/>
                      <a:pt x="25" y="62"/>
                      <a:pt x="30" y="64"/>
                    </a:cubicBezTo>
                    <a:cubicBezTo>
                      <a:pt x="71" y="76"/>
                      <a:pt x="38" y="69"/>
                      <a:pt x="74" y="76"/>
                    </a:cubicBezTo>
                    <a:cubicBezTo>
                      <a:pt x="114" y="75"/>
                      <a:pt x="154" y="76"/>
                      <a:pt x="194" y="72"/>
                    </a:cubicBezTo>
                    <a:cubicBezTo>
                      <a:pt x="207" y="71"/>
                      <a:pt x="218" y="60"/>
                      <a:pt x="230" y="56"/>
                    </a:cubicBezTo>
                    <a:cubicBezTo>
                      <a:pt x="255" y="48"/>
                      <a:pt x="238" y="52"/>
                      <a:pt x="282" y="48"/>
                    </a:cubicBezTo>
                    <a:cubicBezTo>
                      <a:pt x="307" y="11"/>
                      <a:pt x="259" y="8"/>
                      <a:pt x="234" y="0"/>
                    </a:cubicBezTo>
                    <a:cubicBezTo>
                      <a:pt x="227" y="1"/>
                      <a:pt x="198" y="1"/>
                      <a:pt x="186" y="8"/>
                    </a:cubicBezTo>
                    <a:cubicBezTo>
                      <a:pt x="178" y="13"/>
                      <a:pt x="170" y="19"/>
                      <a:pt x="162" y="24"/>
                    </a:cubicBezTo>
                    <a:cubicBezTo>
                      <a:pt x="158" y="27"/>
                      <a:pt x="150" y="32"/>
                      <a:pt x="150" y="32"/>
                    </a:cubicBezTo>
                    <a:cubicBezTo>
                      <a:pt x="136" y="31"/>
                      <a:pt x="46" y="40"/>
                      <a:pt x="30" y="8"/>
                    </a:cubicBezTo>
                    <a:close/>
                  </a:path>
                </a:pathLst>
              </a:custGeom>
              <a:solidFill>
                <a:srgbClr val="FF0000"/>
              </a:solidFill>
              <a:ln w="9525">
                <a:solidFill>
                  <a:srgbClr val="4D4D4D"/>
                </a:solidFill>
                <a:round/>
                <a:headEnd/>
                <a:tailEnd/>
              </a:ln>
            </p:spPr>
            <p:txBody>
              <a:bodyPr wrap="none" anchor="ctr"/>
              <a:lstStyle/>
              <a:p>
                <a:endParaRPr lang="es-ES_tradnl"/>
              </a:p>
            </p:txBody>
          </p:sp>
          <p:grpSp>
            <p:nvGrpSpPr>
              <p:cNvPr id="5175" name="Group 14"/>
              <p:cNvGrpSpPr>
                <a:grpSpLocks/>
              </p:cNvGrpSpPr>
              <p:nvPr/>
            </p:nvGrpSpPr>
            <p:grpSpPr bwMode="auto">
              <a:xfrm>
                <a:off x="421" y="853"/>
                <a:ext cx="3659" cy="2225"/>
                <a:chOff x="421" y="853"/>
                <a:chExt cx="3659" cy="2225"/>
              </a:xfrm>
            </p:grpSpPr>
            <p:sp>
              <p:nvSpPr>
                <p:cNvPr id="5176" name="Freeform 15"/>
                <p:cNvSpPr>
                  <a:spLocks/>
                </p:cNvSpPr>
                <p:nvPr/>
              </p:nvSpPr>
              <p:spPr bwMode="auto">
                <a:xfrm>
                  <a:off x="1492" y="2304"/>
                  <a:ext cx="148" cy="216"/>
                </a:xfrm>
                <a:custGeom>
                  <a:avLst/>
                  <a:gdLst>
                    <a:gd name="T0" fmla="*/ 80 w 148"/>
                    <a:gd name="T1" fmla="*/ 8 h 216"/>
                    <a:gd name="T2" fmla="*/ 0 w 148"/>
                    <a:gd name="T3" fmla="*/ 4 h 216"/>
                    <a:gd name="T4" fmla="*/ 24 w 148"/>
                    <a:gd name="T5" fmla="*/ 56 h 216"/>
                    <a:gd name="T6" fmla="*/ 36 w 148"/>
                    <a:gd name="T7" fmla="*/ 96 h 216"/>
                    <a:gd name="T8" fmla="*/ 104 w 148"/>
                    <a:gd name="T9" fmla="*/ 188 h 216"/>
                    <a:gd name="T10" fmla="*/ 148 w 148"/>
                    <a:gd name="T11" fmla="*/ 216 h 216"/>
                    <a:gd name="T12" fmla="*/ 144 w 148"/>
                    <a:gd name="T13" fmla="*/ 176 h 216"/>
                    <a:gd name="T14" fmla="*/ 128 w 148"/>
                    <a:gd name="T15" fmla="*/ 152 h 216"/>
                    <a:gd name="T16" fmla="*/ 100 w 148"/>
                    <a:gd name="T17" fmla="*/ 104 h 216"/>
                    <a:gd name="T18" fmla="*/ 84 w 148"/>
                    <a:gd name="T19" fmla="*/ 80 h 216"/>
                    <a:gd name="T20" fmla="*/ 76 w 148"/>
                    <a:gd name="T21" fmla="*/ 68 h 216"/>
                    <a:gd name="T22" fmla="*/ 72 w 148"/>
                    <a:gd name="T23" fmla="*/ 52 h 216"/>
                    <a:gd name="T24" fmla="*/ 68 w 148"/>
                    <a:gd name="T25" fmla="*/ 28 h 216"/>
                    <a:gd name="T26" fmla="*/ 64 w 148"/>
                    <a:gd name="T27" fmla="*/ 16 h 216"/>
                    <a:gd name="T28" fmla="*/ 80 w 148"/>
                    <a:gd name="T29" fmla="*/ 8 h 2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8"/>
                    <a:gd name="T46" fmla="*/ 0 h 216"/>
                    <a:gd name="T47" fmla="*/ 148 w 148"/>
                    <a:gd name="T48" fmla="*/ 216 h 2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8" h="216">
                      <a:moveTo>
                        <a:pt x="80" y="8"/>
                      </a:moveTo>
                      <a:cubicBezTo>
                        <a:pt x="48" y="4"/>
                        <a:pt x="32" y="0"/>
                        <a:pt x="0" y="4"/>
                      </a:cubicBezTo>
                      <a:cubicBezTo>
                        <a:pt x="7" y="58"/>
                        <a:pt x="6" y="21"/>
                        <a:pt x="24" y="56"/>
                      </a:cubicBezTo>
                      <a:cubicBezTo>
                        <a:pt x="30" y="68"/>
                        <a:pt x="29" y="84"/>
                        <a:pt x="36" y="96"/>
                      </a:cubicBezTo>
                      <a:cubicBezTo>
                        <a:pt x="53" y="127"/>
                        <a:pt x="74" y="168"/>
                        <a:pt x="104" y="188"/>
                      </a:cubicBezTo>
                      <a:cubicBezTo>
                        <a:pt x="115" y="205"/>
                        <a:pt x="132" y="205"/>
                        <a:pt x="148" y="216"/>
                      </a:cubicBezTo>
                      <a:cubicBezTo>
                        <a:pt x="147" y="203"/>
                        <a:pt x="148" y="189"/>
                        <a:pt x="144" y="176"/>
                      </a:cubicBezTo>
                      <a:cubicBezTo>
                        <a:pt x="141" y="167"/>
                        <a:pt x="128" y="152"/>
                        <a:pt x="128" y="152"/>
                      </a:cubicBezTo>
                      <a:cubicBezTo>
                        <a:pt x="123" y="133"/>
                        <a:pt x="116" y="115"/>
                        <a:pt x="100" y="104"/>
                      </a:cubicBezTo>
                      <a:cubicBezTo>
                        <a:pt x="95" y="96"/>
                        <a:pt x="89" y="88"/>
                        <a:pt x="84" y="80"/>
                      </a:cubicBezTo>
                      <a:cubicBezTo>
                        <a:pt x="81" y="76"/>
                        <a:pt x="76" y="68"/>
                        <a:pt x="76" y="68"/>
                      </a:cubicBezTo>
                      <a:cubicBezTo>
                        <a:pt x="75" y="63"/>
                        <a:pt x="73" y="57"/>
                        <a:pt x="72" y="52"/>
                      </a:cubicBezTo>
                      <a:cubicBezTo>
                        <a:pt x="70" y="44"/>
                        <a:pt x="70" y="36"/>
                        <a:pt x="68" y="28"/>
                      </a:cubicBezTo>
                      <a:cubicBezTo>
                        <a:pt x="67" y="24"/>
                        <a:pt x="62" y="20"/>
                        <a:pt x="64" y="16"/>
                      </a:cubicBezTo>
                      <a:cubicBezTo>
                        <a:pt x="67" y="11"/>
                        <a:pt x="75" y="11"/>
                        <a:pt x="80" y="8"/>
                      </a:cubicBezTo>
                      <a:close/>
                    </a:path>
                  </a:pathLst>
                </a:custGeom>
                <a:solidFill>
                  <a:srgbClr val="FF0000"/>
                </a:solidFill>
                <a:ln w="9525">
                  <a:solidFill>
                    <a:srgbClr val="4D4D4D"/>
                  </a:solidFill>
                  <a:round/>
                  <a:headEnd/>
                  <a:tailEnd/>
                </a:ln>
              </p:spPr>
              <p:txBody>
                <a:bodyPr wrap="none" anchor="ctr"/>
                <a:lstStyle/>
                <a:p>
                  <a:endParaRPr lang="es-ES_tradnl"/>
                </a:p>
              </p:txBody>
            </p:sp>
            <p:grpSp>
              <p:nvGrpSpPr>
                <p:cNvPr id="5177" name="Group 16"/>
                <p:cNvGrpSpPr>
                  <a:grpSpLocks/>
                </p:cNvGrpSpPr>
                <p:nvPr/>
              </p:nvGrpSpPr>
              <p:grpSpPr bwMode="auto">
                <a:xfrm>
                  <a:off x="421" y="853"/>
                  <a:ext cx="3659" cy="2225"/>
                  <a:chOff x="421" y="853"/>
                  <a:chExt cx="3659" cy="2225"/>
                </a:xfrm>
              </p:grpSpPr>
              <p:sp>
                <p:nvSpPr>
                  <p:cNvPr id="5178" name="Freeform 17"/>
                  <p:cNvSpPr>
                    <a:spLocks/>
                  </p:cNvSpPr>
                  <p:nvPr/>
                </p:nvSpPr>
                <p:spPr bwMode="auto">
                  <a:xfrm>
                    <a:off x="1608" y="2760"/>
                    <a:ext cx="92" cy="318"/>
                  </a:xfrm>
                  <a:custGeom>
                    <a:avLst/>
                    <a:gdLst>
                      <a:gd name="T0" fmla="*/ 92 w 92"/>
                      <a:gd name="T1" fmla="*/ 28 h 318"/>
                      <a:gd name="T2" fmla="*/ 64 w 92"/>
                      <a:gd name="T3" fmla="*/ 4 h 318"/>
                      <a:gd name="T4" fmla="*/ 36 w 92"/>
                      <a:gd name="T5" fmla="*/ 8 h 318"/>
                      <a:gd name="T6" fmla="*/ 24 w 92"/>
                      <a:gd name="T7" fmla="*/ 96 h 318"/>
                      <a:gd name="T8" fmla="*/ 12 w 92"/>
                      <a:gd name="T9" fmla="*/ 240 h 318"/>
                      <a:gd name="T10" fmla="*/ 64 w 92"/>
                      <a:gd name="T11" fmla="*/ 312 h 318"/>
                      <a:gd name="T12" fmla="*/ 88 w 92"/>
                      <a:gd name="T13" fmla="*/ 168 h 318"/>
                      <a:gd name="T14" fmla="*/ 84 w 92"/>
                      <a:gd name="T15" fmla="*/ 68 h 318"/>
                      <a:gd name="T16" fmla="*/ 76 w 92"/>
                      <a:gd name="T17" fmla="*/ 20 h 318"/>
                      <a:gd name="T18" fmla="*/ 92 w 92"/>
                      <a:gd name="T19" fmla="*/ 28 h 3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318"/>
                      <a:gd name="T32" fmla="*/ 92 w 92"/>
                      <a:gd name="T33" fmla="*/ 318 h 3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318">
                        <a:moveTo>
                          <a:pt x="92" y="28"/>
                        </a:moveTo>
                        <a:cubicBezTo>
                          <a:pt x="87" y="12"/>
                          <a:pt x="78" y="13"/>
                          <a:pt x="64" y="4"/>
                        </a:cubicBezTo>
                        <a:cubicBezTo>
                          <a:pt x="55" y="5"/>
                          <a:pt x="40" y="0"/>
                          <a:pt x="36" y="8"/>
                        </a:cubicBezTo>
                        <a:cubicBezTo>
                          <a:pt x="31" y="19"/>
                          <a:pt x="32" y="73"/>
                          <a:pt x="24" y="96"/>
                        </a:cubicBezTo>
                        <a:cubicBezTo>
                          <a:pt x="16" y="153"/>
                          <a:pt x="15" y="164"/>
                          <a:pt x="12" y="240"/>
                        </a:cubicBezTo>
                        <a:cubicBezTo>
                          <a:pt x="16" y="310"/>
                          <a:pt x="0" y="318"/>
                          <a:pt x="64" y="312"/>
                        </a:cubicBezTo>
                        <a:cubicBezTo>
                          <a:pt x="67" y="252"/>
                          <a:pt x="71" y="220"/>
                          <a:pt x="88" y="168"/>
                        </a:cubicBezTo>
                        <a:cubicBezTo>
                          <a:pt x="87" y="135"/>
                          <a:pt x="86" y="101"/>
                          <a:pt x="84" y="68"/>
                        </a:cubicBezTo>
                        <a:cubicBezTo>
                          <a:pt x="83" y="47"/>
                          <a:pt x="62" y="52"/>
                          <a:pt x="76" y="20"/>
                        </a:cubicBezTo>
                        <a:cubicBezTo>
                          <a:pt x="78" y="15"/>
                          <a:pt x="87" y="25"/>
                          <a:pt x="92" y="28"/>
                        </a:cubicBezTo>
                        <a:close/>
                      </a:path>
                    </a:pathLst>
                  </a:custGeom>
                  <a:solidFill>
                    <a:srgbClr val="FF0000"/>
                  </a:solidFill>
                  <a:ln w="9525">
                    <a:solidFill>
                      <a:srgbClr val="4D4D4D"/>
                    </a:solidFill>
                    <a:round/>
                    <a:headEnd/>
                    <a:tailEnd/>
                  </a:ln>
                </p:spPr>
                <p:txBody>
                  <a:bodyPr wrap="none" anchor="ctr"/>
                  <a:lstStyle/>
                  <a:p>
                    <a:endParaRPr lang="es-ES_tradnl"/>
                  </a:p>
                </p:txBody>
              </p:sp>
              <p:grpSp>
                <p:nvGrpSpPr>
                  <p:cNvPr id="5179" name="Group 18"/>
                  <p:cNvGrpSpPr>
                    <a:grpSpLocks/>
                  </p:cNvGrpSpPr>
                  <p:nvPr/>
                </p:nvGrpSpPr>
                <p:grpSpPr bwMode="auto">
                  <a:xfrm>
                    <a:off x="421" y="853"/>
                    <a:ext cx="3659" cy="1139"/>
                    <a:chOff x="421" y="853"/>
                    <a:chExt cx="3659" cy="1139"/>
                  </a:xfrm>
                </p:grpSpPr>
                <p:sp>
                  <p:nvSpPr>
                    <p:cNvPr id="5180" name="Freeform 19"/>
                    <p:cNvSpPr>
                      <a:spLocks/>
                    </p:cNvSpPr>
                    <p:nvPr/>
                  </p:nvSpPr>
                  <p:spPr bwMode="auto">
                    <a:xfrm>
                      <a:off x="3960" y="1728"/>
                      <a:ext cx="120" cy="264"/>
                    </a:xfrm>
                    <a:custGeom>
                      <a:avLst/>
                      <a:gdLst>
                        <a:gd name="T0" fmla="*/ 40 w 120"/>
                        <a:gd name="T1" fmla="*/ 0 h 264"/>
                        <a:gd name="T2" fmla="*/ 0 w 120"/>
                        <a:gd name="T3" fmla="*/ 24 h 264"/>
                        <a:gd name="T4" fmla="*/ 28 w 120"/>
                        <a:gd name="T5" fmla="*/ 108 h 264"/>
                        <a:gd name="T6" fmla="*/ 48 w 120"/>
                        <a:gd name="T7" fmla="*/ 176 h 264"/>
                        <a:gd name="T8" fmla="*/ 76 w 120"/>
                        <a:gd name="T9" fmla="*/ 232 h 264"/>
                        <a:gd name="T10" fmla="*/ 84 w 120"/>
                        <a:gd name="T11" fmla="*/ 256 h 264"/>
                        <a:gd name="T12" fmla="*/ 108 w 120"/>
                        <a:gd name="T13" fmla="*/ 264 h 264"/>
                        <a:gd name="T14" fmla="*/ 116 w 120"/>
                        <a:gd name="T15" fmla="*/ 240 h 264"/>
                        <a:gd name="T16" fmla="*/ 120 w 120"/>
                        <a:gd name="T17" fmla="*/ 228 h 264"/>
                        <a:gd name="T18" fmla="*/ 88 w 120"/>
                        <a:gd name="T19" fmla="*/ 124 h 264"/>
                        <a:gd name="T20" fmla="*/ 72 w 120"/>
                        <a:gd name="T21" fmla="*/ 88 h 264"/>
                        <a:gd name="T22" fmla="*/ 68 w 120"/>
                        <a:gd name="T23" fmla="*/ 76 h 264"/>
                        <a:gd name="T24" fmla="*/ 56 w 120"/>
                        <a:gd name="T25" fmla="*/ 16 h 264"/>
                        <a:gd name="T26" fmla="*/ 40 w 120"/>
                        <a:gd name="T27" fmla="*/ 0 h 2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264"/>
                        <a:gd name="T44" fmla="*/ 120 w 120"/>
                        <a:gd name="T45" fmla="*/ 264 h 2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264">
                          <a:moveTo>
                            <a:pt x="40" y="0"/>
                          </a:moveTo>
                          <a:cubicBezTo>
                            <a:pt x="19" y="4"/>
                            <a:pt x="12" y="6"/>
                            <a:pt x="0" y="24"/>
                          </a:cubicBezTo>
                          <a:cubicBezTo>
                            <a:pt x="5" y="64"/>
                            <a:pt x="22" y="73"/>
                            <a:pt x="28" y="108"/>
                          </a:cubicBezTo>
                          <a:cubicBezTo>
                            <a:pt x="35" y="147"/>
                            <a:pt x="36" y="148"/>
                            <a:pt x="48" y="176"/>
                          </a:cubicBezTo>
                          <a:cubicBezTo>
                            <a:pt x="58" y="199"/>
                            <a:pt x="55" y="218"/>
                            <a:pt x="76" y="232"/>
                          </a:cubicBezTo>
                          <a:cubicBezTo>
                            <a:pt x="79" y="240"/>
                            <a:pt x="76" y="253"/>
                            <a:pt x="84" y="256"/>
                          </a:cubicBezTo>
                          <a:cubicBezTo>
                            <a:pt x="92" y="259"/>
                            <a:pt x="108" y="264"/>
                            <a:pt x="108" y="264"/>
                          </a:cubicBezTo>
                          <a:cubicBezTo>
                            <a:pt x="111" y="256"/>
                            <a:pt x="113" y="248"/>
                            <a:pt x="116" y="240"/>
                          </a:cubicBezTo>
                          <a:cubicBezTo>
                            <a:pt x="117" y="236"/>
                            <a:pt x="120" y="228"/>
                            <a:pt x="120" y="228"/>
                          </a:cubicBezTo>
                          <a:cubicBezTo>
                            <a:pt x="115" y="157"/>
                            <a:pt x="113" y="175"/>
                            <a:pt x="88" y="124"/>
                          </a:cubicBezTo>
                          <a:cubicBezTo>
                            <a:pt x="69" y="86"/>
                            <a:pt x="93" y="150"/>
                            <a:pt x="72" y="88"/>
                          </a:cubicBezTo>
                          <a:cubicBezTo>
                            <a:pt x="71" y="84"/>
                            <a:pt x="68" y="76"/>
                            <a:pt x="68" y="76"/>
                          </a:cubicBezTo>
                          <a:cubicBezTo>
                            <a:pt x="68" y="74"/>
                            <a:pt x="65" y="22"/>
                            <a:pt x="56" y="16"/>
                          </a:cubicBezTo>
                          <a:cubicBezTo>
                            <a:pt x="46" y="10"/>
                            <a:pt x="24" y="8"/>
                            <a:pt x="40" y="0"/>
                          </a:cubicBezTo>
                          <a:close/>
                        </a:path>
                      </a:pathLst>
                    </a:custGeom>
                    <a:solidFill>
                      <a:srgbClr val="FF0000"/>
                    </a:solidFill>
                    <a:ln w="9525">
                      <a:solidFill>
                        <a:srgbClr val="4D4D4D"/>
                      </a:solidFill>
                      <a:round/>
                      <a:headEnd/>
                      <a:tailEnd/>
                    </a:ln>
                  </p:spPr>
                  <p:txBody>
                    <a:bodyPr wrap="none" anchor="ctr"/>
                    <a:lstStyle/>
                    <a:p>
                      <a:endParaRPr lang="es-ES_tradnl"/>
                    </a:p>
                  </p:txBody>
                </p:sp>
                <p:grpSp>
                  <p:nvGrpSpPr>
                    <p:cNvPr id="5181" name="Group 20"/>
                    <p:cNvGrpSpPr>
                      <a:grpSpLocks/>
                    </p:cNvGrpSpPr>
                    <p:nvPr/>
                  </p:nvGrpSpPr>
                  <p:grpSpPr bwMode="auto">
                    <a:xfrm>
                      <a:off x="421" y="853"/>
                      <a:ext cx="2897" cy="1054"/>
                      <a:chOff x="421" y="853"/>
                      <a:chExt cx="2897" cy="1054"/>
                    </a:xfrm>
                  </p:grpSpPr>
                  <p:sp>
                    <p:nvSpPr>
                      <p:cNvPr id="5182" name="Freeform 21"/>
                      <p:cNvSpPr>
                        <a:spLocks/>
                      </p:cNvSpPr>
                      <p:nvPr/>
                    </p:nvSpPr>
                    <p:spPr bwMode="auto">
                      <a:xfrm>
                        <a:off x="3048" y="853"/>
                        <a:ext cx="211" cy="225"/>
                      </a:xfrm>
                      <a:custGeom>
                        <a:avLst/>
                        <a:gdLst>
                          <a:gd name="T0" fmla="*/ 204 w 211"/>
                          <a:gd name="T1" fmla="*/ 51 h 225"/>
                          <a:gd name="T2" fmla="*/ 136 w 211"/>
                          <a:gd name="T3" fmla="*/ 27 h 225"/>
                          <a:gd name="T4" fmla="*/ 128 w 211"/>
                          <a:gd name="T5" fmla="*/ 51 h 225"/>
                          <a:gd name="T6" fmla="*/ 100 w 211"/>
                          <a:gd name="T7" fmla="*/ 63 h 225"/>
                          <a:gd name="T8" fmla="*/ 64 w 211"/>
                          <a:gd name="T9" fmla="*/ 119 h 225"/>
                          <a:gd name="T10" fmla="*/ 20 w 211"/>
                          <a:gd name="T11" fmla="*/ 147 h 225"/>
                          <a:gd name="T12" fmla="*/ 0 w 211"/>
                          <a:gd name="T13" fmla="*/ 179 h 225"/>
                          <a:gd name="T14" fmla="*/ 128 w 211"/>
                          <a:gd name="T15" fmla="*/ 127 h 225"/>
                          <a:gd name="T16" fmla="*/ 184 w 211"/>
                          <a:gd name="T17" fmla="*/ 87 h 225"/>
                          <a:gd name="T18" fmla="*/ 200 w 211"/>
                          <a:gd name="T19" fmla="*/ 63 h 225"/>
                          <a:gd name="T20" fmla="*/ 208 w 211"/>
                          <a:gd name="T21" fmla="*/ 39 h 225"/>
                          <a:gd name="T22" fmla="*/ 204 w 211"/>
                          <a:gd name="T23" fmla="*/ 51 h 2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1"/>
                          <a:gd name="T37" fmla="*/ 0 h 225"/>
                          <a:gd name="T38" fmla="*/ 211 w 211"/>
                          <a:gd name="T39" fmla="*/ 225 h 2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1" h="225">
                            <a:moveTo>
                              <a:pt x="204" y="51"/>
                            </a:moveTo>
                            <a:cubicBezTo>
                              <a:pt x="198" y="12"/>
                              <a:pt x="206" y="0"/>
                              <a:pt x="136" y="27"/>
                            </a:cubicBezTo>
                            <a:cubicBezTo>
                              <a:pt x="128" y="30"/>
                              <a:pt x="136" y="47"/>
                              <a:pt x="128" y="51"/>
                            </a:cubicBezTo>
                            <a:cubicBezTo>
                              <a:pt x="108" y="61"/>
                              <a:pt x="118" y="57"/>
                              <a:pt x="100" y="63"/>
                            </a:cubicBezTo>
                            <a:cubicBezTo>
                              <a:pt x="92" y="87"/>
                              <a:pt x="85" y="105"/>
                              <a:pt x="64" y="119"/>
                            </a:cubicBezTo>
                            <a:cubicBezTo>
                              <a:pt x="53" y="136"/>
                              <a:pt x="36" y="136"/>
                              <a:pt x="20" y="147"/>
                            </a:cubicBezTo>
                            <a:cubicBezTo>
                              <a:pt x="15" y="162"/>
                              <a:pt x="5" y="164"/>
                              <a:pt x="0" y="179"/>
                            </a:cubicBezTo>
                            <a:cubicBezTo>
                              <a:pt x="70" y="225"/>
                              <a:pt x="86" y="155"/>
                              <a:pt x="128" y="127"/>
                            </a:cubicBezTo>
                            <a:cubicBezTo>
                              <a:pt x="145" y="101"/>
                              <a:pt x="161" y="102"/>
                              <a:pt x="184" y="87"/>
                            </a:cubicBezTo>
                            <a:cubicBezTo>
                              <a:pt x="189" y="79"/>
                              <a:pt x="197" y="72"/>
                              <a:pt x="200" y="63"/>
                            </a:cubicBezTo>
                            <a:cubicBezTo>
                              <a:pt x="203" y="55"/>
                              <a:pt x="211" y="31"/>
                              <a:pt x="208" y="39"/>
                            </a:cubicBezTo>
                            <a:cubicBezTo>
                              <a:pt x="207" y="43"/>
                              <a:pt x="205" y="47"/>
                              <a:pt x="204" y="51"/>
                            </a:cubicBezTo>
                            <a:close/>
                          </a:path>
                        </a:pathLst>
                      </a:custGeom>
                      <a:solidFill>
                        <a:srgbClr val="FF0000"/>
                      </a:solidFill>
                      <a:ln w="9525">
                        <a:solidFill>
                          <a:srgbClr val="4D4D4D"/>
                        </a:solidFill>
                        <a:round/>
                        <a:headEnd/>
                        <a:tailEnd/>
                      </a:ln>
                    </p:spPr>
                    <p:txBody>
                      <a:bodyPr wrap="none" anchor="ctr"/>
                      <a:lstStyle/>
                      <a:p>
                        <a:endParaRPr lang="es-ES_tradnl"/>
                      </a:p>
                    </p:txBody>
                  </p:sp>
                  <p:grpSp>
                    <p:nvGrpSpPr>
                      <p:cNvPr id="5183" name="Group 22"/>
                      <p:cNvGrpSpPr>
                        <a:grpSpLocks/>
                      </p:cNvGrpSpPr>
                      <p:nvPr/>
                    </p:nvGrpSpPr>
                    <p:grpSpPr bwMode="auto">
                      <a:xfrm>
                        <a:off x="421" y="866"/>
                        <a:ext cx="2897" cy="1041"/>
                        <a:chOff x="421" y="866"/>
                        <a:chExt cx="2897" cy="1041"/>
                      </a:xfrm>
                    </p:grpSpPr>
                    <p:sp>
                      <p:nvSpPr>
                        <p:cNvPr id="5184" name="Freeform 23"/>
                        <p:cNvSpPr>
                          <a:spLocks/>
                        </p:cNvSpPr>
                        <p:nvPr/>
                      </p:nvSpPr>
                      <p:spPr bwMode="auto">
                        <a:xfrm>
                          <a:off x="2752" y="964"/>
                          <a:ext cx="211" cy="188"/>
                        </a:xfrm>
                        <a:custGeom>
                          <a:avLst/>
                          <a:gdLst>
                            <a:gd name="T0" fmla="*/ 0 w 211"/>
                            <a:gd name="T1" fmla="*/ 0 h 188"/>
                            <a:gd name="T2" fmla="*/ 56 w 211"/>
                            <a:gd name="T3" fmla="*/ 20 h 188"/>
                            <a:gd name="T4" fmla="*/ 104 w 211"/>
                            <a:gd name="T5" fmla="*/ 92 h 188"/>
                            <a:gd name="T6" fmla="*/ 116 w 211"/>
                            <a:gd name="T7" fmla="*/ 112 h 188"/>
                            <a:gd name="T8" fmla="*/ 136 w 211"/>
                            <a:gd name="T9" fmla="*/ 76 h 188"/>
                            <a:gd name="T10" fmla="*/ 176 w 211"/>
                            <a:gd name="T11" fmla="*/ 64 h 188"/>
                            <a:gd name="T12" fmla="*/ 188 w 211"/>
                            <a:gd name="T13" fmla="*/ 100 h 188"/>
                            <a:gd name="T14" fmla="*/ 152 w 211"/>
                            <a:gd name="T15" fmla="*/ 116 h 188"/>
                            <a:gd name="T16" fmla="*/ 100 w 211"/>
                            <a:gd name="T17" fmla="*/ 172 h 188"/>
                            <a:gd name="T18" fmla="*/ 64 w 211"/>
                            <a:gd name="T19" fmla="*/ 188 h 188"/>
                            <a:gd name="T20" fmla="*/ 36 w 211"/>
                            <a:gd name="T21" fmla="*/ 112 h 188"/>
                            <a:gd name="T22" fmla="*/ 28 w 211"/>
                            <a:gd name="T23" fmla="*/ 88 h 188"/>
                            <a:gd name="T24" fmla="*/ 24 w 211"/>
                            <a:gd name="T25" fmla="*/ 44 h 188"/>
                            <a:gd name="T26" fmla="*/ 12 w 211"/>
                            <a:gd name="T27" fmla="*/ 36 h 188"/>
                            <a:gd name="T28" fmla="*/ 0 w 211"/>
                            <a:gd name="T29" fmla="*/ 0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1"/>
                            <a:gd name="T46" fmla="*/ 0 h 188"/>
                            <a:gd name="T47" fmla="*/ 211 w 211"/>
                            <a:gd name="T48" fmla="*/ 188 h 1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1" h="188">
                              <a:moveTo>
                                <a:pt x="0" y="0"/>
                              </a:moveTo>
                              <a:cubicBezTo>
                                <a:pt x="21" y="4"/>
                                <a:pt x="38" y="8"/>
                                <a:pt x="56" y="20"/>
                              </a:cubicBezTo>
                              <a:cubicBezTo>
                                <a:pt x="70" y="40"/>
                                <a:pt x="82" y="85"/>
                                <a:pt x="104" y="92"/>
                              </a:cubicBezTo>
                              <a:cubicBezTo>
                                <a:pt x="94" y="122"/>
                                <a:pt x="88" y="118"/>
                                <a:pt x="116" y="112"/>
                              </a:cubicBezTo>
                              <a:cubicBezTo>
                                <a:pt x="119" y="102"/>
                                <a:pt x="126" y="79"/>
                                <a:pt x="136" y="76"/>
                              </a:cubicBezTo>
                              <a:cubicBezTo>
                                <a:pt x="150" y="73"/>
                                <a:pt x="176" y="64"/>
                                <a:pt x="176" y="64"/>
                              </a:cubicBezTo>
                              <a:cubicBezTo>
                                <a:pt x="193" y="68"/>
                                <a:pt x="211" y="67"/>
                                <a:pt x="188" y="100"/>
                              </a:cubicBezTo>
                              <a:cubicBezTo>
                                <a:pt x="180" y="111"/>
                                <a:pt x="162" y="108"/>
                                <a:pt x="152" y="116"/>
                              </a:cubicBezTo>
                              <a:cubicBezTo>
                                <a:pt x="132" y="133"/>
                                <a:pt x="120" y="155"/>
                                <a:pt x="100" y="172"/>
                              </a:cubicBezTo>
                              <a:cubicBezTo>
                                <a:pt x="90" y="180"/>
                                <a:pt x="64" y="188"/>
                                <a:pt x="64" y="188"/>
                              </a:cubicBezTo>
                              <a:cubicBezTo>
                                <a:pt x="23" y="180"/>
                                <a:pt x="43" y="158"/>
                                <a:pt x="36" y="112"/>
                              </a:cubicBezTo>
                              <a:cubicBezTo>
                                <a:pt x="35" y="104"/>
                                <a:pt x="28" y="88"/>
                                <a:pt x="28" y="88"/>
                              </a:cubicBezTo>
                              <a:cubicBezTo>
                                <a:pt x="27" y="73"/>
                                <a:pt x="28" y="58"/>
                                <a:pt x="24" y="44"/>
                              </a:cubicBezTo>
                              <a:cubicBezTo>
                                <a:pt x="23" y="39"/>
                                <a:pt x="15" y="40"/>
                                <a:pt x="12" y="36"/>
                              </a:cubicBezTo>
                              <a:cubicBezTo>
                                <a:pt x="4" y="26"/>
                                <a:pt x="4" y="12"/>
                                <a:pt x="0" y="0"/>
                              </a:cubicBezTo>
                              <a:close/>
                            </a:path>
                          </a:pathLst>
                        </a:custGeom>
                        <a:solidFill>
                          <a:srgbClr val="FF0000"/>
                        </a:solidFill>
                        <a:ln w="9525">
                          <a:solidFill>
                            <a:srgbClr val="4D4D4D"/>
                          </a:solidFill>
                          <a:round/>
                          <a:headEnd/>
                          <a:tailEnd/>
                        </a:ln>
                      </p:spPr>
                      <p:txBody>
                        <a:bodyPr wrap="none" anchor="ctr"/>
                        <a:lstStyle/>
                        <a:p>
                          <a:endParaRPr lang="es-ES_tradnl"/>
                        </a:p>
                      </p:txBody>
                    </p:sp>
                    <p:grpSp>
                      <p:nvGrpSpPr>
                        <p:cNvPr id="5185" name="Group 24"/>
                        <p:cNvGrpSpPr>
                          <a:grpSpLocks/>
                        </p:cNvGrpSpPr>
                        <p:nvPr/>
                      </p:nvGrpSpPr>
                      <p:grpSpPr bwMode="auto">
                        <a:xfrm>
                          <a:off x="421" y="866"/>
                          <a:ext cx="2897" cy="1041"/>
                          <a:chOff x="421" y="866"/>
                          <a:chExt cx="2897" cy="1041"/>
                        </a:xfrm>
                      </p:grpSpPr>
                      <p:sp>
                        <p:nvSpPr>
                          <p:cNvPr id="5186" name="Freeform 25"/>
                          <p:cNvSpPr>
                            <a:spLocks/>
                          </p:cNvSpPr>
                          <p:nvPr/>
                        </p:nvSpPr>
                        <p:spPr bwMode="auto">
                          <a:xfrm>
                            <a:off x="3000" y="1247"/>
                            <a:ext cx="108" cy="127"/>
                          </a:xfrm>
                          <a:custGeom>
                            <a:avLst/>
                            <a:gdLst>
                              <a:gd name="T0" fmla="*/ 0 w 108"/>
                              <a:gd name="T1" fmla="*/ 5 h 127"/>
                              <a:gd name="T2" fmla="*/ 32 w 108"/>
                              <a:gd name="T3" fmla="*/ 21 h 127"/>
                              <a:gd name="T4" fmla="*/ 56 w 108"/>
                              <a:gd name="T5" fmla="*/ 37 h 127"/>
                              <a:gd name="T6" fmla="*/ 84 w 108"/>
                              <a:gd name="T7" fmla="*/ 69 h 127"/>
                              <a:gd name="T8" fmla="*/ 108 w 108"/>
                              <a:gd name="T9" fmla="*/ 101 h 127"/>
                              <a:gd name="T10" fmla="*/ 48 w 108"/>
                              <a:gd name="T11" fmla="*/ 73 h 127"/>
                              <a:gd name="T12" fmla="*/ 16 w 108"/>
                              <a:gd name="T13" fmla="*/ 45 h 127"/>
                              <a:gd name="T14" fmla="*/ 0 w 108"/>
                              <a:gd name="T15" fmla="*/ 5 h 127"/>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127"/>
                              <a:gd name="T26" fmla="*/ 108 w 108"/>
                              <a:gd name="T27" fmla="*/ 127 h 1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127">
                                <a:moveTo>
                                  <a:pt x="0" y="5"/>
                                </a:moveTo>
                                <a:cubicBezTo>
                                  <a:pt x="47" y="13"/>
                                  <a:pt x="8" y="0"/>
                                  <a:pt x="32" y="21"/>
                                </a:cubicBezTo>
                                <a:cubicBezTo>
                                  <a:pt x="39" y="27"/>
                                  <a:pt x="56" y="37"/>
                                  <a:pt x="56" y="37"/>
                                </a:cubicBezTo>
                                <a:cubicBezTo>
                                  <a:pt x="75" y="65"/>
                                  <a:pt x="64" y="56"/>
                                  <a:pt x="84" y="69"/>
                                </a:cubicBezTo>
                                <a:cubicBezTo>
                                  <a:pt x="93" y="82"/>
                                  <a:pt x="103" y="86"/>
                                  <a:pt x="108" y="101"/>
                                </a:cubicBezTo>
                                <a:cubicBezTo>
                                  <a:pt x="69" y="127"/>
                                  <a:pt x="73" y="89"/>
                                  <a:pt x="48" y="73"/>
                                </a:cubicBezTo>
                                <a:cubicBezTo>
                                  <a:pt x="40" y="61"/>
                                  <a:pt x="16" y="45"/>
                                  <a:pt x="16" y="45"/>
                                </a:cubicBezTo>
                                <a:cubicBezTo>
                                  <a:pt x="7" y="19"/>
                                  <a:pt x="0" y="38"/>
                                  <a:pt x="0" y="5"/>
                                </a:cubicBezTo>
                                <a:close/>
                              </a:path>
                            </a:pathLst>
                          </a:custGeom>
                          <a:solidFill>
                            <a:srgbClr val="FF0000"/>
                          </a:solidFill>
                          <a:ln w="9525">
                            <a:solidFill>
                              <a:srgbClr val="4D4D4D"/>
                            </a:solidFill>
                            <a:round/>
                            <a:headEnd/>
                            <a:tailEnd/>
                          </a:ln>
                        </p:spPr>
                        <p:txBody>
                          <a:bodyPr wrap="none" anchor="ctr"/>
                          <a:lstStyle/>
                          <a:p>
                            <a:endParaRPr lang="es-ES_tradnl"/>
                          </a:p>
                        </p:txBody>
                      </p:sp>
                      <p:grpSp>
                        <p:nvGrpSpPr>
                          <p:cNvPr id="5187" name="Group 26"/>
                          <p:cNvGrpSpPr>
                            <a:grpSpLocks/>
                          </p:cNvGrpSpPr>
                          <p:nvPr/>
                        </p:nvGrpSpPr>
                        <p:grpSpPr bwMode="auto">
                          <a:xfrm>
                            <a:off x="421" y="866"/>
                            <a:ext cx="2897" cy="1041"/>
                            <a:chOff x="421" y="866"/>
                            <a:chExt cx="2897" cy="1041"/>
                          </a:xfrm>
                        </p:grpSpPr>
                        <p:sp>
                          <p:nvSpPr>
                            <p:cNvPr id="5188" name="Freeform 27"/>
                            <p:cNvSpPr>
                              <a:spLocks/>
                            </p:cNvSpPr>
                            <p:nvPr/>
                          </p:nvSpPr>
                          <p:spPr bwMode="auto">
                            <a:xfrm>
                              <a:off x="2771" y="1256"/>
                              <a:ext cx="189" cy="172"/>
                            </a:xfrm>
                            <a:custGeom>
                              <a:avLst/>
                              <a:gdLst>
                                <a:gd name="T0" fmla="*/ 141 w 189"/>
                                <a:gd name="T1" fmla="*/ 0 h 172"/>
                                <a:gd name="T2" fmla="*/ 149 w 189"/>
                                <a:gd name="T3" fmla="*/ 48 h 172"/>
                                <a:gd name="T4" fmla="*/ 101 w 189"/>
                                <a:gd name="T5" fmla="*/ 52 h 172"/>
                                <a:gd name="T6" fmla="*/ 81 w 189"/>
                                <a:gd name="T7" fmla="*/ 88 h 172"/>
                                <a:gd name="T8" fmla="*/ 17 w 189"/>
                                <a:gd name="T9" fmla="*/ 172 h 172"/>
                                <a:gd name="T10" fmla="*/ 33 w 189"/>
                                <a:gd name="T11" fmla="*/ 108 h 172"/>
                                <a:gd name="T12" fmla="*/ 93 w 189"/>
                                <a:gd name="T13" fmla="*/ 16 h 172"/>
                                <a:gd name="T14" fmla="*/ 141 w 189"/>
                                <a:gd name="T15" fmla="*/ 0 h 172"/>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172"/>
                                <a:gd name="T26" fmla="*/ 189 w 189"/>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172">
                                  <a:moveTo>
                                    <a:pt x="141" y="0"/>
                                  </a:moveTo>
                                  <a:cubicBezTo>
                                    <a:pt x="157" y="5"/>
                                    <a:pt x="189" y="12"/>
                                    <a:pt x="149" y="48"/>
                                  </a:cubicBezTo>
                                  <a:cubicBezTo>
                                    <a:pt x="137" y="59"/>
                                    <a:pt x="117" y="51"/>
                                    <a:pt x="101" y="52"/>
                                  </a:cubicBezTo>
                                  <a:cubicBezTo>
                                    <a:pt x="95" y="69"/>
                                    <a:pt x="96" y="78"/>
                                    <a:pt x="81" y="88"/>
                                  </a:cubicBezTo>
                                  <a:cubicBezTo>
                                    <a:pt x="70" y="121"/>
                                    <a:pt x="52" y="160"/>
                                    <a:pt x="17" y="172"/>
                                  </a:cubicBezTo>
                                  <a:cubicBezTo>
                                    <a:pt x="0" y="147"/>
                                    <a:pt x="10" y="123"/>
                                    <a:pt x="33" y="108"/>
                                  </a:cubicBezTo>
                                  <a:cubicBezTo>
                                    <a:pt x="41" y="83"/>
                                    <a:pt x="67" y="27"/>
                                    <a:pt x="93" y="16"/>
                                  </a:cubicBezTo>
                                  <a:cubicBezTo>
                                    <a:pt x="108" y="9"/>
                                    <a:pt x="125" y="5"/>
                                    <a:pt x="141" y="0"/>
                                  </a:cubicBezTo>
                                  <a:close/>
                                </a:path>
                              </a:pathLst>
                            </a:custGeom>
                            <a:solidFill>
                              <a:srgbClr val="FF0000"/>
                            </a:solidFill>
                            <a:ln w="9525">
                              <a:solidFill>
                                <a:srgbClr val="4D4D4D"/>
                              </a:solidFill>
                              <a:round/>
                              <a:headEnd/>
                              <a:tailEnd/>
                            </a:ln>
                          </p:spPr>
                          <p:txBody>
                            <a:bodyPr wrap="none" anchor="ctr"/>
                            <a:lstStyle/>
                            <a:p>
                              <a:endParaRPr lang="es-ES_tradnl"/>
                            </a:p>
                          </p:txBody>
                        </p:sp>
                        <p:grpSp>
                          <p:nvGrpSpPr>
                            <p:cNvPr id="5189" name="Group 28"/>
                            <p:cNvGrpSpPr>
                              <a:grpSpLocks/>
                            </p:cNvGrpSpPr>
                            <p:nvPr/>
                          </p:nvGrpSpPr>
                          <p:grpSpPr bwMode="auto">
                            <a:xfrm>
                              <a:off x="421" y="866"/>
                              <a:ext cx="2897" cy="1041"/>
                              <a:chOff x="421" y="866"/>
                              <a:chExt cx="2897" cy="1041"/>
                            </a:xfrm>
                          </p:grpSpPr>
                          <p:grpSp>
                            <p:nvGrpSpPr>
                              <p:cNvPr id="5190" name="Group 29"/>
                              <p:cNvGrpSpPr>
                                <a:grpSpLocks/>
                              </p:cNvGrpSpPr>
                              <p:nvPr/>
                            </p:nvGrpSpPr>
                            <p:grpSpPr bwMode="auto">
                              <a:xfrm>
                                <a:off x="421" y="866"/>
                                <a:ext cx="1091" cy="1041"/>
                                <a:chOff x="421" y="866"/>
                                <a:chExt cx="1091" cy="1041"/>
                              </a:xfrm>
                            </p:grpSpPr>
                            <p:sp>
                              <p:nvSpPr>
                                <p:cNvPr id="5192" name="Freeform 30"/>
                                <p:cNvSpPr>
                                  <a:spLocks/>
                                </p:cNvSpPr>
                                <p:nvPr/>
                              </p:nvSpPr>
                              <p:spPr bwMode="auto">
                                <a:xfrm>
                                  <a:off x="1433" y="1683"/>
                                  <a:ext cx="79" cy="49"/>
                                </a:xfrm>
                                <a:custGeom>
                                  <a:avLst/>
                                  <a:gdLst>
                                    <a:gd name="T0" fmla="*/ 79 w 79"/>
                                    <a:gd name="T1" fmla="*/ 33 h 49"/>
                                    <a:gd name="T2" fmla="*/ 15 w 79"/>
                                    <a:gd name="T3" fmla="*/ 17 h 49"/>
                                    <a:gd name="T4" fmla="*/ 19 w 79"/>
                                    <a:gd name="T5" fmla="*/ 49 h 49"/>
                                    <a:gd name="T6" fmla="*/ 79 w 79"/>
                                    <a:gd name="T7" fmla="*/ 33 h 49"/>
                                    <a:gd name="T8" fmla="*/ 0 60000 65536"/>
                                    <a:gd name="T9" fmla="*/ 0 60000 65536"/>
                                    <a:gd name="T10" fmla="*/ 0 60000 65536"/>
                                    <a:gd name="T11" fmla="*/ 0 60000 65536"/>
                                    <a:gd name="T12" fmla="*/ 0 w 79"/>
                                    <a:gd name="T13" fmla="*/ 0 h 49"/>
                                    <a:gd name="T14" fmla="*/ 79 w 79"/>
                                    <a:gd name="T15" fmla="*/ 49 h 49"/>
                                  </a:gdLst>
                                  <a:ahLst/>
                                  <a:cxnLst>
                                    <a:cxn ang="T8">
                                      <a:pos x="T0" y="T1"/>
                                    </a:cxn>
                                    <a:cxn ang="T9">
                                      <a:pos x="T2" y="T3"/>
                                    </a:cxn>
                                    <a:cxn ang="T10">
                                      <a:pos x="T4" y="T5"/>
                                    </a:cxn>
                                    <a:cxn ang="T11">
                                      <a:pos x="T6" y="T7"/>
                                    </a:cxn>
                                  </a:cxnLst>
                                  <a:rect l="T12" t="T13" r="T14" b="T15"/>
                                  <a:pathLst>
                                    <a:path w="79" h="49">
                                      <a:moveTo>
                                        <a:pt x="79" y="33"/>
                                      </a:moveTo>
                                      <a:cubicBezTo>
                                        <a:pt x="71" y="0"/>
                                        <a:pt x="50" y="14"/>
                                        <a:pt x="15" y="17"/>
                                      </a:cubicBezTo>
                                      <a:cubicBezTo>
                                        <a:pt x="5" y="46"/>
                                        <a:pt x="0" y="36"/>
                                        <a:pt x="19" y="49"/>
                                      </a:cubicBezTo>
                                      <a:cubicBezTo>
                                        <a:pt x="39" y="42"/>
                                        <a:pt x="59" y="40"/>
                                        <a:pt x="79" y="33"/>
                                      </a:cubicBezTo>
                                      <a:close/>
                                    </a:path>
                                  </a:pathLst>
                                </a:custGeom>
                                <a:solidFill>
                                  <a:srgbClr val="FF0000"/>
                                </a:solidFill>
                                <a:ln w="9525">
                                  <a:solidFill>
                                    <a:schemeClr val="tx1"/>
                                  </a:solidFill>
                                  <a:round/>
                                  <a:headEnd/>
                                  <a:tailEnd/>
                                </a:ln>
                              </p:spPr>
                              <p:txBody>
                                <a:bodyPr wrap="none" anchor="ctr"/>
                                <a:lstStyle/>
                                <a:p>
                                  <a:endParaRPr lang="es-ES_tradnl"/>
                                </a:p>
                              </p:txBody>
                            </p:sp>
                            <p:sp>
                              <p:nvSpPr>
                                <p:cNvPr id="5193" name="Freeform 31"/>
                                <p:cNvSpPr>
                                  <a:spLocks/>
                                </p:cNvSpPr>
                                <p:nvPr/>
                              </p:nvSpPr>
                              <p:spPr bwMode="auto">
                                <a:xfrm>
                                  <a:off x="1049" y="1720"/>
                                  <a:ext cx="80" cy="100"/>
                                </a:xfrm>
                                <a:custGeom>
                                  <a:avLst/>
                                  <a:gdLst>
                                    <a:gd name="T0" fmla="*/ 75 w 80"/>
                                    <a:gd name="T1" fmla="*/ 64 h 100"/>
                                    <a:gd name="T2" fmla="*/ 39 w 80"/>
                                    <a:gd name="T3" fmla="*/ 0 h 100"/>
                                    <a:gd name="T4" fmla="*/ 47 w 80"/>
                                    <a:gd name="T5" fmla="*/ 56 h 100"/>
                                    <a:gd name="T6" fmla="*/ 55 w 80"/>
                                    <a:gd name="T7" fmla="*/ 84 h 100"/>
                                    <a:gd name="T8" fmla="*/ 79 w 80"/>
                                    <a:gd name="T9" fmla="*/ 92 h 100"/>
                                    <a:gd name="T10" fmla="*/ 75 w 80"/>
                                    <a:gd name="T11" fmla="*/ 64 h 100"/>
                                    <a:gd name="T12" fmla="*/ 0 60000 65536"/>
                                    <a:gd name="T13" fmla="*/ 0 60000 65536"/>
                                    <a:gd name="T14" fmla="*/ 0 60000 65536"/>
                                    <a:gd name="T15" fmla="*/ 0 60000 65536"/>
                                    <a:gd name="T16" fmla="*/ 0 60000 65536"/>
                                    <a:gd name="T17" fmla="*/ 0 60000 65536"/>
                                    <a:gd name="T18" fmla="*/ 0 w 80"/>
                                    <a:gd name="T19" fmla="*/ 0 h 100"/>
                                    <a:gd name="T20" fmla="*/ 80 w 80"/>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80" h="100">
                                      <a:moveTo>
                                        <a:pt x="75" y="64"/>
                                      </a:moveTo>
                                      <a:cubicBezTo>
                                        <a:pt x="72" y="33"/>
                                        <a:pt x="70" y="10"/>
                                        <a:pt x="39" y="0"/>
                                      </a:cubicBezTo>
                                      <a:cubicBezTo>
                                        <a:pt x="0" y="10"/>
                                        <a:pt x="23" y="48"/>
                                        <a:pt x="47" y="56"/>
                                      </a:cubicBezTo>
                                      <a:cubicBezTo>
                                        <a:pt x="50" y="65"/>
                                        <a:pt x="48" y="78"/>
                                        <a:pt x="55" y="84"/>
                                      </a:cubicBezTo>
                                      <a:cubicBezTo>
                                        <a:pt x="61" y="89"/>
                                        <a:pt x="80" y="100"/>
                                        <a:pt x="79" y="92"/>
                                      </a:cubicBezTo>
                                      <a:cubicBezTo>
                                        <a:pt x="78" y="83"/>
                                        <a:pt x="76" y="73"/>
                                        <a:pt x="75" y="64"/>
                                      </a:cubicBezTo>
                                      <a:close/>
                                    </a:path>
                                  </a:pathLst>
                                </a:custGeom>
                                <a:solidFill>
                                  <a:srgbClr val="FF0000"/>
                                </a:solidFill>
                                <a:ln w="9525">
                                  <a:solidFill>
                                    <a:srgbClr val="4D4D4D"/>
                                  </a:solidFill>
                                  <a:round/>
                                  <a:headEnd/>
                                  <a:tailEnd/>
                                </a:ln>
                              </p:spPr>
                              <p:txBody>
                                <a:bodyPr wrap="none" anchor="ctr"/>
                                <a:lstStyle/>
                                <a:p>
                                  <a:endParaRPr lang="es-ES_tradnl"/>
                                </a:p>
                              </p:txBody>
                            </p:sp>
                            <p:sp>
                              <p:nvSpPr>
                                <p:cNvPr id="5194" name="Freeform 32"/>
                                <p:cNvSpPr>
                                  <a:spLocks/>
                                </p:cNvSpPr>
                                <p:nvPr/>
                              </p:nvSpPr>
                              <p:spPr bwMode="auto">
                                <a:xfrm>
                                  <a:off x="1240" y="1846"/>
                                  <a:ext cx="91" cy="61"/>
                                </a:xfrm>
                                <a:custGeom>
                                  <a:avLst/>
                                  <a:gdLst>
                                    <a:gd name="T0" fmla="*/ 80 w 91"/>
                                    <a:gd name="T1" fmla="*/ 14 h 61"/>
                                    <a:gd name="T2" fmla="*/ 0 w 91"/>
                                    <a:gd name="T3" fmla="*/ 10 h 61"/>
                                    <a:gd name="T4" fmla="*/ 68 w 91"/>
                                    <a:gd name="T5" fmla="*/ 46 h 61"/>
                                    <a:gd name="T6" fmla="*/ 80 w 91"/>
                                    <a:gd name="T7" fmla="*/ 14 h 61"/>
                                    <a:gd name="T8" fmla="*/ 0 60000 65536"/>
                                    <a:gd name="T9" fmla="*/ 0 60000 65536"/>
                                    <a:gd name="T10" fmla="*/ 0 60000 65536"/>
                                    <a:gd name="T11" fmla="*/ 0 60000 65536"/>
                                    <a:gd name="T12" fmla="*/ 0 w 91"/>
                                    <a:gd name="T13" fmla="*/ 0 h 61"/>
                                    <a:gd name="T14" fmla="*/ 91 w 91"/>
                                    <a:gd name="T15" fmla="*/ 61 h 61"/>
                                  </a:gdLst>
                                  <a:ahLst/>
                                  <a:cxnLst>
                                    <a:cxn ang="T8">
                                      <a:pos x="T0" y="T1"/>
                                    </a:cxn>
                                    <a:cxn ang="T9">
                                      <a:pos x="T2" y="T3"/>
                                    </a:cxn>
                                    <a:cxn ang="T10">
                                      <a:pos x="T4" y="T5"/>
                                    </a:cxn>
                                    <a:cxn ang="T11">
                                      <a:pos x="T6" y="T7"/>
                                    </a:cxn>
                                  </a:cxnLst>
                                  <a:rect l="T12" t="T13" r="T14" b="T15"/>
                                  <a:pathLst>
                                    <a:path w="91" h="61">
                                      <a:moveTo>
                                        <a:pt x="80" y="14"/>
                                      </a:moveTo>
                                      <a:cubicBezTo>
                                        <a:pt x="38" y="0"/>
                                        <a:pt x="64" y="5"/>
                                        <a:pt x="0" y="10"/>
                                      </a:cubicBezTo>
                                      <a:cubicBezTo>
                                        <a:pt x="7" y="56"/>
                                        <a:pt x="20" y="42"/>
                                        <a:pt x="68" y="46"/>
                                      </a:cubicBezTo>
                                      <a:cubicBezTo>
                                        <a:pt x="91" y="61"/>
                                        <a:pt x="80" y="59"/>
                                        <a:pt x="80" y="14"/>
                                      </a:cubicBezTo>
                                      <a:close/>
                                    </a:path>
                                  </a:pathLst>
                                </a:custGeom>
                                <a:solidFill>
                                  <a:srgbClr val="FF0000"/>
                                </a:solidFill>
                                <a:ln w="9525">
                                  <a:solidFill>
                                    <a:srgbClr val="4D4D4D"/>
                                  </a:solidFill>
                                  <a:round/>
                                  <a:headEnd/>
                                  <a:tailEnd/>
                                </a:ln>
                              </p:spPr>
                              <p:txBody>
                                <a:bodyPr wrap="none" anchor="ctr"/>
                                <a:lstStyle/>
                                <a:p>
                                  <a:endParaRPr lang="es-ES_tradnl"/>
                                </a:p>
                              </p:txBody>
                            </p:sp>
                            <p:sp>
                              <p:nvSpPr>
                                <p:cNvPr id="5195" name="Freeform 33"/>
                                <p:cNvSpPr>
                                  <a:spLocks/>
                                </p:cNvSpPr>
                                <p:nvPr/>
                              </p:nvSpPr>
                              <p:spPr bwMode="auto">
                                <a:xfrm>
                                  <a:off x="421" y="866"/>
                                  <a:ext cx="126" cy="100"/>
                                </a:xfrm>
                                <a:custGeom>
                                  <a:avLst/>
                                  <a:gdLst>
                                    <a:gd name="T0" fmla="*/ 107 w 126"/>
                                    <a:gd name="T1" fmla="*/ 2 h 100"/>
                                    <a:gd name="T2" fmla="*/ 43 w 126"/>
                                    <a:gd name="T3" fmla="*/ 34 h 100"/>
                                    <a:gd name="T4" fmla="*/ 19 w 126"/>
                                    <a:gd name="T5" fmla="*/ 42 h 100"/>
                                    <a:gd name="T6" fmla="*/ 67 w 126"/>
                                    <a:gd name="T7" fmla="*/ 82 h 100"/>
                                    <a:gd name="T8" fmla="*/ 107 w 126"/>
                                    <a:gd name="T9" fmla="*/ 50 h 100"/>
                                    <a:gd name="T10" fmla="*/ 115 w 126"/>
                                    <a:gd name="T11" fmla="*/ 10 h 100"/>
                                    <a:gd name="T12" fmla="*/ 107 w 126"/>
                                    <a:gd name="T13" fmla="*/ 2 h 100"/>
                                    <a:gd name="T14" fmla="*/ 0 60000 65536"/>
                                    <a:gd name="T15" fmla="*/ 0 60000 65536"/>
                                    <a:gd name="T16" fmla="*/ 0 60000 65536"/>
                                    <a:gd name="T17" fmla="*/ 0 60000 65536"/>
                                    <a:gd name="T18" fmla="*/ 0 60000 65536"/>
                                    <a:gd name="T19" fmla="*/ 0 60000 65536"/>
                                    <a:gd name="T20" fmla="*/ 0 60000 65536"/>
                                    <a:gd name="T21" fmla="*/ 0 w 126"/>
                                    <a:gd name="T22" fmla="*/ 0 h 100"/>
                                    <a:gd name="T23" fmla="*/ 126 w 126"/>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 h="100">
                                      <a:moveTo>
                                        <a:pt x="107" y="2"/>
                                      </a:moveTo>
                                      <a:cubicBezTo>
                                        <a:pt x="74" y="7"/>
                                        <a:pt x="71" y="16"/>
                                        <a:pt x="43" y="34"/>
                                      </a:cubicBezTo>
                                      <a:cubicBezTo>
                                        <a:pt x="36" y="39"/>
                                        <a:pt x="19" y="42"/>
                                        <a:pt x="19" y="42"/>
                                      </a:cubicBezTo>
                                      <a:cubicBezTo>
                                        <a:pt x="0" y="100"/>
                                        <a:pt x="20" y="86"/>
                                        <a:pt x="67" y="82"/>
                                      </a:cubicBezTo>
                                      <a:cubicBezTo>
                                        <a:pt x="74" y="62"/>
                                        <a:pt x="90" y="61"/>
                                        <a:pt x="107" y="50"/>
                                      </a:cubicBezTo>
                                      <a:cubicBezTo>
                                        <a:pt x="114" y="39"/>
                                        <a:pt x="126" y="24"/>
                                        <a:pt x="115" y="10"/>
                                      </a:cubicBezTo>
                                      <a:cubicBezTo>
                                        <a:pt x="107" y="0"/>
                                        <a:pt x="98" y="11"/>
                                        <a:pt x="107" y="2"/>
                                      </a:cubicBezTo>
                                      <a:close/>
                                    </a:path>
                                  </a:pathLst>
                                </a:custGeom>
                                <a:solidFill>
                                  <a:srgbClr val="FF0000"/>
                                </a:solidFill>
                                <a:ln w="9525">
                                  <a:solidFill>
                                    <a:srgbClr val="4D4D4D"/>
                                  </a:solidFill>
                                  <a:round/>
                                  <a:headEnd/>
                                  <a:tailEnd/>
                                </a:ln>
                              </p:spPr>
                              <p:txBody>
                                <a:bodyPr wrap="none" anchor="ctr"/>
                                <a:lstStyle/>
                                <a:p>
                                  <a:endParaRPr lang="es-ES_tradnl"/>
                                </a:p>
                              </p:txBody>
                            </p:sp>
                          </p:grpSp>
                          <p:sp>
                            <p:nvSpPr>
                              <p:cNvPr id="5191" name="Freeform 34"/>
                              <p:cNvSpPr>
                                <a:spLocks/>
                              </p:cNvSpPr>
                              <p:nvPr/>
                            </p:nvSpPr>
                            <p:spPr bwMode="auto">
                              <a:xfrm>
                                <a:off x="3225" y="1212"/>
                                <a:ext cx="93" cy="108"/>
                              </a:xfrm>
                              <a:custGeom>
                                <a:avLst/>
                                <a:gdLst>
                                  <a:gd name="T0" fmla="*/ 51 w 93"/>
                                  <a:gd name="T1" fmla="*/ 0 h 108"/>
                                  <a:gd name="T2" fmla="*/ 55 w 93"/>
                                  <a:gd name="T3" fmla="*/ 76 h 108"/>
                                  <a:gd name="T4" fmla="*/ 35 w 93"/>
                                  <a:gd name="T5" fmla="*/ 104 h 108"/>
                                  <a:gd name="T6" fmla="*/ 23 w 93"/>
                                  <a:gd name="T7" fmla="*/ 32 h 108"/>
                                  <a:gd name="T8" fmla="*/ 47 w 93"/>
                                  <a:gd name="T9" fmla="*/ 16 h 108"/>
                                  <a:gd name="T10" fmla="*/ 51 w 93"/>
                                  <a:gd name="T11" fmla="*/ 0 h 108"/>
                                  <a:gd name="T12" fmla="*/ 0 60000 65536"/>
                                  <a:gd name="T13" fmla="*/ 0 60000 65536"/>
                                  <a:gd name="T14" fmla="*/ 0 60000 65536"/>
                                  <a:gd name="T15" fmla="*/ 0 60000 65536"/>
                                  <a:gd name="T16" fmla="*/ 0 60000 65536"/>
                                  <a:gd name="T17" fmla="*/ 0 60000 65536"/>
                                  <a:gd name="T18" fmla="*/ 0 w 93"/>
                                  <a:gd name="T19" fmla="*/ 0 h 108"/>
                                  <a:gd name="T20" fmla="*/ 93 w 93"/>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93" h="108">
                                    <a:moveTo>
                                      <a:pt x="51" y="0"/>
                                    </a:moveTo>
                                    <a:cubicBezTo>
                                      <a:pt x="93" y="10"/>
                                      <a:pt x="73" y="49"/>
                                      <a:pt x="55" y="76"/>
                                    </a:cubicBezTo>
                                    <a:cubicBezTo>
                                      <a:pt x="34" y="108"/>
                                      <a:pt x="61" y="95"/>
                                      <a:pt x="35" y="104"/>
                                    </a:cubicBezTo>
                                    <a:cubicBezTo>
                                      <a:pt x="1" y="96"/>
                                      <a:pt x="0" y="101"/>
                                      <a:pt x="23" y="32"/>
                                    </a:cubicBezTo>
                                    <a:cubicBezTo>
                                      <a:pt x="26" y="23"/>
                                      <a:pt x="47" y="16"/>
                                      <a:pt x="47" y="16"/>
                                    </a:cubicBezTo>
                                    <a:cubicBezTo>
                                      <a:pt x="51" y="3"/>
                                      <a:pt x="51" y="8"/>
                                      <a:pt x="51" y="0"/>
                                    </a:cubicBezTo>
                                    <a:close/>
                                  </a:path>
                                </a:pathLst>
                              </a:custGeom>
                              <a:solidFill>
                                <a:srgbClr val="FF0000"/>
                              </a:solidFill>
                              <a:ln w="9525">
                                <a:solidFill>
                                  <a:srgbClr val="4D4D4D"/>
                                </a:solidFill>
                                <a:round/>
                                <a:headEnd/>
                                <a:tailEnd/>
                              </a:ln>
                            </p:spPr>
                            <p:txBody>
                              <a:bodyPr wrap="none" anchor="ctr"/>
                              <a:lstStyle/>
                              <a:p>
                                <a:endParaRPr lang="es-ES_tradnl"/>
                              </a:p>
                            </p:txBody>
                          </p:sp>
                        </p:grpSp>
                      </p:grpSp>
                    </p:grpSp>
                  </p:grpSp>
                </p:grpSp>
              </p:grpSp>
            </p:grpSp>
          </p:grpSp>
        </p:grpSp>
      </p:grpSp>
      <p:grpSp>
        <p:nvGrpSpPr>
          <p:cNvPr id="5145" name="Group 35"/>
          <p:cNvGrpSpPr>
            <a:grpSpLocks/>
          </p:cNvGrpSpPr>
          <p:nvPr/>
        </p:nvGrpSpPr>
        <p:grpSpPr bwMode="auto">
          <a:xfrm>
            <a:off x="1866900" y="1246188"/>
            <a:ext cx="6616700" cy="3452812"/>
            <a:chOff x="1176" y="785"/>
            <a:chExt cx="4168" cy="2175"/>
          </a:xfrm>
        </p:grpSpPr>
        <p:grpSp>
          <p:nvGrpSpPr>
            <p:cNvPr id="5158" name="Group 36"/>
            <p:cNvGrpSpPr>
              <a:grpSpLocks/>
            </p:cNvGrpSpPr>
            <p:nvPr/>
          </p:nvGrpSpPr>
          <p:grpSpPr bwMode="auto">
            <a:xfrm>
              <a:off x="1176" y="785"/>
              <a:ext cx="3921" cy="2095"/>
              <a:chOff x="1176" y="785"/>
              <a:chExt cx="3921" cy="2095"/>
            </a:xfrm>
          </p:grpSpPr>
          <p:sp>
            <p:nvSpPr>
              <p:cNvPr id="5160" name="Freeform 37"/>
              <p:cNvSpPr>
                <a:spLocks/>
              </p:cNvSpPr>
              <p:nvPr/>
            </p:nvSpPr>
            <p:spPr bwMode="auto">
              <a:xfrm>
                <a:off x="1176" y="1543"/>
                <a:ext cx="328" cy="301"/>
              </a:xfrm>
              <a:custGeom>
                <a:avLst/>
                <a:gdLst>
                  <a:gd name="T0" fmla="*/ 328 w 328"/>
                  <a:gd name="T1" fmla="*/ 113 h 301"/>
                  <a:gd name="T2" fmla="*/ 288 w 328"/>
                  <a:gd name="T3" fmla="*/ 109 h 301"/>
                  <a:gd name="T4" fmla="*/ 256 w 328"/>
                  <a:gd name="T5" fmla="*/ 85 h 301"/>
                  <a:gd name="T6" fmla="*/ 144 w 328"/>
                  <a:gd name="T7" fmla="*/ 77 h 301"/>
                  <a:gd name="T8" fmla="*/ 104 w 328"/>
                  <a:gd name="T9" fmla="*/ 109 h 301"/>
                  <a:gd name="T10" fmla="*/ 84 w 328"/>
                  <a:gd name="T11" fmla="*/ 173 h 301"/>
                  <a:gd name="T12" fmla="*/ 112 w 328"/>
                  <a:gd name="T13" fmla="*/ 237 h 301"/>
                  <a:gd name="T14" fmla="*/ 164 w 328"/>
                  <a:gd name="T15" fmla="*/ 225 h 301"/>
                  <a:gd name="T16" fmla="*/ 188 w 328"/>
                  <a:gd name="T17" fmla="*/ 277 h 301"/>
                  <a:gd name="T18" fmla="*/ 132 w 328"/>
                  <a:gd name="T19" fmla="*/ 289 h 301"/>
                  <a:gd name="T20" fmla="*/ 108 w 328"/>
                  <a:gd name="T21" fmla="*/ 297 h 301"/>
                  <a:gd name="T22" fmla="*/ 96 w 328"/>
                  <a:gd name="T23" fmla="*/ 301 h 301"/>
                  <a:gd name="T24" fmla="*/ 48 w 328"/>
                  <a:gd name="T25" fmla="*/ 261 h 301"/>
                  <a:gd name="T26" fmla="*/ 40 w 328"/>
                  <a:gd name="T27" fmla="*/ 237 h 301"/>
                  <a:gd name="T28" fmla="*/ 60 w 328"/>
                  <a:gd name="T29" fmla="*/ 81 h 301"/>
                  <a:gd name="T30" fmla="*/ 180 w 328"/>
                  <a:gd name="T31" fmla="*/ 1 h 301"/>
                  <a:gd name="T32" fmla="*/ 280 w 328"/>
                  <a:gd name="T33" fmla="*/ 5 h 301"/>
                  <a:gd name="T34" fmla="*/ 304 w 328"/>
                  <a:gd name="T35" fmla="*/ 21 h 301"/>
                  <a:gd name="T36" fmla="*/ 320 w 328"/>
                  <a:gd name="T37" fmla="*/ 85 h 301"/>
                  <a:gd name="T38" fmla="*/ 304 w 328"/>
                  <a:gd name="T39" fmla="*/ 109 h 3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8"/>
                  <a:gd name="T61" fmla="*/ 0 h 301"/>
                  <a:gd name="T62" fmla="*/ 328 w 328"/>
                  <a:gd name="T63" fmla="*/ 301 h 3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8" h="301">
                    <a:moveTo>
                      <a:pt x="328" y="113"/>
                    </a:moveTo>
                    <a:cubicBezTo>
                      <a:pt x="315" y="112"/>
                      <a:pt x="301" y="112"/>
                      <a:pt x="288" y="109"/>
                    </a:cubicBezTo>
                    <a:cubicBezTo>
                      <a:pt x="273" y="106"/>
                      <a:pt x="271" y="90"/>
                      <a:pt x="256" y="85"/>
                    </a:cubicBezTo>
                    <a:cubicBezTo>
                      <a:pt x="232" y="48"/>
                      <a:pt x="187" y="73"/>
                      <a:pt x="144" y="77"/>
                    </a:cubicBezTo>
                    <a:cubicBezTo>
                      <a:pt x="120" y="83"/>
                      <a:pt x="112" y="85"/>
                      <a:pt x="104" y="109"/>
                    </a:cubicBezTo>
                    <a:cubicBezTo>
                      <a:pt x="97" y="186"/>
                      <a:pt x="99" y="128"/>
                      <a:pt x="84" y="173"/>
                    </a:cubicBezTo>
                    <a:cubicBezTo>
                      <a:pt x="87" y="196"/>
                      <a:pt x="87" y="229"/>
                      <a:pt x="112" y="237"/>
                    </a:cubicBezTo>
                    <a:cubicBezTo>
                      <a:pt x="137" y="274"/>
                      <a:pt x="147" y="237"/>
                      <a:pt x="164" y="225"/>
                    </a:cubicBezTo>
                    <a:cubicBezTo>
                      <a:pt x="195" y="229"/>
                      <a:pt x="215" y="223"/>
                      <a:pt x="188" y="277"/>
                    </a:cubicBezTo>
                    <a:cubicBezTo>
                      <a:pt x="184" y="285"/>
                      <a:pt x="134" y="289"/>
                      <a:pt x="132" y="289"/>
                    </a:cubicBezTo>
                    <a:cubicBezTo>
                      <a:pt x="124" y="292"/>
                      <a:pt x="116" y="294"/>
                      <a:pt x="108" y="297"/>
                    </a:cubicBezTo>
                    <a:cubicBezTo>
                      <a:pt x="104" y="298"/>
                      <a:pt x="96" y="301"/>
                      <a:pt x="96" y="301"/>
                    </a:cubicBezTo>
                    <a:cubicBezTo>
                      <a:pt x="71" y="297"/>
                      <a:pt x="57" y="287"/>
                      <a:pt x="48" y="261"/>
                    </a:cubicBezTo>
                    <a:cubicBezTo>
                      <a:pt x="45" y="253"/>
                      <a:pt x="40" y="237"/>
                      <a:pt x="40" y="237"/>
                    </a:cubicBezTo>
                    <a:cubicBezTo>
                      <a:pt x="35" y="188"/>
                      <a:pt x="0" y="101"/>
                      <a:pt x="60" y="81"/>
                    </a:cubicBezTo>
                    <a:cubicBezTo>
                      <a:pt x="84" y="9"/>
                      <a:pt x="115" y="17"/>
                      <a:pt x="180" y="1"/>
                    </a:cubicBezTo>
                    <a:cubicBezTo>
                      <a:pt x="213" y="2"/>
                      <a:pt x="247" y="0"/>
                      <a:pt x="280" y="5"/>
                    </a:cubicBezTo>
                    <a:cubicBezTo>
                      <a:pt x="289" y="7"/>
                      <a:pt x="304" y="21"/>
                      <a:pt x="304" y="21"/>
                    </a:cubicBezTo>
                    <a:cubicBezTo>
                      <a:pt x="311" y="42"/>
                      <a:pt x="316" y="63"/>
                      <a:pt x="320" y="85"/>
                    </a:cubicBezTo>
                    <a:cubicBezTo>
                      <a:pt x="315" y="113"/>
                      <a:pt x="324" y="109"/>
                      <a:pt x="304" y="109"/>
                    </a:cubicBezTo>
                  </a:path>
                </a:pathLst>
              </a:custGeom>
              <a:solidFill>
                <a:schemeClr val="bg2"/>
              </a:solidFill>
              <a:ln w="9525">
                <a:solidFill>
                  <a:schemeClr val="bg2"/>
                </a:solidFill>
                <a:round/>
                <a:headEnd/>
                <a:tailEnd/>
              </a:ln>
            </p:spPr>
            <p:txBody>
              <a:bodyPr wrap="none" anchor="ctr"/>
              <a:lstStyle/>
              <a:p>
                <a:endParaRPr lang="es-ES_tradnl"/>
              </a:p>
            </p:txBody>
          </p:sp>
          <p:sp>
            <p:nvSpPr>
              <p:cNvPr id="5161" name="Freeform 38"/>
              <p:cNvSpPr>
                <a:spLocks/>
              </p:cNvSpPr>
              <p:nvPr/>
            </p:nvSpPr>
            <p:spPr bwMode="auto">
              <a:xfrm>
                <a:off x="1474" y="1104"/>
                <a:ext cx="376" cy="543"/>
              </a:xfrm>
              <a:custGeom>
                <a:avLst/>
                <a:gdLst>
                  <a:gd name="T0" fmla="*/ 38 w 376"/>
                  <a:gd name="T1" fmla="*/ 540 h 543"/>
                  <a:gd name="T2" fmla="*/ 62 w 376"/>
                  <a:gd name="T3" fmla="*/ 536 h 543"/>
                  <a:gd name="T4" fmla="*/ 86 w 376"/>
                  <a:gd name="T5" fmla="*/ 456 h 543"/>
                  <a:gd name="T6" fmla="*/ 114 w 376"/>
                  <a:gd name="T7" fmla="*/ 408 h 543"/>
                  <a:gd name="T8" fmla="*/ 138 w 376"/>
                  <a:gd name="T9" fmla="*/ 348 h 543"/>
                  <a:gd name="T10" fmla="*/ 166 w 376"/>
                  <a:gd name="T11" fmla="*/ 296 h 543"/>
                  <a:gd name="T12" fmla="*/ 190 w 376"/>
                  <a:gd name="T13" fmla="*/ 268 h 543"/>
                  <a:gd name="T14" fmla="*/ 218 w 376"/>
                  <a:gd name="T15" fmla="*/ 240 h 543"/>
                  <a:gd name="T16" fmla="*/ 306 w 376"/>
                  <a:gd name="T17" fmla="*/ 192 h 543"/>
                  <a:gd name="T18" fmla="*/ 342 w 376"/>
                  <a:gd name="T19" fmla="*/ 152 h 543"/>
                  <a:gd name="T20" fmla="*/ 346 w 376"/>
                  <a:gd name="T21" fmla="*/ 140 h 543"/>
                  <a:gd name="T22" fmla="*/ 350 w 376"/>
                  <a:gd name="T23" fmla="*/ 96 h 543"/>
                  <a:gd name="T24" fmla="*/ 362 w 376"/>
                  <a:gd name="T25" fmla="*/ 72 h 543"/>
                  <a:gd name="T26" fmla="*/ 366 w 376"/>
                  <a:gd name="T27" fmla="*/ 56 h 543"/>
                  <a:gd name="T28" fmla="*/ 330 w 376"/>
                  <a:gd name="T29" fmla="*/ 8 h 543"/>
                  <a:gd name="T30" fmla="*/ 306 w 376"/>
                  <a:gd name="T31" fmla="*/ 0 h 543"/>
                  <a:gd name="T32" fmla="*/ 230 w 376"/>
                  <a:gd name="T33" fmla="*/ 4 h 543"/>
                  <a:gd name="T34" fmla="*/ 198 w 376"/>
                  <a:gd name="T35" fmla="*/ 68 h 543"/>
                  <a:gd name="T36" fmla="*/ 202 w 376"/>
                  <a:gd name="T37" fmla="*/ 92 h 543"/>
                  <a:gd name="T38" fmla="*/ 210 w 376"/>
                  <a:gd name="T39" fmla="*/ 116 h 543"/>
                  <a:gd name="T40" fmla="*/ 138 w 376"/>
                  <a:gd name="T41" fmla="*/ 220 h 543"/>
                  <a:gd name="T42" fmla="*/ 130 w 376"/>
                  <a:gd name="T43" fmla="*/ 232 h 543"/>
                  <a:gd name="T44" fmla="*/ 118 w 376"/>
                  <a:gd name="T45" fmla="*/ 236 h 543"/>
                  <a:gd name="T46" fmla="*/ 114 w 376"/>
                  <a:gd name="T47" fmla="*/ 248 h 543"/>
                  <a:gd name="T48" fmla="*/ 78 w 376"/>
                  <a:gd name="T49" fmla="*/ 300 h 543"/>
                  <a:gd name="T50" fmla="*/ 70 w 376"/>
                  <a:gd name="T51" fmla="*/ 324 h 543"/>
                  <a:gd name="T52" fmla="*/ 54 w 376"/>
                  <a:gd name="T53" fmla="*/ 348 h 543"/>
                  <a:gd name="T54" fmla="*/ 30 w 376"/>
                  <a:gd name="T55" fmla="*/ 384 h 543"/>
                  <a:gd name="T56" fmla="*/ 22 w 376"/>
                  <a:gd name="T57" fmla="*/ 424 h 543"/>
                  <a:gd name="T58" fmla="*/ 6 w 376"/>
                  <a:gd name="T59" fmla="*/ 448 h 543"/>
                  <a:gd name="T60" fmla="*/ 30 w 376"/>
                  <a:gd name="T61" fmla="*/ 524 h 543"/>
                  <a:gd name="T62" fmla="*/ 34 w 376"/>
                  <a:gd name="T63" fmla="*/ 536 h 543"/>
                  <a:gd name="T64" fmla="*/ 38 w 376"/>
                  <a:gd name="T65" fmla="*/ 540 h 5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6"/>
                  <a:gd name="T100" fmla="*/ 0 h 543"/>
                  <a:gd name="T101" fmla="*/ 376 w 376"/>
                  <a:gd name="T102" fmla="*/ 543 h 5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6" h="543">
                    <a:moveTo>
                      <a:pt x="38" y="540"/>
                    </a:moveTo>
                    <a:cubicBezTo>
                      <a:pt x="46" y="539"/>
                      <a:pt x="59" y="543"/>
                      <a:pt x="62" y="536"/>
                    </a:cubicBezTo>
                    <a:cubicBezTo>
                      <a:pt x="84" y="485"/>
                      <a:pt x="48" y="481"/>
                      <a:pt x="86" y="456"/>
                    </a:cubicBezTo>
                    <a:cubicBezTo>
                      <a:pt x="90" y="427"/>
                      <a:pt x="91" y="423"/>
                      <a:pt x="114" y="408"/>
                    </a:cubicBezTo>
                    <a:cubicBezTo>
                      <a:pt x="121" y="387"/>
                      <a:pt x="126" y="366"/>
                      <a:pt x="138" y="348"/>
                    </a:cubicBezTo>
                    <a:cubicBezTo>
                      <a:pt x="145" y="320"/>
                      <a:pt x="143" y="311"/>
                      <a:pt x="166" y="296"/>
                    </a:cubicBezTo>
                    <a:cubicBezTo>
                      <a:pt x="171" y="280"/>
                      <a:pt x="174" y="273"/>
                      <a:pt x="190" y="268"/>
                    </a:cubicBezTo>
                    <a:cubicBezTo>
                      <a:pt x="208" y="240"/>
                      <a:pt x="197" y="247"/>
                      <a:pt x="218" y="240"/>
                    </a:cubicBezTo>
                    <a:cubicBezTo>
                      <a:pt x="245" y="199"/>
                      <a:pt x="258" y="196"/>
                      <a:pt x="306" y="192"/>
                    </a:cubicBezTo>
                    <a:cubicBezTo>
                      <a:pt x="323" y="186"/>
                      <a:pt x="328" y="166"/>
                      <a:pt x="342" y="152"/>
                    </a:cubicBezTo>
                    <a:cubicBezTo>
                      <a:pt x="343" y="148"/>
                      <a:pt x="345" y="144"/>
                      <a:pt x="346" y="140"/>
                    </a:cubicBezTo>
                    <a:cubicBezTo>
                      <a:pt x="348" y="125"/>
                      <a:pt x="347" y="110"/>
                      <a:pt x="350" y="96"/>
                    </a:cubicBezTo>
                    <a:cubicBezTo>
                      <a:pt x="352" y="87"/>
                      <a:pt x="359" y="80"/>
                      <a:pt x="362" y="72"/>
                    </a:cubicBezTo>
                    <a:cubicBezTo>
                      <a:pt x="324" y="64"/>
                      <a:pt x="348" y="62"/>
                      <a:pt x="366" y="56"/>
                    </a:cubicBezTo>
                    <a:cubicBezTo>
                      <a:pt x="376" y="27"/>
                      <a:pt x="353" y="18"/>
                      <a:pt x="330" y="8"/>
                    </a:cubicBezTo>
                    <a:cubicBezTo>
                      <a:pt x="322" y="5"/>
                      <a:pt x="306" y="0"/>
                      <a:pt x="306" y="0"/>
                    </a:cubicBezTo>
                    <a:cubicBezTo>
                      <a:pt x="281" y="1"/>
                      <a:pt x="255" y="1"/>
                      <a:pt x="230" y="4"/>
                    </a:cubicBezTo>
                    <a:cubicBezTo>
                      <a:pt x="210" y="7"/>
                      <a:pt x="203" y="53"/>
                      <a:pt x="198" y="68"/>
                    </a:cubicBezTo>
                    <a:cubicBezTo>
                      <a:pt x="199" y="76"/>
                      <a:pt x="200" y="84"/>
                      <a:pt x="202" y="92"/>
                    </a:cubicBezTo>
                    <a:cubicBezTo>
                      <a:pt x="204" y="100"/>
                      <a:pt x="210" y="116"/>
                      <a:pt x="210" y="116"/>
                    </a:cubicBezTo>
                    <a:cubicBezTo>
                      <a:pt x="203" y="157"/>
                      <a:pt x="173" y="197"/>
                      <a:pt x="138" y="220"/>
                    </a:cubicBezTo>
                    <a:cubicBezTo>
                      <a:pt x="135" y="224"/>
                      <a:pt x="134" y="229"/>
                      <a:pt x="130" y="232"/>
                    </a:cubicBezTo>
                    <a:cubicBezTo>
                      <a:pt x="127" y="235"/>
                      <a:pt x="121" y="233"/>
                      <a:pt x="118" y="236"/>
                    </a:cubicBezTo>
                    <a:cubicBezTo>
                      <a:pt x="115" y="239"/>
                      <a:pt x="116" y="244"/>
                      <a:pt x="114" y="248"/>
                    </a:cubicBezTo>
                    <a:cubicBezTo>
                      <a:pt x="103" y="265"/>
                      <a:pt x="90" y="282"/>
                      <a:pt x="78" y="300"/>
                    </a:cubicBezTo>
                    <a:cubicBezTo>
                      <a:pt x="73" y="307"/>
                      <a:pt x="75" y="317"/>
                      <a:pt x="70" y="324"/>
                    </a:cubicBezTo>
                    <a:cubicBezTo>
                      <a:pt x="65" y="332"/>
                      <a:pt x="54" y="348"/>
                      <a:pt x="54" y="348"/>
                    </a:cubicBezTo>
                    <a:cubicBezTo>
                      <a:pt x="49" y="367"/>
                      <a:pt x="46" y="373"/>
                      <a:pt x="30" y="384"/>
                    </a:cubicBezTo>
                    <a:cubicBezTo>
                      <a:pt x="26" y="397"/>
                      <a:pt x="27" y="411"/>
                      <a:pt x="22" y="424"/>
                    </a:cubicBezTo>
                    <a:cubicBezTo>
                      <a:pt x="19" y="433"/>
                      <a:pt x="6" y="448"/>
                      <a:pt x="6" y="448"/>
                    </a:cubicBezTo>
                    <a:cubicBezTo>
                      <a:pt x="9" y="491"/>
                      <a:pt x="0" y="504"/>
                      <a:pt x="30" y="524"/>
                    </a:cubicBezTo>
                    <a:cubicBezTo>
                      <a:pt x="31" y="528"/>
                      <a:pt x="31" y="533"/>
                      <a:pt x="34" y="536"/>
                    </a:cubicBezTo>
                    <a:cubicBezTo>
                      <a:pt x="39" y="541"/>
                      <a:pt x="56" y="540"/>
                      <a:pt x="38" y="540"/>
                    </a:cubicBezTo>
                    <a:close/>
                  </a:path>
                </a:pathLst>
              </a:custGeom>
              <a:solidFill>
                <a:schemeClr val="bg2"/>
              </a:solidFill>
              <a:ln w="9525">
                <a:solidFill>
                  <a:schemeClr val="bg2"/>
                </a:solidFill>
                <a:round/>
                <a:headEnd/>
                <a:tailEnd/>
              </a:ln>
            </p:spPr>
            <p:txBody>
              <a:bodyPr wrap="none" anchor="ctr"/>
              <a:lstStyle/>
              <a:p>
                <a:endParaRPr lang="es-ES_tradnl"/>
              </a:p>
            </p:txBody>
          </p:sp>
          <p:sp>
            <p:nvSpPr>
              <p:cNvPr id="5162" name="Freeform 39"/>
              <p:cNvSpPr>
                <a:spLocks/>
              </p:cNvSpPr>
              <p:nvPr/>
            </p:nvSpPr>
            <p:spPr bwMode="auto">
              <a:xfrm>
                <a:off x="2728" y="785"/>
                <a:ext cx="552" cy="684"/>
              </a:xfrm>
              <a:custGeom>
                <a:avLst/>
                <a:gdLst>
                  <a:gd name="T0" fmla="*/ 0 w 552"/>
                  <a:gd name="T1" fmla="*/ 639 h 684"/>
                  <a:gd name="T2" fmla="*/ 36 w 552"/>
                  <a:gd name="T3" fmla="*/ 675 h 684"/>
                  <a:gd name="T4" fmla="*/ 108 w 552"/>
                  <a:gd name="T5" fmla="*/ 667 h 684"/>
                  <a:gd name="T6" fmla="*/ 112 w 552"/>
                  <a:gd name="T7" fmla="*/ 655 h 684"/>
                  <a:gd name="T8" fmla="*/ 176 w 552"/>
                  <a:gd name="T9" fmla="*/ 595 h 684"/>
                  <a:gd name="T10" fmla="*/ 268 w 552"/>
                  <a:gd name="T11" fmla="*/ 611 h 684"/>
                  <a:gd name="T12" fmla="*/ 296 w 552"/>
                  <a:gd name="T13" fmla="*/ 655 h 684"/>
                  <a:gd name="T14" fmla="*/ 320 w 552"/>
                  <a:gd name="T15" fmla="*/ 663 h 684"/>
                  <a:gd name="T16" fmla="*/ 376 w 552"/>
                  <a:gd name="T17" fmla="*/ 635 h 684"/>
                  <a:gd name="T18" fmla="*/ 396 w 552"/>
                  <a:gd name="T19" fmla="*/ 615 h 684"/>
                  <a:gd name="T20" fmla="*/ 400 w 552"/>
                  <a:gd name="T21" fmla="*/ 571 h 684"/>
                  <a:gd name="T22" fmla="*/ 408 w 552"/>
                  <a:gd name="T23" fmla="*/ 559 h 684"/>
                  <a:gd name="T24" fmla="*/ 416 w 552"/>
                  <a:gd name="T25" fmla="*/ 455 h 684"/>
                  <a:gd name="T26" fmla="*/ 440 w 552"/>
                  <a:gd name="T27" fmla="*/ 391 h 684"/>
                  <a:gd name="T28" fmla="*/ 444 w 552"/>
                  <a:gd name="T29" fmla="*/ 275 h 684"/>
                  <a:gd name="T30" fmla="*/ 456 w 552"/>
                  <a:gd name="T31" fmla="*/ 239 h 684"/>
                  <a:gd name="T32" fmla="*/ 452 w 552"/>
                  <a:gd name="T33" fmla="*/ 163 h 684"/>
                  <a:gd name="T34" fmla="*/ 444 w 552"/>
                  <a:gd name="T35" fmla="*/ 139 h 684"/>
                  <a:gd name="T36" fmla="*/ 536 w 552"/>
                  <a:gd name="T37" fmla="*/ 119 h 684"/>
                  <a:gd name="T38" fmla="*/ 552 w 552"/>
                  <a:gd name="T39" fmla="*/ 83 h 684"/>
                  <a:gd name="T40" fmla="*/ 504 w 552"/>
                  <a:gd name="T41" fmla="*/ 59 h 684"/>
                  <a:gd name="T42" fmla="*/ 468 w 552"/>
                  <a:gd name="T43" fmla="*/ 43 h 684"/>
                  <a:gd name="T44" fmla="*/ 436 w 552"/>
                  <a:gd name="T45" fmla="*/ 3 h 684"/>
                  <a:gd name="T46" fmla="*/ 324 w 552"/>
                  <a:gd name="T47" fmla="*/ 23 h 684"/>
                  <a:gd name="T48" fmla="*/ 312 w 552"/>
                  <a:gd name="T49" fmla="*/ 83 h 684"/>
                  <a:gd name="T50" fmla="*/ 304 w 552"/>
                  <a:gd name="T51" fmla="*/ 107 h 684"/>
                  <a:gd name="T52" fmla="*/ 300 w 552"/>
                  <a:gd name="T53" fmla="*/ 187 h 684"/>
                  <a:gd name="T54" fmla="*/ 292 w 552"/>
                  <a:gd name="T55" fmla="*/ 211 h 684"/>
                  <a:gd name="T56" fmla="*/ 288 w 552"/>
                  <a:gd name="T57" fmla="*/ 255 h 684"/>
                  <a:gd name="T58" fmla="*/ 200 w 552"/>
                  <a:gd name="T59" fmla="*/ 367 h 684"/>
                  <a:gd name="T60" fmla="*/ 164 w 552"/>
                  <a:gd name="T61" fmla="*/ 407 h 684"/>
                  <a:gd name="T62" fmla="*/ 140 w 552"/>
                  <a:gd name="T63" fmla="*/ 431 h 684"/>
                  <a:gd name="T64" fmla="*/ 96 w 552"/>
                  <a:gd name="T65" fmla="*/ 495 h 684"/>
                  <a:gd name="T66" fmla="*/ 68 w 552"/>
                  <a:gd name="T67" fmla="*/ 523 h 684"/>
                  <a:gd name="T68" fmla="*/ 52 w 552"/>
                  <a:gd name="T69" fmla="*/ 551 h 684"/>
                  <a:gd name="T70" fmla="*/ 0 w 552"/>
                  <a:gd name="T71" fmla="*/ 639 h 6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2"/>
                  <a:gd name="T109" fmla="*/ 0 h 684"/>
                  <a:gd name="T110" fmla="*/ 552 w 552"/>
                  <a:gd name="T111" fmla="*/ 684 h 6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2" h="684">
                    <a:moveTo>
                      <a:pt x="0" y="639"/>
                    </a:moveTo>
                    <a:cubicBezTo>
                      <a:pt x="7" y="680"/>
                      <a:pt x="6" y="655"/>
                      <a:pt x="36" y="675"/>
                    </a:cubicBezTo>
                    <a:cubicBezTo>
                      <a:pt x="60" y="673"/>
                      <a:pt x="91" y="684"/>
                      <a:pt x="108" y="667"/>
                    </a:cubicBezTo>
                    <a:cubicBezTo>
                      <a:pt x="111" y="664"/>
                      <a:pt x="110" y="659"/>
                      <a:pt x="112" y="655"/>
                    </a:cubicBezTo>
                    <a:cubicBezTo>
                      <a:pt x="125" y="636"/>
                      <a:pt x="155" y="602"/>
                      <a:pt x="176" y="595"/>
                    </a:cubicBezTo>
                    <a:cubicBezTo>
                      <a:pt x="208" y="600"/>
                      <a:pt x="235" y="608"/>
                      <a:pt x="268" y="611"/>
                    </a:cubicBezTo>
                    <a:cubicBezTo>
                      <a:pt x="274" y="629"/>
                      <a:pt x="277" y="646"/>
                      <a:pt x="296" y="655"/>
                    </a:cubicBezTo>
                    <a:cubicBezTo>
                      <a:pt x="304" y="658"/>
                      <a:pt x="320" y="663"/>
                      <a:pt x="320" y="663"/>
                    </a:cubicBezTo>
                    <a:cubicBezTo>
                      <a:pt x="358" y="657"/>
                      <a:pt x="348" y="654"/>
                      <a:pt x="376" y="635"/>
                    </a:cubicBezTo>
                    <a:cubicBezTo>
                      <a:pt x="387" y="602"/>
                      <a:pt x="385" y="648"/>
                      <a:pt x="396" y="615"/>
                    </a:cubicBezTo>
                    <a:cubicBezTo>
                      <a:pt x="397" y="600"/>
                      <a:pt x="397" y="585"/>
                      <a:pt x="400" y="571"/>
                    </a:cubicBezTo>
                    <a:cubicBezTo>
                      <a:pt x="401" y="566"/>
                      <a:pt x="407" y="564"/>
                      <a:pt x="408" y="559"/>
                    </a:cubicBezTo>
                    <a:cubicBezTo>
                      <a:pt x="413" y="525"/>
                      <a:pt x="412" y="490"/>
                      <a:pt x="416" y="455"/>
                    </a:cubicBezTo>
                    <a:cubicBezTo>
                      <a:pt x="419" y="433"/>
                      <a:pt x="434" y="413"/>
                      <a:pt x="440" y="391"/>
                    </a:cubicBezTo>
                    <a:cubicBezTo>
                      <a:pt x="441" y="352"/>
                      <a:pt x="441" y="314"/>
                      <a:pt x="444" y="275"/>
                    </a:cubicBezTo>
                    <a:cubicBezTo>
                      <a:pt x="445" y="262"/>
                      <a:pt x="456" y="239"/>
                      <a:pt x="456" y="239"/>
                    </a:cubicBezTo>
                    <a:cubicBezTo>
                      <a:pt x="455" y="214"/>
                      <a:pt x="455" y="188"/>
                      <a:pt x="452" y="163"/>
                    </a:cubicBezTo>
                    <a:cubicBezTo>
                      <a:pt x="451" y="155"/>
                      <a:pt x="444" y="139"/>
                      <a:pt x="444" y="139"/>
                    </a:cubicBezTo>
                    <a:cubicBezTo>
                      <a:pt x="473" y="120"/>
                      <a:pt x="507" y="138"/>
                      <a:pt x="536" y="119"/>
                    </a:cubicBezTo>
                    <a:cubicBezTo>
                      <a:pt x="540" y="106"/>
                      <a:pt x="548" y="96"/>
                      <a:pt x="552" y="83"/>
                    </a:cubicBezTo>
                    <a:cubicBezTo>
                      <a:pt x="539" y="63"/>
                      <a:pt x="524" y="69"/>
                      <a:pt x="504" y="59"/>
                    </a:cubicBezTo>
                    <a:cubicBezTo>
                      <a:pt x="492" y="53"/>
                      <a:pt x="468" y="43"/>
                      <a:pt x="468" y="43"/>
                    </a:cubicBezTo>
                    <a:cubicBezTo>
                      <a:pt x="457" y="26"/>
                      <a:pt x="456" y="10"/>
                      <a:pt x="436" y="3"/>
                    </a:cubicBezTo>
                    <a:cubicBezTo>
                      <a:pt x="391" y="5"/>
                      <a:pt x="359" y="0"/>
                      <a:pt x="324" y="23"/>
                    </a:cubicBezTo>
                    <a:cubicBezTo>
                      <a:pt x="321" y="43"/>
                      <a:pt x="318" y="63"/>
                      <a:pt x="312" y="83"/>
                    </a:cubicBezTo>
                    <a:cubicBezTo>
                      <a:pt x="310" y="91"/>
                      <a:pt x="304" y="107"/>
                      <a:pt x="304" y="107"/>
                    </a:cubicBezTo>
                    <a:cubicBezTo>
                      <a:pt x="303" y="134"/>
                      <a:pt x="303" y="160"/>
                      <a:pt x="300" y="187"/>
                    </a:cubicBezTo>
                    <a:cubicBezTo>
                      <a:pt x="299" y="195"/>
                      <a:pt x="292" y="211"/>
                      <a:pt x="292" y="211"/>
                    </a:cubicBezTo>
                    <a:cubicBezTo>
                      <a:pt x="291" y="226"/>
                      <a:pt x="291" y="240"/>
                      <a:pt x="288" y="255"/>
                    </a:cubicBezTo>
                    <a:cubicBezTo>
                      <a:pt x="279" y="304"/>
                      <a:pt x="227" y="330"/>
                      <a:pt x="200" y="367"/>
                    </a:cubicBezTo>
                    <a:cubicBezTo>
                      <a:pt x="181" y="392"/>
                      <a:pt x="193" y="378"/>
                      <a:pt x="164" y="407"/>
                    </a:cubicBezTo>
                    <a:cubicBezTo>
                      <a:pt x="156" y="415"/>
                      <a:pt x="140" y="431"/>
                      <a:pt x="140" y="431"/>
                    </a:cubicBezTo>
                    <a:cubicBezTo>
                      <a:pt x="132" y="456"/>
                      <a:pt x="115" y="476"/>
                      <a:pt x="96" y="495"/>
                    </a:cubicBezTo>
                    <a:cubicBezTo>
                      <a:pt x="87" y="504"/>
                      <a:pt x="68" y="523"/>
                      <a:pt x="68" y="523"/>
                    </a:cubicBezTo>
                    <a:cubicBezTo>
                      <a:pt x="59" y="551"/>
                      <a:pt x="71" y="517"/>
                      <a:pt x="52" y="551"/>
                    </a:cubicBezTo>
                    <a:cubicBezTo>
                      <a:pt x="35" y="580"/>
                      <a:pt x="25" y="614"/>
                      <a:pt x="0" y="639"/>
                    </a:cubicBezTo>
                    <a:close/>
                  </a:path>
                </a:pathLst>
              </a:custGeom>
              <a:solidFill>
                <a:schemeClr val="bg2"/>
              </a:solidFill>
              <a:ln w="9525">
                <a:solidFill>
                  <a:schemeClr val="bg2"/>
                </a:solidFill>
                <a:round/>
                <a:headEnd/>
                <a:tailEnd/>
              </a:ln>
            </p:spPr>
            <p:txBody>
              <a:bodyPr wrap="none" anchor="ctr"/>
              <a:lstStyle/>
              <a:p>
                <a:endParaRPr lang="es-ES_tradnl"/>
              </a:p>
            </p:txBody>
          </p:sp>
          <p:sp>
            <p:nvSpPr>
              <p:cNvPr id="5163" name="Freeform 40"/>
              <p:cNvSpPr>
                <a:spLocks/>
              </p:cNvSpPr>
              <p:nvPr/>
            </p:nvSpPr>
            <p:spPr bwMode="auto">
              <a:xfrm>
                <a:off x="2828" y="826"/>
                <a:ext cx="133" cy="238"/>
              </a:xfrm>
              <a:custGeom>
                <a:avLst/>
                <a:gdLst>
                  <a:gd name="T0" fmla="*/ 124 w 133"/>
                  <a:gd name="T1" fmla="*/ 34 h 238"/>
                  <a:gd name="T2" fmla="*/ 36 w 133"/>
                  <a:gd name="T3" fmla="*/ 22 h 238"/>
                  <a:gd name="T4" fmla="*/ 16 w 133"/>
                  <a:gd name="T5" fmla="*/ 70 h 238"/>
                  <a:gd name="T6" fmla="*/ 12 w 133"/>
                  <a:gd name="T7" fmla="*/ 82 h 238"/>
                  <a:gd name="T8" fmla="*/ 32 w 133"/>
                  <a:gd name="T9" fmla="*/ 182 h 238"/>
                  <a:gd name="T10" fmla="*/ 64 w 133"/>
                  <a:gd name="T11" fmla="*/ 230 h 238"/>
                  <a:gd name="T12" fmla="*/ 88 w 133"/>
                  <a:gd name="T13" fmla="*/ 238 h 238"/>
                  <a:gd name="T14" fmla="*/ 124 w 133"/>
                  <a:gd name="T15" fmla="*/ 210 h 238"/>
                  <a:gd name="T16" fmla="*/ 124 w 133"/>
                  <a:gd name="T17" fmla="*/ 34 h 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3"/>
                  <a:gd name="T28" fmla="*/ 0 h 238"/>
                  <a:gd name="T29" fmla="*/ 133 w 133"/>
                  <a:gd name="T30" fmla="*/ 238 h 2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3" h="238">
                    <a:moveTo>
                      <a:pt x="124" y="34"/>
                    </a:moveTo>
                    <a:cubicBezTo>
                      <a:pt x="113" y="0"/>
                      <a:pt x="64" y="20"/>
                      <a:pt x="36" y="22"/>
                    </a:cubicBezTo>
                    <a:cubicBezTo>
                      <a:pt x="30" y="39"/>
                      <a:pt x="22" y="52"/>
                      <a:pt x="16" y="70"/>
                    </a:cubicBezTo>
                    <a:cubicBezTo>
                      <a:pt x="15" y="74"/>
                      <a:pt x="12" y="82"/>
                      <a:pt x="12" y="82"/>
                    </a:cubicBezTo>
                    <a:cubicBezTo>
                      <a:pt x="14" y="121"/>
                      <a:pt x="0" y="161"/>
                      <a:pt x="32" y="182"/>
                    </a:cubicBezTo>
                    <a:cubicBezTo>
                      <a:pt x="41" y="196"/>
                      <a:pt x="49" y="221"/>
                      <a:pt x="64" y="230"/>
                    </a:cubicBezTo>
                    <a:cubicBezTo>
                      <a:pt x="71" y="234"/>
                      <a:pt x="88" y="238"/>
                      <a:pt x="88" y="238"/>
                    </a:cubicBezTo>
                    <a:cubicBezTo>
                      <a:pt x="120" y="233"/>
                      <a:pt x="109" y="232"/>
                      <a:pt x="124" y="210"/>
                    </a:cubicBezTo>
                    <a:cubicBezTo>
                      <a:pt x="133" y="125"/>
                      <a:pt x="128" y="183"/>
                      <a:pt x="124" y="34"/>
                    </a:cubicBezTo>
                    <a:close/>
                  </a:path>
                </a:pathLst>
              </a:custGeom>
              <a:solidFill>
                <a:schemeClr val="bg2"/>
              </a:solidFill>
              <a:ln w="9525">
                <a:solidFill>
                  <a:schemeClr val="bg2"/>
                </a:solidFill>
                <a:round/>
                <a:headEnd/>
                <a:tailEnd/>
              </a:ln>
            </p:spPr>
            <p:txBody>
              <a:bodyPr wrap="none" anchor="ctr"/>
              <a:lstStyle/>
              <a:p>
                <a:endParaRPr lang="es-ES_tradnl"/>
              </a:p>
            </p:txBody>
          </p:sp>
          <p:sp>
            <p:nvSpPr>
              <p:cNvPr id="5164" name="Freeform 41"/>
              <p:cNvSpPr>
                <a:spLocks/>
              </p:cNvSpPr>
              <p:nvPr/>
            </p:nvSpPr>
            <p:spPr bwMode="auto">
              <a:xfrm>
                <a:off x="3156" y="1205"/>
                <a:ext cx="273" cy="307"/>
              </a:xfrm>
              <a:custGeom>
                <a:avLst/>
                <a:gdLst>
                  <a:gd name="T0" fmla="*/ 20 w 273"/>
                  <a:gd name="T1" fmla="*/ 175 h 307"/>
                  <a:gd name="T2" fmla="*/ 52 w 273"/>
                  <a:gd name="T3" fmla="*/ 227 h 307"/>
                  <a:gd name="T4" fmla="*/ 148 w 273"/>
                  <a:gd name="T5" fmla="*/ 275 h 307"/>
                  <a:gd name="T6" fmla="*/ 216 w 273"/>
                  <a:gd name="T7" fmla="*/ 295 h 307"/>
                  <a:gd name="T8" fmla="*/ 264 w 273"/>
                  <a:gd name="T9" fmla="*/ 295 h 307"/>
                  <a:gd name="T10" fmla="*/ 272 w 273"/>
                  <a:gd name="T11" fmla="*/ 271 h 307"/>
                  <a:gd name="T12" fmla="*/ 268 w 273"/>
                  <a:gd name="T13" fmla="*/ 179 h 307"/>
                  <a:gd name="T14" fmla="*/ 192 w 273"/>
                  <a:gd name="T15" fmla="*/ 159 h 307"/>
                  <a:gd name="T16" fmla="*/ 152 w 273"/>
                  <a:gd name="T17" fmla="*/ 147 h 307"/>
                  <a:gd name="T18" fmla="*/ 128 w 273"/>
                  <a:gd name="T19" fmla="*/ 111 h 307"/>
                  <a:gd name="T20" fmla="*/ 136 w 273"/>
                  <a:gd name="T21" fmla="*/ 99 h 307"/>
                  <a:gd name="T22" fmla="*/ 148 w 273"/>
                  <a:gd name="T23" fmla="*/ 95 h 307"/>
                  <a:gd name="T24" fmla="*/ 156 w 273"/>
                  <a:gd name="T25" fmla="*/ 71 h 307"/>
                  <a:gd name="T26" fmla="*/ 160 w 273"/>
                  <a:gd name="T27" fmla="*/ 59 h 307"/>
                  <a:gd name="T28" fmla="*/ 108 w 273"/>
                  <a:gd name="T29" fmla="*/ 15 h 307"/>
                  <a:gd name="T30" fmla="*/ 80 w 273"/>
                  <a:gd name="T31" fmla="*/ 47 h 307"/>
                  <a:gd name="T32" fmla="*/ 44 w 273"/>
                  <a:gd name="T33" fmla="*/ 79 h 307"/>
                  <a:gd name="T34" fmla="*/ 16 w 273"/>
                  <a:gd name="T35" fmla="*/ 111 h 307"/>
                  <a:gd name="T36" fmla="*/ 20 w 273"/>
                  <a:gd name="T37" fmla="*/ 175 h 3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3"/>
                  <a:gd name="T58" fmla="*/ 0 h 307"/>
                  <a:gd name="T59" fmla="*/ 273 w 273"/>
                  <a:gd name="T60" fmla="*/ 307 h 3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3" h="307">
                    <a:moveTo>
                      <a:pt x="20" y="175"/>
                    </a:moveTo>
                    <a:cubicBezTo>
                      <a:pt x="49" y="185"/>
                      <a:pt x="32" y="210"/>
                      <a:pt x="52" y="227"/>
                    </a:cubicBezTo>
                    <a:cubicBezTo>
                      <a:pt x="81" y="253"/>
                      <a:pt x="117" y="254"/>
                      <a:pt x="148" y="275"/>
                    </a:cubicBezTo>
                    <a:cubicBezTo>
                      <a:pt x="165" y="300"/>
                      <a:pt x="184" y="292"/>
                      <a:pt x="216" y="295"/>
                    </a:cubicBezTo>
                    <a:cubicBezTo>
                      <a:pt x="232" y="300"/>
                      <a:pt x="246" y="307"/>
                      <a:pt x="264" y="295"/>
                    </a:cubicBezTo>
                    <a:cubicBezTo>
                      <a:pt x="271" y="290"/>
                      <a:pt x="272" y="271"/>
                      <a:pt x="272" y="271"/>
                    </a:cubicBezTo>
                    <a:cubicBezTo>
                      <a:pt x="271" y="240"/>
                      <a:pt x="273" y="209"/>
                      <a:pt x="268" y="179"/>
                    </a:cubicBezTo>
                    <a:cubicBezTo>
                      <a:pt x="267" y="171"/>
                      <a:pt x="194" y="159"/>
                      <a:pt x="192" y="159"/>
                    </a:cubicBezTo>
                    <a:cubicBezTo>
                      <a:pt x="178" y="156"/>
                      <a:pt x="152" y="147"/>
                      <a:pt x="152" y="147"/>
                    </a:cubicBezTo>
                    <a:cubicBezTo>
                      <a:pt x="140" y="135"/>
                      <a:pt x="133" y="127"/>
                      <a:pt x="128" y="111"/>
                    </a:cubicBezTo>
                    <a:cubicBezTo>
                      <a:pt x="131" y="107"/>
                      <a:pt x="132" y="102"/>
                      <a:pt x="136" y="99"/>
                    </a:cubicBezTo>
                    <a:cubicBezTo>
                      <a:pt x="139" y="96"/>
                      <a:pt x="146" y="98"/>
                      <a:pt x="148" y="95"/>
                    </a:cubicBezTo>
                    <a:cubicBezTo>
                      <a:pt x="153" y="88"/>
                      <a:pt x="153" y="79"/>
                      <a:pt x="156" y="71"/>
                    </a:cubicBezTo>
                    <a:cubicBezTo>
                      <a:pt x="157" y="67"/>
                      <a:pt x="160" y="59"/>
                      <a:pt x="160" y="59"/>
                    </a:cubicBezTo>
                    <a:cubicBezTo>
                      <a:pt x="154" y="9"/>
                      <a:pt x="160" y="10"/>
                      <a:pt x="108" y="15"/>
                    </a:cubicBezTo>
                    <a:cubicBezTo>
                      <a:pt x="74" y="38"/>
                      <a:pt x="127" y="0"/>
                      <a:pt x="80" y="47"/>
                    </a:cubicBezTo>
                    <a:cubicBezTo>
                      <a:pt x="69" y="58"/>
                      <a:pt x="54" y="66"/>
                      <a:pt x="44" y="79"/>
                    </a:cubicBezTo>
                    <a:cubicBezTo>
                      <a:pt x="19" y="111"/>
                      <a:pt x="39" y="96"/>
                      <a:pt x="16" y="111"/>
                    </a:cubicBezTo>
                    <a:cubicBezTo>
                      <a:pt x="1" y="133"/>
                      <a:pt x="0" y="155"/>
                      <a:pt x="20" y="175"/>
                    </a:cubicBezTo>
                    <a:close/>
                  </a:path>
                </a:pathLst>
              </a:custGeom>
              <a:solidFill>
                <a:schemeClr val="bg2"/>
              </a:solidFill>
              <a:ln w="9525">
                <a:solidFill>
                  <a:schemeClr val="bg2"/>
                </a:solidFill>
                <a:round/>
                <a:headEnd/>
                <a:tailEnd/>
              </a:ln>
            </p:spPr>
            <p:txBody>
              <a:bodyPr wrap="none" anchor="ctr"/>
              <a:lstStyle/>
              <a:p>
                <a:endParaRPr lang="es-ES_tradnl"/>
              </a:p>
            </p:txBody>
          </p:sp>
          <p:sp>
            <p:nvSpPr>
              <p:cNvPr id="5165" name="Freeform 42"/>
              <p:cNvSpPr>
                <a:spLocks/>
              </p:cNvSpPr>
              <p:nvPr/>
            </p:nvSpPr>
            <p:spPr bwMode="auto">
              <a:xfrm>
                <a:off x="3555" y="1187"/>
                <a:ext cx="81" cy="241"/>
              </a:xfrm>
              <a:custGeom>
                <a:avLst/>
                <a:gdLst>
                  <a:gd name="T0" fmla="*/ 17 w 81"/>
                  <a:gd name="T1" fmla="*/ 9 h 241"/>
                  <a:gd name="T2" fmla="*/ 41 w 81"/>
                  <a:gd name="T3" fmla="*/ 13 h 241"/>
                  <a:gd name="T4" fmla="*/ 49 w 81"/>
                  <a:gd name="T5" fmla="*/ 37 h 241"/>
                  <a:gd name="T6" fmla="*/ 57 w 81"/>
                  <a:gd name="T7" fmla="*/ 113 h 241"/>
                  <a:gd name="T8" fmla="*/ 73 w 81"/>
                  <a:gd name="T9" fmla="*/ 149 h 241"/>
                  <a:gd name="T10" fmla="*/ 77 w 81"/>
                  <a:gd name="T11" fmla="*/ 161 h 241"/>
                  <a:gd name="T12" fmla="*/ 73 w 81"/>
                  <a:gd name="T13" fmla="*/ 229 h 241"/>
                  <a:gd name="T14" fmla="*/ 37 w 81"/>
                  <a:gd name="T15" fmla="*/ 241 h 241"/>
                  <a:gd name="T16" fmla="*/ 13 w 81"/>
                  <a:gd name="T17" fmla="*/ 177 h 241"/>
                  <a:gd name="T18" fmla="*/ 5 w 81"/>
                  <a:gd name="T19" fmla="*/ 165 h 241"/>
                  <a:gd name="T20" fmla="*/ 1 w 81"/>
                  <a:gd name="T21" fmla="*/ 153 h 241"/>
                  <a:gd name="T22" fmla="*/ 5 w 81"/>
                  <a:gd name="T23" fmla="*/ 17 h 241"/>
                  <a:gd name="T24" fmla="*/ 17 w 81"/>
                  <a:gd name="T25" fmla="*/ 9 h 2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241"/>
                  <a:gd name="T41" fmla="*/ 81 w 81"/>
                  <a:gd name="T42" fmla="*/ 241 h 2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241">
                    <a:moveTo>
                      <a:pt x="17" y="9"/>
                    </a:moveTo>
                    <a:cubicBezTo>
                      <a:pt x="27" y="6"/>
                      <a:pt x="33" y="0"/>
                      <a:pt x="41" y="13"/>
                    </a:cubicBezTo>
                    <a:cubicBezTo>
                      <a:pt x="45" y="20"/>
                      <a:pt x="49" y="37"/>
                      <a:pt x="49" y="37"/>
                    </a:cubicBezTo>
                    <a:cubicBezTo>
                      <a:pt x="52" y="62"/>
                      <a:pt x="52" y="88"/>
                      <a:pt x="57" y="113"/>
                    </a:cubicBezTo>
                    <a:cubicBezTo>
                      <a:pt x="59" y="126"/>
                      <a:pt x="69" y="137"/>
                      <a:pt x="73" y="149"/>
                    </a:cubicBezTo>
                    <a:cubicBezTo>
                      <a:pt x="74" y="153"/>
                      <a:pt x="77" y="161"/>
                      <a:pt x="77" y="161"/>
                    </a:cubicBezTo>
                    <a:cubicBezTo>
                      <a:pt x="76" y="184"/>
                      <a:pt x="81" y="208"/>
                      <a:pt x="73" y="229"/>
                    </a:cubicBezTo>
                    <a:cubicBezTo>
                      <a:pt x="69" y="241"/>
                      <a:pt x="37" y="241"/>
                      <a:pt x="37" y="241"/>
                    </a:cubicBezTo>
                    <a:cubicBezTo>
                      <a:pt x="17" y="221"/>
                      <a:pt x="24" y="202"/>
                      <a:pt x="13" y="177"/>
                    </a:cubicBezTo>
                    <a:cubicBezTo>
                      <a:pt x="11" y="173"/>
                      <a:pt x="7" y="169"/>
                      <a:pt x="5" y="165"/>
                    </a:cubicBezTo>
                    <a:cubicBezTo>
                      <a:pt x="3" y="161"/>
                      <a:pt x="2" y="157"/>
                      <a:pt x="1" y="153"/>
                    </a:cubicBezTo>
                    <a:cubicBezTo>
                      <a:pt x="2" y="108"/>
                      <a:pt x="0" y="62"/>
                      <a:pt x="5" y="17"/>
                    </a:cubicBezTo>
                    <a:cubicBezTo>
                      <a:pt x="6" y="12"/>
                      <a:pt x="17" y="9"/>
                      <a:pt x="17" y="9"/>
                    </a:cubicBezTo>
                    <a:close/>
                  </a:path>
                </a:pathLst>
              </a:custGeom>
              <a:solidFill>
                <a:schemeClr val="bg2"/>
              </a:solidFill>
              <a:ln w="9525">
                <a:solidFill>
                  <a:schemeClr val="bg2"/>
                </a:solidFill>
                <a:round/>
                <a:headEnd/>
                <a:tailEnd/>
              </a:ln>
            </p:spPr>
            <p:txBody>
              <a:bodyPr wrap="none" anchor="ctr"/>
              <a:lstStyle/>
              <a:p>
                <a:endParaRPr lang="es-ES_tradnl"/>
              </a:p>
            </p:txBody>
          </p:sp>
          <p:sp>
            <p:nvSpPr>
              <p:cNvPr id="5166" name="Freeform 43"/>
              <p:cNvSpPr>
                <a:spLocks/>
              </p:cNvSpPr>
              <p:nvPr/>
            </p:nvSpPr>
            <p:spPr bwMode="auto">
              <a:xfrm>
                <a:off x="3898" y="1683"/>
                <a:ext cx="183" cy="312"/>
              </a:xfrm>
              <a:custGeom>
                <a:avLst/>
                <a:gdLst>
                  <a:gd name="T0" fmla="*/ 66 w 183"/>
                  <a:gd name="T1" fmla="*/ 1 h 312"/>
                  <a:gd name="T2" fmla="*/ 6 w 183"/>
                  <a:gd name="T3" fmla="*/ 5 h 312"/>
                  <a:gd name="T4" fmla="*/ 10 w 183"/>
                  <a:gd name="T5" fmla="*/ 65 h 312"/>
                  <a:gd name="T6" fmla="*/ 42 w 183"/>
                  <a:gd name="T7" fmla="*/ 97 h 312"/>
                  <a:gd name="T8" fmla="*/ 70 w 183"/>
                  <a:gd name="T9" fmla="*/ 205 h 312"/>
                  <a:gd name="T10" fmla="*/ 102 w 183"/>
                  <a:gd name="T11" fmla="*/ 241 h 312"/>
                  <a:gd name="T12" fmla="*/ 134 w 183"/>
                  <a:gd name="T13" fmla="*/ 301 h 312"/>
                  <a:gd name="T14" fmla="*/ 158 w 183"/>
                  <a:gd name="T15" fmla="*/ 309 h 312"/>
                  <a:gd name="T16" fmla="*/ 178 w 183"/>
                  <a:gd name="T17" fmla="*/ 305 h 312"/>
                  <a:gd name="T18" fmla="*/ 174 w 183"/>
                  <a:gd name="T19" fmla="*/ 169 h 312"/>
                  <a:gd name="T20" fmla="*/ 150 w 183"/>
                  <a:gd name="T21" fmla="*/ 121 h 312"/>
                  <a:gd name="T22" fmla="*/ 90 w 183"/>
                  <a:gd name="T23" fmla="*/ 25 h 312"/>
                  <a:gd name="T24" fmla="*/ 66 w 183"/>
                  <a:gd name="T25" fmla="*/ 1 h 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3"/>
                  <a:gd name="T40" fmla="*/ 0 h 312"/>
                  <a:gd name="T41" fmla="*/ 183 w 183"/>
                  <a:gd name="T42" fmla="*/ 312 h 3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3" h="312">
                    <a:moveTo>
                      <a:pt x="66" y="1"/>
                    </a:moveTo>
                    <a:cubicBezTo>
                      <a:pt x="46" y="2"/>
                      <a:pt x="25" y="0"/>
                      <a:pt x="6" y="5"/>
                    </a:cubicBezTo>
                    <a:cubicBezTo>
                      <a:pt x="0" y="6"/>
                      <a:pt x="1" y="54"/>
                      <a:pt x="10" y="65"/>
                    </a:cubicBezTo>
                    <a:cubicBezTo>
                      <a:pt x="20" y="77"/>
                      <a:pt x="34" y="82"/>
                      <a:pt x="42" y="97"/>
                    </a:cubicBezTo>
                    <a:cubicBezTo>
                      <a:pt x="57" y="127"/>
                      <a:pt x="53" y="180"/>
                      <a:pt x="70" y="205"/>
                    </a:cubicBezTo>
                    <a:cubicBezTo>
                      <a:pt x="78" y="217"/>
                      <a:pt x="92" y="231"/>
                      <a:pt x="102" y="241"/>
                    </a:cubicBezTo>
                    <a:cubicBezTo>
                      <a:pt x="103" y="243"/>
                      <a:pt x="130" y="298"/>
                      <a:pt x="134" y="301"/>
                    </a:cubicBezTo>
                    <a:cubicBezTo>
                      <a:pt x="141" y="305"/>
                      <a:pt x="158" y="309"/>
                      <a:pt x="158" y="309"/>
                    </a:cubicBezTo>
                    <a:cubicBezTo>
                      <a:pt x="165" y="308"/>
                      <a:pt x="177" y="312"/>
                      <a:pt x="178" y="305"/>
                    </a:cubicBezTo>
                    <a:cubicBezTo>
                      <a:pt x="183" y="260"/>
                      <a:pt x="177" y="214"/>
                      <a:pt x="174" y="169"/>
                    </a:cubicBezTo>
                    <a:cubicBezTo>
                      <a:pt x="173" y="150"/>
                      <a:pt x="160" y="136"/>
                      <a:pt x="150" y="121"/>
                    </a:cubicBezTo>
                    <a:cubicBezTo>
                      <a:pt x="129" y="89"/>
                      <a:pt x="124" y="48"/>
                      <a:pt x="90" y="25"/>
                    </a:cubicBezTo>
                    <a:cubicBezTo>
                      <a:pt x="82" y="14"/>
                      <a:pt x="75" y="10"/>
                      <a:pt x="66" y="1"/>
                    </a:cubicBezTo>
                    <a:close/>
                  </a:path>
                </a:pathLst>
              </a:custGeom>
              <a:solidFill>
                <a:schemeClr val="bg2"/>
              </a:solidFill>
              <a:ln w="9525">
                <a:solidFill>
                  <a:schemeClr val="bg2"/>
                </a:solidFill>
                <a:round/>
                <a:headEnd/>
                <a:tailEnd/>
              </a:ln>
            </p:spPr>
            <p:txBody>
              <a:bodyPr wrap="none" anchor="ctr"/>
              <a:lstStyle/>
              <a:p>
                <a:endParaRPr lang="es-ES_tradnl"/>
              </a:p>
            </p:txBody>
          </p:sp>
          <p:sp>
            <p:nvSpPr>
              <p:cNvPr id="5167" name="Freeform 44"/>
              <p:cNvSpPr>
                <a:spLocks/>
              </p:cNvSpPr>
              <p:nvPr/>
            </p:nvSpPr>
            <p:spPr bwMode="auto">
              <a:xfrm>
                <a:off x="4387" y="1974"/>
                <a:ext cx="156" cy="170"/>
              </a:xfrm>
              <a:custGeom>
                <a:avLst/>
                <a:gdLst>
                  <a:gd name="T0" fmla="*/ 45 w 156"/>
                  <a:gd name="T1" fmla="*/ 6 h 170"/>
                  <a:gd name="T2" fmla="*/ 9 w 156"/>
                  <a:gd name="T3" fmla="*/ 10 h 170"/>
                  <a:gd name="T4" fmla="*/ 13 w 156"/>
                  <a:gd name="T5" fmla="*/ 62 h 170"/>
                  <a:gd name="T6" fmla="*/ 29 w 156"/>
                  <a:gd name="T7" fmla="*/ 86 h 170"/>
                  <a:gd name="T8" fmla="*/ 53 w 156"/>
                  <a:gd name="T9" fmla="*/ 170 h 170"/>
                  <a:gd name="T10" fmla="*/ 113 w 156"/>
                  <a:gd name="T11" fmla="*/ 166 h 170"/>
                  <a:gd name="T12" fmla="*/ 137 w 156"/>
                  <a:gd name="T13" fmla="*/ 162 h 170"/>
                  <a:gd name="T14" fmla="*/ 81 w 156"/>
                  <a:gd name="T15" fmla="*/ 74 h 170"/>
                  <a:gd name="T16" fmla="*/ 53 w 156"/>
                  <a:gd name="T17" fmla="*/ 30 h 170"/>
                  <a:gd name="T18" fmla="*/ 45 w 156"/>
                  <a:gd name="T19" fmla="*/ 6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170"/>
                  <a:gd name="T32" fmla="*/ 156 w 156"/>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170">
                    <a:moveTo>
                      <a:pt x="45" y="6"/>
                    </a:moveTo>
                    <a:cubicBezTo>
                      <a:pt x="33" y="7"/>
                      <a:pt x="15" y="0"/>
                      <a:pt x="9" y="10"/>
                    </a:cubicBezTo>
                    <a:cubicBezTo>
                      <a:pt x="0" y="25"/>
                      <a:pt x="9" y="45"/>
                      <a:pt x="13" y="62"/>
                    </a:cubicBezTo>
                    <a:cubicBezTo>
                      <a:pt x="15" y="71"/>
                      <a:pt x="24" y="78"/>
                      <a:pt x="29" y="86"/>
                    </a:cubicBezTo>
                    <a:cubicBezTo>
                      <a:pt x="43" y="107"/>
                      <a:pt x="49" y="145"/>
                      <a:pt x="53" y="170"/>
                    </a:cubicBezTo>
                    <a:cubicBezTo>
                      <a:pt x="73" y="169"/>
                      <a:pt x="93" y="168"/>
                      <a:pt x="113" y="166"/>
                    </a:cubicBezTo>
                    <a:cubicBezTo>
                      <a:pt x="121" y="165"/>
                      <a:pt x="134" y="170"/>
                      <a:pt x="137" y="162"/>
                    </a:cubicBezTo>
                    <a:cubicBezTo>
                      <a:pt x="156" y="108"/>
                      <a:pt x="121" y="84"/>
                      <a:pt x="81" y="74"/>
                    </a:cubicBezTo>
                    <a:cubicBezTo>
                      <a:pt x="75" y="57"/>
                      <a:pt x="68" y="40"/>
                      <a:pt x="53" y="30"/>
                    </a:cubicBezTo>
                    <a:cubicBezTo>
                      <a:pt x="51" y="27"/>
                      <a:pt x="33" y="6"/>
                      <a:pt x="45" y="6"/>
                    </a:cubicBezTo>
                    <a:close/>
                  </a:path>
                </a:pathLst>
              </a:custGeom>
              <a:solidFill>
                <a:schemeClr val="bg2"/>
              </a:solidFill>
              <a:ln w="9525">
                <a:solidFill>
                  <a:schemeClr val="bg2"/>
                </a:solidFill>
                <a:round/>
                <a:headEnd/>
                <a:tailEnd/>
              </a:ln>
            </p:spPr>
            <p:txBody>
              <a:bodyPr wrap="none" anchor="ctr"/>
              <a:lstStyle/>
              <a:p>
                <a:endParaRPr lang="es-ES_tradnl"/>
              </a:p>
            </p:txBody>
          </p:sp>
          <p:sp>
            <p:nvSpPr>
              <p:cNvPr id="5168" name="Freeform 45"/>
              <p:cNvSpPr>
                <a:spLocks/>
              </p:cNvSpPr>
              <p:nvPr/>
            </p:nvSpPr>
            <p:spPr bwMode="auto">
              <a:xfrm>
                <a:off x="3049" y="2700"/>
                <a:ext cx="316" cy="180"/>
              </a:xfrm>
              <a:custGeom>
                <a:avLst/>
                <a:gdLst>
                  <a:gd name="T0" fmla="*/ 79 w 316"/>
                  <a:gd name="T1" fmla="*/ 72 h 180"/>
                  <a:gd name="T2" fmla="*/ 19 w 316"/>
                  <a:gd name="T3" fmla="*/ 64 h 180"/>
                  <a:gd name="T4" fmla="*/ 43 w 316"/>
                  <a:gd name="T5" fmla="*/ 112 h 180"/>
                  <a:gd name="T6" fmla="*/ 119 w 316"/>
                  <a:gd name="T7" fmla="*/ 180 h 180"/>
                  <a:gd name="T8" fmla="*/ 231 w 316"/>
                  <a:gd name="T9" fmla="*/ 176 h 180"/>
                  <a:gd name="T10" fmla="*/ 311 w 316"/>
                  <a:gd name="T11" fmla="*/ 64 h 180"/>
                  <a:gd name="T12" fmla="*/ 283 w 316"/>
                  <a:gd name="T13" fmla="*/ 8 h 180"/>
                  <a:gd name="T14" fmla="*/ 267 w 316"/>
                  <a:gd name="T15" fmla="*/ 28 h 180"/>
                  <a:gd name="T16" fmla="*/ 215 w 316"/>
                  <a:gd name="T17" fmla="*/ 68 h 180"/>
                  <a:gd name="T18" fmla="*/ 163 w 316"/>
                  <a:gd name="T19" fmla="*/ 100 h 180"/>
                  <a:gd name="T20" fmla="*/ 95 w 316"/>
                  <a:gd name="T21" fmla="*/ 92 h 180"/>
                  <a:gd name="T22" fmla="*/ 83 w 316"/>
                  <a:gd name="T23" fmla="*/ 68 h 180"/>
                  <a:gd name="T24" fmla="*/ 71 w 316"/>
                  <a:gd name="T25" fmla="*/ 64 h 180"/>
                  <a:gd name="T26" fmla="*/ 79 w 316"/>
                  <a:gd name="T27" fmla="*/ 72 h 1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
                  <a:gd name="T43" fmla="*/ 0 h 180"/>
                  <a:gd name="T44" fmla="*/ 316 w 316"/>
                  <a:gd name="T45" fmla="*/ 180 h 1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 h="180">
                    <a:moveTo>
                      <a:pt x="79" y="72"/>
                    </a:moveTo>
                    <a:cubicBezTo>
                      <a:pt x="71" y="48"/>
                      <a:pt x="70" y="33"/>
                      <a:pt x="19" y="64"/>
                    </a:cubicBezTo>
                    <a:cubicBezTo>
                      <a:pt x="0" y="76"/>
                      <a:pt x="36" y="107"/>
                      <a:pt x="43" y="112"/>
                    </a:cubicBezTo>
                    <a:cubicBezTo>
                      <a:pt x="72" y="155"/>
                      <a:pt x="60" y="170"/>
                      <a:pt x="119" y="180"/>
                    </a:cubicBezTo>
                    <a:cubicBezTo>
                      <a:pt x="156" y="179"/>
                      <a:pt x="194" y="178"/>
                      <a:pt x="231" y="176"/>
                    </a:cubicBezTo>
                    <a:cubicBezTo>
                      <a:pt x="279" y="173"/>
                      <a:pt x="282" y="93"/>
                      <a:pt x="311" y="64"/>
                    </a:cubicBezTo>
                    <a:cubicBezTo>
                      <a:pt x="307" y="23"/>
                      <a:pt x="316" y="19"/>
                      <a:pt x="283" y="8"/>
                    </a:cubicBezTo>
                    <a:cubicBezTo>
                      <a:pt x="249" y="31"/>
                      <a:pt x="289" y="0"/>
                      <a:pt x="267" y="28"/>
                    </a:cubicBezTo>
                    <a:cubicBezTo>
                      <a:pt x="254" y="44"/>
                      <a:pt x="230" y="53"/>
                      <a:pt x="215" y="68"/>
                    </a:cubicBezTo>
                    <a:cubicBezTo>
                      <a:pt x="197" y="86"/>
                      <a:pt x="188" y="95"/>
                      <a:pt x="163" y="100"/>
                    </a:cubicBezTo>
                    <a:cubicBezTo>
                      <a:pt x="140" y="98"/>
                      <a:pt x="111" y="108"/>
                      <a:pt x="95" y="92"/>
                    </a:cubicBezTo>
                    <a:cubicBezTo>
                      <a:pt x="66" y="63"/>
                      <a:pt x="120" y="98"/>
                      <a:pt x="83" y="68"/>
                    </a:cubicBezTo>
                    <a:cubicBezTo>
                      <a:pt x="80" y="65"/>
                      <a:pt x="74" y="61"/>
                      <a:pt x="71" y="64"/>
                    </a:cubicBezTo>
                    <a:cubicBezTo>
                      <a:pt x="68" y="67"/>
                      <a:pt x="76" y="69"/>
                      <a:pt x="79" y="72"/>
                    </a:cubicBezTo>
                    <a:close/>
                  </a:path>
                </a:pathLst>
              </a:custGeom>
              <a:solidFill>
                <a:schemeClr val="bg2"/>
              </a:solidFill>
              <a:ln w="9525">
                <a:solidFill>
                  <a:schemeClr val="bg2"/>
                </a:solidFill>
                <a:round/>
                <a:headEnd/>
                <a:tailEnd/>
              </a:ln>
            </p:spPr>
            <p:txBody>
              <a:bodyPr wrap="none" anchor="ctr"/>
              <a:lstStyle/>
              <a:p>
                <a:endParaRPr lang="es-ES_tradnl"/>
              </a:p>
            </p:txBody>
          </p:sp>
          <p:sp>
            <p:nvSpPr>
              <p:cNvPr id="5169" name="Freeform 46"/>
              <p:cNvSpPr>
                <a:spLocks/>
              </p:cNvSpPr>
              <p:nvPr/>
            </p:nvSpPr>
            <p:spPr bwMode="auto">
              <a:xfrm>
                <a:off x="4660" y="1295"/>
                <a:ext cx="220" cy="393"/>
              </a:xfrm>
              <a:custGeom>
                <a:avLst/>
                <a:gdLst>
                  <a:gd name="T0" fmla="*/ 40 w 220"/>
                  <a:gd name="T1" fmla="*/ 369 h 393"/>
                  <a:gd name="T2" fmla="*/ 88 w 220"/>
                  <a:gd name="T3" fmla="*/ 385 h 393"/>
                  <a:gd name="T4" fmla="*/ 136 w 220"/>
                  <a:gd name="T5" fmla="*/ 353 h 393"/>
                  <a:gd name="T6" fmla="*/ 116 w 220"/>
                  <a:gd name="T7" fmla="*/ 177 h 393"/>
                  <a:gd name="T8" fmla="*/ 128 w 220"/>
                  <a:gd name="T9" fmla="*/ 133 h 393"/>
                  <a:gd name="T10" fmla="*/ 144 w 220"/>
                  <a:gd name="T11" fmla="*/ 109 h 393"/>
                  <a:gd name="T12" fmla="*/ 152 w 220"/>
                  <a:gd name="T13" fmla="*/ 97 h 393"/>
                  <a:gd name="T14" fmla="*/ 168 w 220"/>
                  <a:gd name="T15" fmla="*/ 193 h 393"/>
                  <a:gd name="T16" fmla="*/ 204 w 220"/>
                  <a:gd name="T17" fmla="*/ 189 h 393"/>
                  <a:gd name="T18" fmla="*/ 220 w 220"/>
                  <a:gd name="T19" fmla="*/ 165 h 393"/>
                  <a:gd name="T20" fmla="*/ 216 w 220"/>
                  <a:gd name="T21" fmla="*/ 133 h 393"/>
                  <a:gd name="T22" fmla="*/ 204 w 220"/>
                  <a:gd name="T23" fmla="*/ 125 h 393"/>
                  <a:gd name="T24" fmla="*/ 184 w 220"/>
                  <a:gd name="T25" fmla="*/ 85 h 393"/>
                  <a:gd name="T26" fmla="*/ 152 w 220"/>
                  <a:gd name="T27" fmla="*/ 13 h 393"/>
                  <a:gd name="T28" fmla="*/ 112 w 220"/>
                  <a:gd name="T29" fmla="*/ 9 h 393"/>
                  <a:gd name="T30" fmla="*/ 28 w 220"/>
                  <a:gd name="T31" fmla="*/ 21 h 393"/>
                  <a:gd name="T32" fmla="*/ 8 w 220"/>
                  <a:gd name="T33" fmla="*/ 61 h 393"/>
                  <a:gd name="T34" fmla="*/ 0 w 220"/>
                  <a:gd name="T35" fmla="*/ 85 h 393"/>
                  <a:gd name="T36" fmla="*/ 4 w 220"/>
                  <a:gd name="T37" fmla="*/ 137 h 393"/>
                  <a:gd name="T38" fmla="*/ 44 w 220"/>
                  <a:gd name="T39" fmla="*/ 241 h 393"/>
                  <a:gd name="T40" fmla="*/ 40 w 220"/>
                  <a:gd name="T41" fmla="*/ 369 h 3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0"/>
                  <a:gd name="T64" fmla="*/ 0 h 393"/>
                  <a:gd name="T65" fmla="*/ 220 w 220"/>
                  <a:gd name="T66" fmla="*/ 393 h 3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0" h="393">
                    <a:moveTo>
                      <a:pt x="40" y="369"/>
                    </a:moveTo>
                    <a:cubicBezTo>
                      <a:pt x="66" y="386"/>
                      <a:pt x="50" y="390"/>
                      <a:pt x="88" y="385"/>
                    </a:cubicBezTo>
                    <a:cubicBezTo>
                      <a:pt x="101" y="366"/>
                      <a:pt x="115" y="358"/>
                      <a:pt x="136" y="353"/>
                    </a:cubicBezTo>
                    <a:cubicBezTo>
                      <a:pt x="135" y="330"/>
                      <a:pt x="165" y="210"/>
                      <a:pt x="116" y="177"/>
                    </a:cubicBezTo>
                    <a:cubicBezTo>
                      <a:pt x="107" y="150"/>
                      <a:pt x="104" y="149"/>
                      <a:pt x="128" y="133"/>
                    </a:cubicBezTo>
                    <a:cubicBezTo>
                      <a:pt x="133" y="125"/>
                      <a:pt x="139" y="117"/>
                      <a:pt x="144" y="109"/>
                    </a:cubicBezTo>
                    <a:cubicBezTo>
                      <a:pt x="147" y="105"/>
                      <a:pt x="152" y="97"/>
                      <a:pt x="152" y="97"/>
                    </a:cubicBezTo>
                    <a:cubicBezTo>
                      <a:pt x="171" y="126"/>
                      <a:pt x="157" y="161"/>
                      <a:pt x="168" y="193"/>
                    </a:cubicBezTo>
                    <a:cubicBezTo>
                      <a:pt x="180" y="192"/>
                      <a:pt x="193" y="195"/>
                      <a:pt x="204" y="189"/>
                    </a:cubicBezTo>
                    <a:cubicBezTo>
                      <a:pt x="212" y="184"/>
                      <a:pt x="220" y="165"/>
                      <a:pt x="220" y="165"/>
                    </a:cubicBezTo>
                    <a:cubicBezTo>
                      <a:pt x="219" y="154"/>
                      <a:pt x="220" y="143"/>
                      <a:pt x="216" y="133"/>
                    </a:cubicBezTo>
                    <a:cubicBezTo>
                      <a:pt x="214" y="129"/>
                      <a:pt x="207" y="129"/>
                      <a:pt x="204" y="125"/>
                    </a:cubicBezTo>
                    <a:cubicBezTo>
                      <a:pt x="193" y="109"/>
                      <a:pt x="199" y="100"/>
                      <a:pt x="184" y="85"/>
                    </a:cubicBezTo>
                    <a:cubicBezTo>
                      <a:pt x="180" y="69"/>
                      <a:pt x="175" y="18"/>
                      <a:pt x="152" y="13"/>
                    </a:cubicBezTo>
                    <a:cubicBezTo>
                      <a:pt x="139" y="10"/>
                      <a:pt x="125" y="10"/>
                      <a:pt x="112" y="9"/>
                    </a:cubicBezTo>
                    <a:cubicBezTo>
                      <a:pt x="110" y="9"/>
                      <a:pt x="45" y="0"/>
                      <a:pt x="28" y="21"/>
                    </a:cubicBezTo>
                    <a:cubicBezTo>
                      <a:pt x="21" y="29"/>
                      <a:pt x="12" y="51"/>
                      <a:pt x="8" y="61"/>
                    </a:cubicBezTo>
                    <a:cubicBezTo>
                      <a:pt x="5" y="69"/>
                      <a:pt x="0" y="85"/>
                      <a:pt x="0" y="85"/>
                    </a:cubicBezTo>
                    <a:cubicBezTo>
                      <a:pt x="1" y="102"/>
                      <a:pt x="1" y="120"/>
                      <a:pt x="4" y="137"/>
                    </a:cubicBezTo>
                    <a:cubicBezTo>
                      <a:pt x="10" y="175"/>
                      <a:pt x="35" y="205"/>
                      <a:pt x="44" y="241"/>
                    </a:cubicBezTo>
                    <a:cubicBezTo>
                      <a:pt x="48" y="376"/>
                      <a:pt x="87" y="393"/>
                      <a:pt x="40" y="369"/>
                    </a:cubicBezTo>
                    <a:close/>
                  </a:path>
                </a:pathLst>
              </a:custGeom>
              <a:solidFill>
                <a:schemeClr val="bg2"/>
              </a:solidFill>
              <a:ln w="9525">
                <a:solidFill>
                  <a:schemeClr val="bg2"/>
                </a:solidFill>
                <a:round/>
                <a:headEnd/>
                <a:tailEnd/>
              </a:ln>
            </p:spPr>
            <p:txBody>
              <a:bodyPr wrap="none" anchor="ctr"/>
              <a:lstStyle/>
              <a:p>
                <a:endParaRPr lang="es-ES_tradnl"/>
              </a:p>
            </p:txBody>
          </p:sp>
          <p:sp>
            <p:nvSpPr>
              <p:cNvPr id="5170" name="Freeform 47"/>
              <p:cNvSpPr>
                <a:spLocks/>
              </p:cNvSpPr>
              <p:nvPr/>
            </p:nvSpPr>
            <p:spPr bwMode="auto">
              <a:xfrm>
                <a:off x="4911" y="1258"/>
                <a:ext cx="186" cy="242"/>
              </a:xfrm>
              <a:custGeom>
                <a:avLst/>
                <a:gdLst>
                  <a:gd name="T0" fmla="*/ 181 w 186"/>
                  <a:gd name="T1" fmla="*/ 6 h 242"/>
                  <a:gd name="T2" fmla="*/ 121 w 186"/>
                  <a:gd name="T3" fmla="*/ 34 h 242"/>
                  <a:gd name="T4" fmla="*/ 85 w 186"/>
                  <a:gd name="T5" fmla="*/ 122 h 242"/>
                  <a:gd name="T6" fmla="*/ 49 w 186"/>
                  <a:gd name="T7" fmla="*/ 170 h 242"/>
                  <a:gd name="T8" fmla="*/ 25 w 186"/>
                  <a:gd name="T9" fmla="*/ 178 h 242"/>
                  <a:gd name="T10" fmla="*/ 5 w 186"/>
                  <a:gd name="T11" fmla="*/ 214 h 242"/>
                  <a:gd name="T12" fmla="*/ 21 w 186"/>
                  <a:gd name="T13" fmla="*/ 230 h 242"/>
                  <a:gd name="T14" fmla="*/ 45 w 186"/>
                  <a:gd name="T15" fmla="*/ 242 h 242"/>
                  <a:gd name="T16" fmla="*/ 137 w 186"/>
                  <a:gd name="T17" fmla="*/ 230 h 242"/>
                  <a:gd name="T18" fmla="*/ 173 w 186"/>
                  <a:gd name="T19" fmla="*/ 186 h 242"/>
                  <a:gd name="T20" fmla="*/ 177 w 186"/>
                  <a:gd name="T21" fmla="*/ 142 h 242"/>
                  <a:gd name="T22" fmla="*/ 169 w 186"/>
                  <a:gd name="T23" fmla="*/ 118 h 242"/>
                  <a:gd name="T24" fmla="*/ 185 w 186"/>
                  <a:gd name="T25" fmla="*/ 78 h 242"/>
                  <a:gd name="T26" fmla="*/ 181 w 186"/>
                  <a:gd name="T27" fmla="*/ 22 h 242"/>
                  <a:gd name="T28" fmla="*/ 173 w 186"/>
                  <a:gd name="T29" fmla="*/ 10 h 242"/>
                  <a:gd name="T30" fmla="*/ 181 w 186"/>
                  <a:gd name="T31" fmla="*/ 6 h 2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6"/>
                  <a:gd name="T49" fmla="*/ 0 h 242"/>
                  <a:gd name="T50" fmla="*/ 186 w 186"/>
                  <a:gd name="T51" fmla="*/ 242 h 2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6" h="242">
                    <a:moveTo>
                      <a:pt x="181" y="6"/>
                    </a:moveTo>
                    <a:cubicBezTo>
                      <a:pt x="137" y="10"/>
                      <a:pt x="132" y="0"/>
                      <a:pt x="121" y="34"/>
                    </a:cubicBezTo>
                    <a:cubicBezTo>
                      <a:pt x="127" y="106"/>
                      <a:pt x="132" y="90"/>
                      <a:pt x="85" y="122"/>
                    </a:cubicBezTo>
                    <a:cubicBezTo>
                      <a:pt x="77" y="133"/>
                      <a:pt x="64" y="162"/>
                      <a:pt x="49" y="170"/>
                    </a:cubicBezTo>
                    <a:cubicBezTo>
                      <a:pt x="42" y="174"/>
                      <a:pt x="25" y="178"/>
                      <a:pt x="25" y="178"/>
                    </a:cubicBezTo>
                    <a:cubicBezTo>
                      <a:pt x="17" y="190"/>
                      <a:pt x="13" y="202"/>
                      <a:pt x="5" y="214"/>
                    </a:cubicBezTo>
                    <a:cubicBezTo>
                      <a:pt x="37" y="225"/>
                      <a:pt x="0" y="209"/>
                      <a:pt x="21" y="230"/>
                    </a:cubicBezTo>
                    <a:cubicBezTo>
                      <a:pt x="27" y="236"/>
                      <a:pt x="38" y="237"/>
                      <a:pt x="45" y="242"/>
                    </a:cubicBezTo>
                    <a:cubicBezTo>
                      <a:pt x="79" y="240"/>
                      <a:pt x="106" y="240"/>
                      <a:pt x="137" y="230"/>
                    </a:cubicBezTo>
                    <a:cubicBezTo>
                      <a:pt x="150" y="211"/>
                      <a:pt x="155" y="198"/>
                      <a:pt x="173" y="186"/>
                    </a:cubicBezTo>
                    <a:cubicBezTo>
                      <a:pt x="186" y="167"/>
                      <a:pt x="184" y="175"/>
                      <a:pt x="177" y="142"/>
                    </a:cubicBezTo>
                    <a:cubicBezTo>
                      <a:pt x="175" y="134"/>
                      <a:pt x="169" y="118"/>
                      <a:pt x="169" y="118"/>
                    </a:cubicBezTo>
                    <a:cubicBezTo>
                      <a:pt x="173" y="103"/>
                      <a:pt x="180" y="93"/>
                      <a:pt x="185" y="78"/>
                    </a:cubicBezTo>
                    <a:cubicBezTo>
                      <a:pt x="184" y="59"/>
                      <a:pt x="184" y="40"/>
                      <a:pt x="181" y="22"/>
                    </a:cubicBezTo>
                    <a:cubicBezTo>
                      <a:pt x="180" y="17"/>
                      <a:pt x="173" y="15"/>
                      <a:pt x="173" y="10"/>
                    </a:cubicBezTo>
                    <a:cubicBezTo>
                      <a:pt x="173" y="7"/>
                      <a:pt x="178" y="7"/>
                      <a:pt x="181" y="6"/>
                    </a:cubicBezTo>
                    <a:close/>
                  </a:path>
                </a:pathLst>
              </a:custGeom>
              <a:solidFill>
                <a:schemeClr val="bg2"/>
              </a:solidFill>
              <a:ln w="9525">
                <a:solidFill>
                  <a:schemeClr val="bg2"/>
                </a:solidFill>
                <a:round/>
                <a:headEnd/>
                <a:tailEnd/>
              </a:ln>
            </p:spPr>
            <p:txBody>
              <a:bodyPr wrap="none" anchor="ctr"/>
              <a:lstStyle/>
              <a:p>
                <a:endParaRPr lang="es-ES_tradnl"/>
              </a:p>
            </p:txBody>
          </p:sp>
          <p:sp>
            <p:nvSpPr>
              <p:cNvPr id="5171" name="Freeform 48"/>
              <p:cNvSpPr>
                <a:spLocks/>
              </p:cNvSpPr>
              <p:nvPr/>
            </p:nvSpPr>
            <p:spPr bwMode="auto">
              <a:xfrm>
                <a:off x="1332" y="1138"/>
                <a:ext cx="240" cy="202"/>
              </a:xfrm>
              <a:custGeom>
                <a:avLst/>
                <a:gdLst>
                  <a:gd name="T0" fmla="*/ 200 w 240"/>
                  <a:gd name="T1" fmla="*/ 38 h 202"/>
                  <a:gd name="T2" fmla="*/ 96 w 240"/>
                  <a:gd name="T3" fmla="*/ 14 h 202"/>
                  <a:gd name="T4" fmla="*/ 0 w 240"/>
                  <a:gd name="T5" fmla="*/ 46 h 202"/>
                  <a:gd name="T6" fmla="*/ 4 w 240"/>
                  <a:gd name="T7" fmla="*/ 98 h 202"/>
                  <a:gd name="T8" fmla="*/ 32 w 240"/>
                  <a:gd name="T9" fmla="*/ 142 h 202"/>
                  <a:gd name="T10" fmla="*/ 48 w 240"/>
                  <a:gd name="T11" fmla="*/ 178 h 202"/>
                  <a:gd name="T12" fmla="*/ 84 w 240"/>
                  <a:gd name="T13" fmla="*/ 194 h 202"/>
                  <a:gd name="T14" fmla="*/ 96 w 240"/>
                  <a:gd name="T15" fmla="*/ 198 h 202"/>
                  <a:gd name="T16" fmla="*/ 220 w 240"/>
                  <a:gd name="T17" fmla="*/ 162 h 202"/>
                  <a:gd name="T18" fmla="*/ 228 w 240"/>
                  <a:gd name="T19" fmla="*/ 74 h 202"/>
                  <a:gd name="T20" fmla="*/ 196 w 240"/>
                  <a:gd name="T21" fmla="*/ 42 h 202"/>
                  <a:gd name="T22" fmla="*/ 184 w 240"/>
                  <a:gd name="T23" fmla="*/ 34 h 202"/>
                  <a:gd name="T24" fmla="*/ 200 w 240"/>
                  <a:gd name="T25" fmla="*/ 38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0"/>
                  <a:gd name="T40" fmla="*/ 0 h 202"/>
                  <a:gd name="T41" fmla="*/ 240 w 240"/>
                  <a:gd name="T42" fmla="*/ 202 h 2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0" h="202">
                    <a:moveTo>
                      <a:pt x="200" y="38"/>
                    </a:moveTo>
                    <a:cubicBezTo>
                      <a:pt x="165" y="31"/>
                      <a:pt x="132" y="19"/>
                      <a:pt x="96" y="14"/>
                    </a:cubicBezTo>
                    <a:cubicBezTo>
                      <a:pt x="0" y="19"/>
                      <a:pt x="31" y="0"/>
                      <a:pt x="0" y="46"/>
                    </a:cubicBezTo>
                    <a:cubicBezTo>
                      <a:pt x="1" y="63"/>
                      <a:pt x="1" y="81"/>
                      <a:pt x="4" y="98"/>
                    </a:cubicBezTo>
                    <a:cubicBezTo>
                      <a:pt x="7" y="113"/>
                      <a:pt x="26" y="127"/>
                      <a:pt x="32" y="142"/>
                    </a:cubicBezTo>
                    <a:cubicBezTo>
                      <a:pt x="37" y="155"/>
                      <a:pt x="38" y="168"/>
                      <a:pt x="48" y="178"/>
                    </a:cubicBezTo>
                    <a:cubicBezTo>
                      <a:pt x="58" y="188"/>
                      <a:pt x="72" y="190"/>
                      <a:pt x="84" y="194"/>
                    </a:cubicBezTo>
                    <a:cubicBezTo>
                      <a:pt x="88" y="195"/>
                      <a:pt x="96" y="198"/>
                      <a:pt x="96" y="198"/>
                    </a:cubicBezTo>
                    <a:cubicBezTo>
                      <a:pt x="193" y="193"/>
                      <a:pt x="161" y="202"/>
                      <a:pt x="220" y="162"/>
                    </a:cubicBezTo>
                    <a:cubicBezTo>
                      <a:pt x="240" y="132"/>
                      <a:pt x="235" y="118"/>
                      <a:pt x="228" y="74"/>
                    </a:cubicBezTo>
                    <a:cubicBezTo>
                      <a:pt x="226" y="63"/>
                      <a:pt x="204" y="48"/>
                      <a:pt x="196" y="42"/>
                    </a:cubicBezTo>
                    <a:cubicBezTo>
                      <a:pt x="192" y="39"/>
                      <a:pt x="181" y="37"/>
                      <a:pt x="184" y="34"/>
                    </a:cubicBezTo>
                    <a:cubicBezTo>
                      <a:pt x="188" y="30"/>
                      <a:pt x="195" y="37"/>
                      <a:pt x="200" y="38"/>
                    </a:cubicBezTo>
                    <a:close/>
                  </a:path>
                </a:pathLst>
              </a:custGeom>
              <a:solidFill>
                <a:schemeClr val="folHlink"/>
              </a:solidFill>
              <a:ln w="9525">
                <a:solidFill>
                  <a:schemeClr val="tx1"/>
                </a:solidFill>
                <a:round/>
                <a:headEnd/>
                <a:tailEnd/>
              </a:ln>
            </p:spPr>
            <p:txBody>
              <a:bodyPr wrap="none" anchor="ctr"/>
              <a:lstStyle/>
              <a:p>
                <a:endParaRPr lang="es-ES_tradnl"/>
              </a:p>
            </p:txBody>
          </p:sp>
        </p:grpSp>
        <p:sp>
          <p:nvSpPr>
            <p:cNvPr id="5159" name="Freeform 49"/>
            <p:cNvSpPr>
              <a:spLocks/>
            </p:cNvSpPr>
            <p:nvPr/>
          </p:nvSpPr>
          <p:spPr bwMode="auto">
            <a:xfrm>
              <a:off x="5099" y="2495"/>
              <a:ext cx="245" cy="465"/>
            </a:xfrm>
            <a:custGeom>
              <a:avLst/>
              <a:gdLst>
                <a:gd name="T0" fmla="*/ 69 w 245"/>
                <a:gd name="T1" fmla="*/ 1 h 465"/>
                <a:gd name="T2" fmla="*/ 117 w 245"/>
                <a:gd name="T3" fmla="*/ 9 h 465"/>
                <a:gd name="T4" fmla="*/ 149 w 245"/>
                <a:gd name="T5" fmla="*/ 57 h 465"/>
                <a:gd name="T6" fmla="*/ 165 w 245"/>
                <a:gd name="T7" fmla="*/ 81 h 465"/>
                <a:gd name="T8" fmla="*/ 173 w 245"/>
                <a:gd name="T9" fmla="*/ 137 h 465"/>
                <a:gd name="T10" fmla="*/ 197 w 245"/>
                <a:gd name="T11" fmla="*/ 153 h 465"/>
                <a:gd name="T12" fmla="*/ 245 w 245"/>
                <a:gd name="T13" fmla="*/ 225 h 465"/>
                <a:gd name="T14" fmla="*/ 173 w 245"/>
                <a:gd name="T15" fmla="*/ 297 h 465"/>
                <a:gd name="T16" fmla="*/ 165 w 245"/>
                <a:gd name="T17" fmla="*/ 393 h 465"/>
                <a:gd name="T18" fmla="*/ 117 w 245"/>
                <a:gd name="T19" fmla="*/ 425 h 465"/>
                <a:gd name="T20" fmla="*/ 109 w 245"/>
                <a:gd name="T21" fmla="*/ 449 h 465"/>
                <a:gd name="T22" fmla="*/ 61 w 245"/>
                <a:gd name="T23" fmla="*/ 465 h 465"/>
                <a:gd name="T24" fmla="*/ 77 w 245"/>
                <a:gd name="T25" fmla="*/ 353 h 465"/>
                <a:gd name="T26" fmla="*/ 109 w 245"/>
                <a:gd name="T27" fmla="*/ 233 h 465"/>
                <a:gd name="T28" fmla="*/ 101 w 245"/>
                <a:gd name="T29" fmla="*/ 129 h 465"/>
                <a:gd name="T30" fmla="*/ 77 w 245"/>
                <a:gd name="T31" fmla="*/ 81 h 465"/>
                <a:gd name="T32" fmla="*/ 69 w 245"/>
                <a:gd name="T33" fmla="*/ 33 h 465"/>
                <a:gd name="T34" fmla="*/ 61 w 245"/>
                <a:gd name="T35" fmla="*/ 49 h 465"/>
                <a:gd name="T36" fmla="*/ 69 w 245"/>
                <a:gd name="T37" fmla="*/ 1 h 4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5"/>
                <a:gd name="T58" fmla="*/ 0 h 465"/>
                <a:gd name="T59" fmla="*/ 245 w 245"/>
                <a:gd name="T60" fmla="*/ 465 h 4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5" h="465">
                  <a:moveTo>
                    <a:pt x="69" y="1"/>
                  </a:moveTo>
                  <a:cubicBezTo>
                    <a:pt x="85" y="4"/>
                    <a:pt x="104" y="0"/>
                    <a:pt x="117" y="9"/>
                  </a:cubicBezTo>
                  <a:cubicBezTo>
                    <a:pt x="133" y="20"/>
                    <a:pt x="138" y="41"/>
                    <a:pt x="149" y="57"/>
                  </a:cubicBezTo>
                  <a:cubicBezTo>
                    <a:pt x="154" y="65"/>
                    <a:pt x="165" y="81"/>
                    <a:pt x="165" y="81"/>
                  </a:cubicBezTo>
                  <a:cubicBezTo>
                    <a:pt x="168" y="100"/>
                    <a:pt x="165" y="120"/>
                    <a:pt x="173" y="137"/>
                  </a:cubicBezTo>
                  <a:cubicBezTo>
                    <a:pt x="177" y="146"/>
                    <a:pt x="190" y="147"/>
                    <a:pt x="197" y="153"/>
                  </a:cubicBezTo>
                  <a:cubicBezTo>
                    <a:pt x="222" y="174"/>
                    <a:pt x="235" y="195"/>
                    <a:pt x="245" y="225"/>
                  </a:cubicBezTo>
                  <a:cubicBezTo>
                    <a:pt x="234" y="302"/>
                    <a:pt x="243" y="283"/>
                    <a:pt x="173" y="297"/>
                  </a:cubicBezTo>
                  <a:cubicBezTo>
                    <a:pt x="170" y="329"/>
                    <a:pt x="178" y="364"/>
                    <a:pt x="165" y="393"/>
                  </a:cubicBezTo>
                  <a:cubicBezTo>
                    <a:pt x="157" y="411"/>
                    <a:pt x="117" y="425"/>
                    <a:pt x="117" y="425"/>
                  </a:cubicBezTo>
                  <a:cubicBezTo>
                    <a:pt x="114" y="433"/>
                    <a:pt x="116" y="444"/>
                    <a:pt x="109" y="449"/>
                  </a:cubicBezTo>
                  <a:cubicBezTo>
                    <a:pt x="95" y="459"/>
                    <a:pt x="61" y="465"/>
                    <a:pt x="61" y="465"/>
                  </a:cubicBezTo>
                  <a:cubicBezTo>
                    <a:pt x="0" y="445"/>
                    <a:pt x="43" y="375"/>
                    <a:pt x="77" y="353"/>
                  </a:cubicBezTo>
                  <a:cubicBezTo>
                    <a:pt x="91" y="311"/>
                    <a:pt x="84" y="270"/>
                    <a:pt x="109" y="233"/>
                  </a:cubicBezTo>
                  <a:cubicBezTo>
                    <a:pt x="106" y="198"/>
                    <a:pt x="107" y="163"/>
                    <a:pt x="101" y="129"/>
                  </a:cubicBezTo>
                  <a:cubicBezTo>
                    <a:pt x="98" y="111"/>
                    <a:pt x="81" y="98"/>
                    <a:pt x="77" y="81"/>
                  </a:cubicBezTo>
                  <a:cubicBezTo>
                    <a:pt x="73" y="65"/>
                    <a:pt x="76" y="48"/>
                    <a:pt x="69" y="33"/>
                  </a:cubicBezTo>
                  <a:cubicBezTo>
                    <a:pt x="66" y="28"/>
                    <a:pt x="64" y="44"/>
                    <a:pt x="61" y="49"/>
                  </a:cubicBezTo>
                  <a:lnTo>
                    <a:pt x="69" y="1"/>
                  </a:lnTo>
                  <a:close/>
                </a:path>
              </a:pathLst>
            </a:custGeom>
            <a:solidFill>
              <a:schemeClr val="bg2"/>
            </a:solidFill>
            <a:ln w="9525">
              <a:solidFill>
                <a:schemeClr val="bg2"/>
              </a:solidFill>
              <a:round/>
              <a:headEnd/>
              <a:tailEnd/>
            </a:ln>
          </p:spPr>
          <p:txBody>
            <a:bodyPr wrap="none" anchor="ctr"/>
            <a:lstStyle/>
            <a:p>
              <a:endParaRPr lang="es-ES_tradnl"/>
            </a:p>
          </p:txBody>
        </p:sp>
      </p:grpSp>
      <p:grpSp>
        <p:nvGrpSpPr>
          <p:cNvPr id="5146" name="Group 50"/>
          <p:cNvGrpSpPr>
            <a:grpSpLocks/>
          </p:cNvGrpSpPr>
          <p:nvPr/>
        </p:nvGrpSpPr>
        <p:grpSpPr bwMode="auto">
          <a:xfrm>
            <a:off x="2743200" y="4800600"/>
            <a:ext cx="4724400" cy="396875"/>
            <a:chOff x="1728" y="3024"/>
            <a:chExt cx="2976" cy="250"/>
          </a:xfrm>
        </p:grpSpPr>
        <p:sp>
          <p:nvSpPr>
            <p:cNvPr id="5156" name="Text Box 51"/>
            <p:cNvSpPr txBox="1">
              <a:spLocks noChangeArrowheads="1"/>
            </p:cNvSpPr>
            <p:nvPr/>
          </p:nvSpPr>
          <p:spPr bwMode="auto">
            <a:xfrm>
              <a:off x="1728" y="3024"/>
              <a:ext cx="29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s-ES_tradnl" sz="2000" b="1">
                  <a:latin typeface="Arial" charset="0"/>
                </a:rPr>
                <a:t>                 Focos de contaminación</a:t>
              </a:r>
            </a:p>
          </p:txBody>
        </p:sp>
        <p:sp>
          <p:nvSpPr>
            <p:cNvPr id="5157" name="Rectangle 52"/>
            <p:cNvSpPr>
              <a:spLocks noChangeArrowheads="1"/>
            </p:cNvSpPr>
            <p:nvPr/>
          </p:nvSpPr>
          <p:spPr bwMode="auto">
            <a:xfrm>
              <a:off x="2256" y="3072"/>
              <a:ext cx="192" cy="144"/>
            </a:xfrm>
            <a:prstGeom prst="rect">
              <a:avLst/>
            </a:prstGeom>
            <a:solidFill>
              <a:schemeClr val="folHlink"/>
            </a:solidFill>
            <a:ln w="9525">
              <a:solidFill>
                <a:schemeClr val="tx1"/>
              </a:solidFill>
              <a:miter lim="800000"/>
              <a:headEnd/>
              <a:tailEnd/>
            </a:ln>
          </p:spPr>
          <p:txBody>
            <a:bodyPr wrap="none" anchor="ctr"/>
            <a:lstStyle/>
            <a:p>
              <a:endParaRPr lang="es-ES_tradnl"/>
            </a:p>
          </p:txBody>
        </p:sp>
      </p:grpSp>
      <p:grpSp>
        <p:nvGrpSpPr>
          <p:cNvPr id="5147" name="Group 53"/>
          <p:cNvGrpSpPr>
            <a:grpSpLocks/>
          </p:cNvGrpSpPr>
          <p:nvPr/>
        </p:nvGrpSpPr>
        <p:grpSpPr bwMode="auto">
          <a:xfrm>
            <a:off x="2743200" y="5181600"/>
            <a:ext cx="6477000" cy="396875"/>
            <a:chOff x="1728" y="3264"/>
            <a:chExt cx="4080" cy="250"/>
          </a:xfrm>
        </p:grpSpPr>
        <p:sp>
          <p:nvSpPr>
            <p:cNvPr id="5154" name="Text Box 54"/>
            <p:cNvSpPr txBox="1">
              <a:spLocks noChangeArrowheads="1"/>
            </p:cNvSpPr>
            <p:nvPr/>
          </p:nvSpPr>
          <p:spPr bwMode="auto">
            <a:xfrm>
              <a:off x="1728" y="3264"/>
              <a:ext cx="40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s-ES_tradnl" sz="2000" b="1">
                  <a:latin typeface="Arial" charset="0"/>
                </a:rPr>
                <a:t>                 Áreas de contaminación permanente</a:t>
              </a:r>
            </a:p>
          </p:txBody>
        </p:sp>
        <p:sp>
          <p:nvSpPr>
            <p:cNvPr id="5155" name="Rectangle 55"/>
            <p:cNvSpPr>
              <a:spLocks noChangeArrowheads="1"/>
            </p:cNvSpPr>
            <p:nvPr/>
          </p:nvSpPr>
          <p:spPr bwMode="auto">
            <a:xfrm>
              <a:off x="2256" y="3312"/>
              <a:ext cx="192" cy="144"/>
            </a:xfrm>
            <a:prstGeom prst="rect">
              <a:avLst/>
            </a:prstGeom>
            <a:solidFill>
              <a:schemeClr val="bg2"/>
            </a:solidFill>
            <a:ln w="9525">
              <a:solidFill>
                <a:schemeClr val="tx1"/>
              </a:solidFill>
              <a:miter lim="800000"/>
              <a:headEnd/>
              <a:tailEnd/>
            </a:ln>
          </p:spPr>
          <p:txBody>
            <a:bodyPr wrap="none" anchor="ctr"/>
            <a:lstStyle/>
            <a:p>
              <a:endParaRPr lang="es-ES_tradnl"/>
            </a:p>
          </p:txBody>
        </p:sp>
      </p:grpSp>
      <p:pic>
        <p:nvPicPr>
          <p:cNvPr id="5148" name="Picture 56" descr="Mapa mundi básic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0" y="1066800"/>
            <a:ext cx="885825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9" name="Text Box 57"/>
          <p:cNvSpPr txBox="1">
            <a:spLocks noChangeArrowheads="1"/>
          </p:cNvSpPr>
          <p:nvPr/>
        </p:nvSpPr>
        <p:spPr bwMode="auto">
          <a:xfrm>
            <a:off x="2743200" y="5562600"/>
            <a:ext cx="647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s-ES_tradnl" sz="2000" b="1">
                <a:latin typeface="Arial" charset="0"/>
              </a:rPr>
              <a:t>                 Áreas de grave contaminación costera</a:t>
            </a:r>
          </a:p>
        </p:txBody>
      </p:sp>
      <p:sp>
        <p:nvSpPr>
          <p:cNvPr id="5150" name="Rectangle 58"/>
          <p:cNvSpPr>
            <a:spLocks noChangeArrowheads="1"/>
          </p:cNvSpPr>
          <p:nvPr/>
        </p:nvSpPr>
        <p:spPr bwMode="auto">
          <a:xfrm>
            <a:off x="3581400" y="5638800"/>
            <a:ext cx="304800" cy="228600"/>
          </a:xfrm>
          <a:prstGeom prst="rect">
            <a:avLst/>
          </a:prstGeom>
          <a:solidFill>
            <a:srgbClr val="FF0000"/>
          </a:solidFill>
          <a:ln w="9525">
            <a:solidFill>
              <a:schemeClr val="tx1"/>
            </a:solidFill>
            <a:miter lim="800000"/>
            <a:headEnd/>
            <a:tailEnd/>
          </a:ln>
        </p:spPr>
        <p:txBody>
          <a:bodyPr wrap="none" anchor="ctr"/>
          <a:lstStyle/>
          <a:p>
            <a:endParaRPr lang="es-ES_tradnl"/>
          </a:p>
        </p:txBody>
      </p:sp>
      <p:grpSp>
        <p:nvGrpSpPr>
          <p:cNvPr id="5151" name="Group 59"/>
          <p:cNvGrpSpPr>
            <a:grpSpLocks/>
          </p:cNvGrpSpPr>
          <p:nvPr/>
        </p:nvGrpSpPr>
        <p:grpSpPr bwMode="auto">
          <a:xfrm>
            <a:off x="1219200" y="1371600"/>
            <a:ext cx="7650163" cy="3352800"/>
            <a:chOff x="768" y="864"/>
            <a:chExt cx="4819" cy="2112"/>
          </a:xfrm>
        </p:grpSpPr>
        <p:graphicFrame>
          <p:nvGraphicFramePr>
            <p:cNvPr id="5123" name="Object 60"/>
            <p:cNvGraphicFramePr>
              <a:graphicFrameLocks noChangeAspect="1"/>
            </p:cNvGraphicFramePr>
            <p:nvPr/>
          </p:nvGraphicFramePr>
          <p:xfrm>
            <a:off x="1680" y="1296"/>
            <a:ext cx="67" cy="96"/>
          </p:xfrm>
          <a:graphic>
            <a:graphicData uri="http://schemas.openxmlformats.org/presentationml/2006/ole">
              <mc:AlternateContent xmlns:mc="http://schemas.openxmlformats.org/markup-compatibility/2006">
                <mc:Choice xmlns:v="urn:schemas-microsoft-com:vml" Requires="v">
                  <p:oleObj spid="_x0000_s27106" name="Clip" r:id="rId4" imgW="853077" imgH="1223061" progId="MS_ClipArt_Gallery.2">
                    <p:embed/>
                  </p:oleObj>
                </mc:Choice>
                <mc:Fallback>
                  <p:oleObj name="Clip" r:id="rId4"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0" y="1296"/>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4" name="Object 61"/>
            <p:cNvGraphicFramePr>
              <a:graphicFrameLocks noChangeAspect="1"/>
            </p:cNvGraphicFramePr>
            <p:nvPr/>
          </p:nvGraphicFramePr>
          <p:xfrm>
            <a:off x="1776" y="1152"/>
            <a:ext cx="67" cy="96"/>
          </p:xfrm>
          <a:graphic>
            <a:graphicData uri="http://schemas.openxmlformats.org/presentationml/2006/ole">
              <mc:AlternateContent xmlns:mc="http://schemas.openxmlformats.org/markup-compatibility/2006">
                <mc:Choice xmlns:v="urn:schemas-microsoft-com:vml" Requires="v">
                  <p:oleObj spid="_x0000_s27107" name="Clip" r:id="rId6" imgW="853077" imgH="1223061" progId="MS_ClipArt_Gallery.2">
                    <p:embed/>
                  </p:oleObj>
                </mc:Choice>
                <mc:Fallback>
                  <p:oleObj name="Clip" r:id="rId6"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1152"/>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5" name="Object 62"/>
            <p:cNvGraphicFramePr>
              <a:graphicFrameLocks noChangeAspect="1"/>
            </p:cNvGraphicFramePr>
            <p:nvPr/>
          </p:nvGraphicFramePr>
          <p:xfrm>
            <a:off x="1968" y="1152"/>
            <a:ext cx="67" cy="96"/>
          </p:xfrm>
          <a:graphic>
            <a:graphicData uri="http://schemas.openxmlformats.org/presentationml/2006/ole">
              <mc:AlternateContent xmlns:mc="http://schemas.openxmlformats.org/markup-compatibility/2006">
                <mc:Choice xmlns:v="urn:schemas-microsoft-com:vml" Requires="v">
                  <p:oleObj spid="_x0000_s27108" name="Clip" r:id="rId7" imgW="853077" imgH="1223061" progId="MS_ClipArt_Gallery.2">
                    <p:embed/>
                  </p:oleObj>
                </mc:Choice>
                <mc:Fallback>
                  <p:oleObj name="Clip" r:id="rId7"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 y="1152"/>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6" name="Object 63"/>
            <p:cNvGraphicFramePr>
              <a:graphicFrameLocks noChangeAspect="1"/>
            </p:cNvGraphicFramePr>
            <p:nvPr/>
          </p:nvGraphicFramePr>
          <p:xfrm>
            <a:off x="2016" y="1056"/>
            <a:ext cx="67" cy="96"/>
          </p:xfrm>
          <a:graphic>
            <a:graphicData uri="http://schemas.openxmlformats.org/presentationml/2006/ole">
              <mc:AlternateContent xmlns:mc="http://schemas.openxmlformats.org/markup-compatibility/2006">
                <mc:Choice xmlns:v="urn:schemas-microsoft-com:vml" Requires="v">
                  <p:oleObj spid="_x0000_s27109" name="Clip" r:id="rId8" imgW="853077" imgH="1223061" progId="MS_ClipArt_Gallery.2">
                    <p:embed/>
                  </p:oleObj>
                </mc:Choice>
                <mc:Fallback>
                  <p:oleObj name="Clip" r:id="rId8"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 y="1056"/>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7" name="Object 64"/>
            <p:cNvGraphicFramePr>
              <a:graphicFrameLocks noChangeAspect="1"/>
            </p:cNvGraphicFramePr>
            <p:nvPr/>
          </p:nvGraphicFramePr>
          <p:xfrm>
            <a:off x="1872" y="1200"/>
            <a:ext cx="67" cy="96"/>
          </p:xfrm>
          <a:graphic>
            <a:graphicData uri="http://schemas.openxmlformats.org/presentationml/2006/ole">
              <mc:AlternateContent xmlns:mc="http://schemas.openxmlformats.org/markup-compatibility/2006">
                <mc:Choice xmlns:v="urn:schemas-microsoft-com:vml" Requires="v">
                  <p:oleObj spid="_x0000_s27110" name="Clip" r:id="rId9" imgW="853077" imgH="1223061" progId="MS_ClipArt_Gallery.2">
                    <p:embed/>
                  </p:oleObj>
                </mc:Choice>
                <mc:Fallback>
                  <p:oleObj name="Clip" r:id="rId9"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1200"/>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8" name="Object 65"/>
            <p:cNvGraphicFramePr>
              <a:graphicFrameLocks noChangeAspect="1"/>
            </p:cNvGraphicFramePr>
            <p:nvPr/>
          </p:nvGraphicFramePr>
          <p:xfrm>
            <a:off x="768" y="1104"/>
            <a:ext cx="67" cy="96"/>
          </p:xfrm>
          <a:graphic>
            <a:graphicData uri="http://schemas.openxmlformats.org/presentationml/2006/ole">
              <mc:AlternateContent xmlns:mc="http://schemas.openxmlformats.org/markup-compatibility/2006">
                <mc:Choice xmlns:v="urn:schemas-microsoft-com:vml" Requires="v">
                  <p:oleObj spid="_x0000_s27111" name="Clip" r:id="rId10" imgW="853077" imgH="1223061" progId="MS_ClipArt_Gallery.2">
                    <p:embed/>
                  </p:oleObj>
                </mc:Choice>
                <mc:Fallback>
                  <p:oleObj name="Clip" r:id="rId10"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1104"/>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9" name="Object 66"/>
            <p:cNvGraphicFramePr>
              <a:graphicFrameLocks noChangeAspect="1"/>
            </p:cNvGraphicFramePr>
            <p:nvPr/>
          </p:nvGraphicFramePr>
          <p:xfrm>
            <a:off x="2592" y="1392"/>
            <a:ext cx="67" cy="96"/>
          </p:xfrm>
          <a:graphic>
            <a:graphicData uri="http://schemas.openxmlformats.org/presentationml/2006/ole">
              <mc:AlternateContent xmlns:mc="http://schemas.openxmlformats.org/markup-compatibility/2006">
                <mc:Choice xmlns:v="urn:schemas-microsoft-com:vml" Requires="v">
                  <p:oleObj spid="_x0000_s27112" name="Clip" r:id="rId11" imgW="853077" imgH="1223061" progId="MS_ClipArt_Gallery.2">
                    <p:embed/>
                  </p:oleObj>
                </mc:Choice>
                <mc:Fallback>
                  <p:oleObj name="Clip" r:id="rId11"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1392"/>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30" name="Object 67"/>
            <p:cNvGraphicFramePr>
              <a:graphicFrameLocks noChangeAspect="1"/>
            </p:cNvGraphicFramePr>
            <p:nvPr/>
          </p:nvGraphicFramePr>
          <p:xfrm>
            <a:off x="2592" y="1248"/>
            <a:ext cx="67" cy="96"/>
          </p:xfrm>
          <a:graphic>
            <a:graphicData uri="http://schemas.openxmlformats.org/presentationml/2006/ole">
              <mc:AlternateContent xmlns:mc="http://schemas.openxmlformats.org/markup-compatibility/2006">
                <mc:Choice xmlns:v="urn:schemas-microsoft-com:vml" Requires="v">
                  <p:oleObj spid="_x0000_s27113" name="Clip" r:id="rId12" imgW="853077" imgH="1223061" progId="MS_ClipArt_Gallery.2">
                    <p:embed/>
                  </p:oleObj>
                </mc:Choice>
                <mc:Fallback>
                  <p:oleObj name="Clip" r:id="rId12"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1248"/>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31" name="Object 68"/>
            <p:cNvGraphicFramePr>
              <a:graphicFrameLocks noChangeAspect="1"/>
            </p:cNvGraphicFramePr>
            <p:nvPr/>
          </p:nvGraphicFramePr>
          <p:xfrm>
            <a:off x="2640" y="1104"/>
            <a:ext cx="67" cy="96"/>
          </p:xfrm>
          <a:graphic>
            <a:graphicData uri="http://schemas.openxmlformats.org/presentationml/2006/ole">
              <mc:AlternateContent xmlns:mc="http://schemas.openxmlformats.org/markup-compatibility/2006">
                <mc:Choice xmlns:v="urn:schemas-microsoft-com:vml" Requires="v">
                  <p:oleObj spid="_x0000_s27114" name="Clip" r:id="rId13" imgW="853077" imgH="1223061" progId="MS_ClipArt_Gallery.2">
                    <p:embed/>
                  </p:oleObj>
                </mc:Choice>
                <mc:Fallback>
                  <p:oleObj name="Clip" r:id="rId13"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1104"/>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32" name="Object 69"/>
            <p:cNvGraphicFramePr>
              <a:graphicFrameLocks noChangeAspect="1"/>
            </p:cNvGraphicFramePr>
            <p:nvPr/>
          </p:nvGraphicFramePr>
          <p:xfrm>
            <a:off x="2640" y="912"/>
            <a:ext cx="67" cy="96"/>
          </p:xfrm>
          <a:graphic>
            <a:graphicData uri="http://schemas.openxmlformats.org/presentationml/2006/ole">
              <mc:AlternateContent xmlns:mc="http://schemas.openxmlformats.org/markup-compatibility/2006">
                <mc:Choice xmlns:v="urn:schemas-microsoft-com:vml" Requires="v">
                  <p:oleObj spid="_x0000_s27115" name="Clip" r:id="rId14" imgW="853077" imgH="1223061" progId="MS_ClipArt_Gallery.2">
                    <p:embed/>
                  </p:oleObj>
                </mc:Choice>
                <mc:Fallback>
                  <p:oleObj name="Clip" r:id="rId14"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912"/>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33" name="Object 70"/>
            <p:cNvGraphicFramePr>
              <a:graphicFrameLocks noChangeAspect="1"/>
            </p:cNvGraphicFramePr>
            <p:nvPr/>
          </p:nvGraphicFramePr>
          <p:xfrm>
            <a:off x="2832" y="912"/>
            <a:ext cx="67" cy="96"/>
          </p:xfrm>
          <a:graphic>
            <a:graphicData uri="http://schemas.openxmlformats.org/presentationml/2006/ole">
              <mc:AlternateContent xmlns:mc="http://schemas.openxmlformats.org/markup-compatibility/2006">
                <mc:Choice xmlns:v="urn:schemas-microsoft-com:vml" Requires="v">
                  <p:oleObj spid="_x0000_s27116" name="Clip" r:id="rId15" imgW="853077" imgH="1223061" progId="MS_ClipArt_Gallery.2">
                    <p:embed/>
                  </p:oleObj>
                </mc:Choice>
                <mc:Fallback>
                  <p:oleObj name="Clip" r:id="rId15"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2" y="912"/>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34" name="Object 71"/>
            <p:cNvGraphicFramePr>
              <a:graphicFrameLocks noChangeAspect="1"/>
            </p:cNvGraphicFramePr>
            <p:nvPr/>
          </p:nvGraphicFramePr>
          <p:xfrm>
            <a:off x="2448" y="1680"/>
            <a:ext cx="67" cy="96"/>
          </p:xfrm>
          <a:graphic>
            <a:graphicData uri="http://schemas.openxmlformats.org/presentationml/2006/ole">
              <mc:AlternateContent xmlns:mc="http://schemas.openxmlformats.org/markup-compatibility/2006">
                <mc:Choice xmlns:v="urn:schemas-microsoft-com:vml" Requires="v">
                  <p:oleObj spid="_x0000_s27117" name="Clip" r:id="rId16" imgW="853077" imgH="1223061" progId="MS_ClipArt_Gallery.2">
                    <p:embed/>
                  </p:oleObj>
                </mc:Choice>
                <mc:Fallback>
                  <p:oleObj name="Clip" r:id="rId16"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 y="1680"/>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35" name="Object 72"/>
            <p:cNvGraphicFramePr>
              <a:graphicFrameLocks noChangeAspect="1"/>
            </p:cNvGraphicFramePr>
            <p:nvPr/>
          </p:nvGraphicFramePr>
          <p:xfrm>
            <a:off x="3120" y="864"/>
            <a:ext cx="67" cy="96"/>
          </p:xfrm>
          <a:graphic>
            <a:graphicData uri="http://schemas.openxmlformats.org/presentationml/2006/ole">
              <mc:AlternateContent xmlns:mc="http://schemas.openxmlformats.org/markup-compatibility/2006">
                <mc:Choice xmlns:v="urn:schemas-microsoft-com:vml" Requires="v">
                  <p:oleObj spid="_x0000_s27118" name="Clip" r:id="rId17" imgW="853077" imgH="1223061" progId="MS_ClipArt_Gallery.2">
                    <p:embed/>
                  </p:oleObj>
                </mc:Choice>
                <mc:Fallback>
                  <p:oleObj name="Clip" r:id="rId17"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864"/>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36" name="Object 73"/>
            <p:cNvGraphicFramePr>
              <a:graphicFrameLocks noChangeAspect="1"/>
            </p:cNvGraphicFramePr>
            <p:nvPr/>
          </p:nvGraphicFramePr>
          <p:xfrm>
            <a:off x="5040" y="1488"/>
            <a:ext cx="67" cy="96"/>
          </p:xfrm>
          <a:graphic>
            <a:graphicData uri="http://schemas.openxmlformats.org/presentationml/2006/ole">
              <mc:AlternateContent xmlns:mc="http://schemas.openxmlformats.org/markup-compatibility/2006">
                <mc:Choice xmlns:v="urn:schemas-microsoft-com:vml" Requires="v">
                  <p:oleObj spid="_x0000_s27119" name="Clip" r:id="rId18" imgW="853077" imgH="1223061" progId="MS_ClipArt_Gallery.2">
                    <p:embed/>
                  </p:oleObj>
                </mc:Choice>
                <mc:Fallback>
                  <p:oleObj name="Clip" r:id="rId18"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 y="1488"/>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37" name="Object 74"/>
            <p:cNvGraphicFramePr>
              <a:graphicFrameLocks noChangeAspect="1"/>
            </p:cNvGraphicFramePr>
            <p:nvPr/>
          </p:nvGraphicFramePr>
          <p:xfrm>
            <a:off x="5136" y="1344"/>
            <a:ext cx="67" cy="96"/>
          </p:xfrm>
          <a:graphic>
            <a:graphicData uri="http://schemas.openxmlformats.org/presentationml/2006/ole">
              <mc:AlternateContent xmlns:mc="http://schemas.openxmlformats.org/markup-compatibility/2006">
                <mc:Choice xmlns:v="urn:schemas-microsoft-com:vml" Requires="v">
                  <p:oleObj spid="_x0000_s27120" name="Clip" r:id="rId19" imgW="853077" imgH="1223061" progId="MS_ClipArt_Gallery.2">
                    <p:embed/>
                  </p:oleObj>
                </mc:Choice>
                <mc:Fallback>
                  <p:oleObj name="Clip" r:id="rId19"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 y="1344"/>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38" name="Object 75"/>
            <p:cNvGraphicFramePr>
              <a:graphicFrameLocks noChangeAspect="1"/>
            </p:cNvGraphicFramePr>
            <p:nvPr/>
          </p:nvGraphicFramePr>
          <p:xfrm>
            <a:off x="4656" y="1728"/>
            <a:ext cx="67" cy="96"/>
          </p:xfrm>
          <a:graphic>
            <a:graphicData uri="http://schemas.openxmlformats.org/presentationml/2006/ole">
              <mc:AlternateContent xmlns:mc="http://schemas.openxmlformats.org/markup-compatibility/2006">
                <mc:Choice xmlns:v="urn:schemas-microsoft-com:vml" Requires="v">
                  <p:oleObj spid="_x0000_s27121" name="Clip" r:id="rId20" imgW="853077" imgH="1223061" progId="MS_ClipArt_Gallery.2">
                    <p:embed/>
                  </p:oleObj>
                </mc:Choice>
                <mc:Fallback>
                  <p:oleObj name="Clip" r:id="rId20"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 y="1728"/>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39" name="Object 76"/>
            <p:cNvGraphicFramePr>
              <a:graphicFrameLocks noChangeAspect="1"/>
            </p:cNvGraphicFramePr>
            <p:nvPr/>
          </p:nvGraphicFramePr>
          <p:xfrm>
            <a:off x="3360" y="2784"/>
            <a:ext cx="67" cy="96"/>
          </p:xfrm>
          <a:graphic>
            <a:graphicData uri="http://schemas.openxmlformats.org/presentationml/2006/ole">
              <mc:AlternateContent xmlns:mc="http://schemas.openxmlformats.org/markup-compatibility/2006">
                <mc:Choice xmlns:v="urn:schemas-microsoft-com:vml" Requires="v">
                  <p:oleObj spid="_x0000_s27122" name="Clip" r:id="rId21" imgW="853077" imgH="1223061" progId="MS_ClipArt_Gallery.2">
                    <p:embed/>
                  </p:oleObj>
                </mc:Choice>
                <mc:Fallback>
                  <p:oleObj name="Clip" r:id="rId21"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 y="2784"/>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40" name="Object 77"/>
            <p:cNvGraphicFramePr>
              <a:graphicFrameLocks noChangeAspect="1"/>
            </p:cNvGraphicFramePr>
            <p:nvPr/>
          </p:nvGraphicFramePr>
          <p:xfrm>
            <a:off x="3024" y="2832"/>
            <a:ext cx="67" cy="96"/>
          </p:xfrm>
          <a:graphic>
            <a:graphicData uri="http://schemas.openxmlformats.org/presentationml/2006/ole">
              <mc:AlternateContent xmlns:mc="http://schemas.openxmlformats.org/markup-compatibility/2006">
                <mc:Choice xmlns:v="urn:schemas-microsoft-com:vml" Requires="v">
                  <p:oleObj spid="_x0000_s27123" name="Clip" r:id="rId22" imgW="853077" imgH="1223061" progId="MS_ClipArt_Gallery.2">
                    <p:embed/>
                  </p:oleObj>
                </mc:Choice>
                <mc:Fallback>
                  <p:oleObj name="Clip" r:id="rId22"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2832"/>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41" name="Object 78"/>
            <p:cNvGraphicFramePr>
              <a:graphicFrameLocks noChangeAspect="1"/>
            </p:cNvGraphicFramePr>
            <p:nvPr/>
          </p:nvGraphicFramePr>
          <p:xfrm>
            <a:off x="5520" y="2880"/>
            <a:ext cx="67" cy="96"/>
          </p:xfrm>
          <a:graphic>
            <a:graphicData uri="http://schemas.openxmlformats.org/presentationml/2006/ole">
              <mc:AlternateContent xmlns:mc="http://schemas.openxmlformats.org/markup-compatibility/2006">
                <mc:Choice xmlns:v="urn:schemas-microsoft-com:vml" Requires="v">
                  <p:oleObj spid="_x0000_s27124" name="Clip" r:id="rId23" imgW="853077" imgH="1223061" progId="MS_ClipArt_Gallery.2">
                    <p:embed/>
                  </p:oleObj>
                </mc:Choice>
                <mc:Fallback>
                  <p:oleObj name="Clip" r:id="rId23"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 y="2880"/>
                          <a:ext cx="6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152" name="Group 79"/>
          <p:cNvGrpSpPr>
            <a:grpSpLocks/>
          </p:cNvGrpSpPr>
          <p:nvPr/>
        </p:nvGrpSpPr>
        <p:grpSpPr bwMode="auto">
          <a:xfrm>
            <a:off x="2743200" y="5943600"/>
            <a:ext cx="6477000" cy="396875"/>
            <a:chOff x="1728" y="3744"/>
            <a:chExt cx="4080" cy="250"/>
          </a:xfrm>
        </p:grpSpPr>
        <p:sp>
          <p:nvSpPr>
            <p:cNvPr id="5153" name="Text Box 80"/>
            <p:cNvSpPr txBox="1">
              <a:spLocks noChangeArrowheads="1"/>
            </p:cNvSpPr>
            <p:nvPr/>
          </p:nvSpPr>
          <p:spPr bwMode="auto">
            <a:xfrm>
              <a:off x="1728" y="3744"/>
              <a:ext cx="40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s-ES_tradnl" sz="2000" b="1">
                  <a:latin typeface="Arial" charset="0"/>
                </a:rPr>
                <a:t>                 Vertederos en el fondo marino</a:t>
              </a:r>
            </a:p>
          </p:txBody>
        </p:sp>
        <p:graphicFrame>
          <p:nvGraphicFramePr>
            <p:cNvPr id="5122" name="Object 81"/>
            <p:cNvGraphicFramePr>
              <a:graphicFrameLocks noChangeAspect="1"/>
            </p:cNvGraphicFramePr>
            <p:nvPr/>
          </p:nvGraphicFramePr>
          <p:xfrm>
            <a:off x="2299" y="3792"/>
            <a:ext cx="101" cy="144"/>
          </p:xfrm>
          <a:graphic>
            <a:graphicData uri="http://schemas.openxmlformats.org/presentationml/2006/ole">
              <mc:AlternateContent xmlns:mc="http://schemas.openxmlformats.org/markup-compatibility/2006">
                <mc:Choice xmlns:v="urn:schemas-microsoft-com:vml" Requires="v">
                  <p:oleObj spid="_x0000_s27125" name="Clip" r:id="rId24" imgW="853077" imgH="1223061" progId="MS_ClipArt_Gallery.2">
                    <p:embed/>
                  </p:oleObj>
                </mc:Choice>
                <mc:Fallback>
                  <p:oleObj name="Clip" r:id="rId24" imgW="853077" imgH="122306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9" y="3792"/>
                          <a:ext cx="101"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28868328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nchor="b">
            <a:normAutofit fontScale="90000"/>
          </a:bodyPr>
          <a:lstStyle/>
          <a:p>
            <a:pPr eaLnBrk="1" hangingPunct="1">
              <a:defRPr/>
            </a:pPr>
            <a:r>
              <a:rPr lang="es-ES" smtClean="0"/>
              <a:t>Contaminación de las aguas marinas por hidrocarburos</a:t>
            </a:r>
          </a:p>
        </p:txBody>
      </p:sp>
      <p:pic>
        <p:nvPicPr>
          <p:cNvPr id="32771" name="Picture 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79512" y="1600200"/>
            <a:ext cx="4915272" cy="5257800"/>
          </a:xfrm>
          <a:noFill/>
          <a:extLst>
            <a:ext uri="{909E8E84-426E-40DD-AFC4-6F175D3DCCD1}">
              <a14:hiddenFill xmlns:a14="http://schemas.microsoft.com/office/drawing/2010/main">
                <a:solidFill>
                  <a:srgbClr val="FFFFFF"/>
                </a:solidFill>
              </a14:hiddenFill>
            </a:ext>
          </a:extLst>
        </p:spPr>
      </p:pic>
      <p:sp>
        <p:nvSpPr>
          <p:cNvPr id="32772" name="Rectangle 6"/>
          <p:cNvSpPr>
            <a:spLocks noChangeArrowheads="1"/>
          </p:cNvSpPr>
          <p:nvPr/>
        </p:nvSpPr>
        <p:spPr bwMode="auto">
          <a:xfrm>
            <a:off x="348765" y="5351848"/>
            <a:ext cx="46552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b="1" i="1" dirty="0">
                <a:solidFill>
                  <a:srgbClr val="FFFF00"/>
                </a:solidFill>
              </a:rPr>
              <a:t>Derrame de fuel </a:t>
            </a:r>
            <a:r>
              <a:rPr lang="es-ES" sz="2800" b="1" i="1" dirty="0" err="1">
                <a:solidFill>
                  <a:srgbClr val="FFFF00"/>
                </a:solidFill>
              </a:rPr>
              <a:t>oil</a:t>
            </a:r>
            <a:r>
              <a:rPr lang="es-ES" sz="2800" b="1" i="1" dirty="0">
                <a:solidFill>
                  <a:srgbClr val="FFFF00"/>
                </a:solidFill>
              </a:rPr>
              <a:t> del </a:t>
            </a:r>
            <a:r>
              <a:rPr lang="es-ES" sz="2800" b="1" i="1" dirty="0" err="1">
                <a:solidFill>
                  <a:srgbClr val="FFFF00"/>
                </a:solidFill>
              </a:rPr>
              <a:t>Prestige</a:t>
            </a:r>
            <a:r>
              <a:rPr lang="es-ES" sz="2800" b="1" i="1" dirty="0">
                <a:solidFill>
                  <a:srgbClr val="FFFF00"/>
                </a:solidFill>
              </a:rPr>
              <a:t> en costas españolas, en marzo del 2003.</a:t>
            </a:r>
            <a:r>
              <a:rPr lang="es-ES" sz="2800" dirty="0"/>
              <a:t> </a:t>
            </a:r>
          </a:p>
        </p:txBody>
      </p:sp>
      <p:pic>
        <p:nvPicPr>
          <p:cNvPr id="5" name="Picture 7" descr="20021115123812"/>
          <p:cNvPicPr>
            <a:picLocks noChangeAspect="1" noChangeArrowheads="1"/>
          </p:cNvPicPr>
          <p:nvPr/>
        </p:nvPicPr>
        <p:blipFill>
          <a:blip r:embed="rId3">
            <a:extLst>
              <a:ext uri="{28A0092B-C50C-407E-A947-70E740481C1C}">
                <a14:useLocalDpi xmlns:a14="http://schemas.microsoft.com/office/drawing/2010/main" val="0"/>
              </a:ext>
            </a:extLst>
          </a:blip>
          <a:srcRect t="5556" b="6667"/>
          <a:stretch>
            <a:fillRect/>
          </a:stretch>
        </p:blipFill>
        <p:spPr bwMode="auto">
          <a:xfrm>
            <a:off x="5436096" y="1700808"/>
            <a:ext cx="3312368" cy="485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728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Título"/>
          <p:cNvSpPr>
            <a:spLocks noGrp="1"/>
          </p:cNvSpPr>
          <p:nvPr>
            <p:ph type="title"/>
          </p:nvPr>
        </p:nvSpPr>
        <p:spPr/>
        <p:txBody>
          <a:bodyPr>
            <a:normAutofit fontScale="90000"/>
          </a:bodyPr>
          <a:lstStyle/>
          <a:p>
            <a:r>
              <a:rPr lang="es-ES" dirty="0" smtClean="0"/>
              <a:t>Problemas ambientales causados por contaminación de la atmósfera que afectan a la biosfera</a:t>
            </a:r>
          </a:p>
        </p:txBody>
      </p:sp>
      <p:sp>
        <p:nvSpPr>
          <p:cNvPr id="3" name="2 Marcador de contenido"/>
          <p:cNvSpPr>
            <a:spLocks noGrp="1"/>
          </p:cNvSpPr>
          <p:nvPr>
            <p:ph idx="1"/>
          </p:nvPr>
        </p:nvSpPr>
        <p:spPr>
          <a:xfrm>
            <a:off x="457200" y="1988840"/>
            <a:ext cx="8229600" cy="4137323"/>
          </a:xfrm>
        </p:spPr>
        <p:txBody>
          <a:bodyPr/>
          <a:lstStyle/>
          <a:p>
            <a:pPr eaLnBrk="1" hangingPunct="1">
              <a:lnSpc>
                <a:spcPct val="130000"/>
              </a:lnSpc>
              <a:spcBef>
                <a:spcPct val="50000"/>
              </a:spcBef>
              <a:buClr>
                <a:schemeClr val="bg1"/>
              </a:buClr>
              <a:buSzPct val="150000"/>
              <a:buFont typeface="Wingdings" pitchFamily="2" charset="2"/>
              <a:buChar char="Ø"/>
              <a:defRPr/>
            </a:pPr>
            <a:r>
              <a:rPr lang="es-ES" sz="2400" b="1" dirty="0" smtClean="0"/>
              <a:t>- DEBILITAMIENTO DE LA CAPA DE OZONO</a:t>
            </a:r>
          </a:p>
          <a:p>
            <a:pPr eaLnBrk="1" hangingPunct="1">
              <a:lnSpc>
                <a:spcPct val="90000"/>
              </a:lnSpc>
              <a:spcBef>
                <a:spcPct val="50000"/>
              </a:spcBef>
              <a:buClr>
                <a:schemeClr val="bg1"/>
              </a:buClr>
              <a:buSzPct val="150000"/>
              <a:buFont typeface="Wingdings" pitchFamily="2" charset="2"/>
              <a:buChar char="Ø"/>
              <a:defRPr/>
            </a:pPr>
            <a:r>
              <a:rPr lang="es-ES" sz="2400" b="1" dirty="0" smtClean="0"/>
              <a:t>- CALENTAMIENTO    GLOBAL </a:t>
            </a:r>
          </a:p>
          <a:p>
            <a:pPr eaLnBrk="1" hangingPunct="1">
              <a:lnSpc>
                <a:spcPct val="80000"/>
              </a:lnSpc>
              <a:spcBef>
                <a:spcPct val="50000"/>
              </a:spcBef>
              <a:buClr>
                <a:schemeClr val="bg1"/>
              </a:buClr>
              <a:buSzPct val="150000"/>
              <a:buFont typeface="Wingdings" pitchFamily="2" charset="2"/>
              <a:buChar char="Ø"/>
              <a:defRPr/>
            </a:pPr>
            <a:r>
              <a:rPr lang="es-ES" sz="2400" b="1" dirty="0" smtClean="0"/>
              <a:t> - CAMBIO CLIMÁTICO.</a:t>
            </a:r>
          </a:p>
          <a:p>
            <a:pPr eaLnBrk="1" hangingPunct="1">
              <a:lnSpc>
                <a:spcPct val="80000"/>
              </a:lnSpc>
              <a:spcBef>
                <a:spcPct val="50000"/>
              </a:spcBef>
              <a:buClr>
                <a:schemeClr val="bg1"/>
              </a:buClr>
              <a:buSzPct val="150000"/>
              <a:buFont typeface="Wingdings" pitchFamily="2" charset="2"/>
              <a:buChar char="Ø"/>
              <a:defRPr/>
            </a:pPr>
            <a:r>
              <a:rPr lang="es-ES" sz="2400" b="1" dirty="0" smtClean="0"/>
              <a:t>- LLUVIAS ÁCIDAS</a:t>
            </a:r>
            <a:r>
              <a:rPr lang="es-ES" b="1" dirty="0" smtClean="0"/>
              <a:t>.</a:t>
            </a:r>
          </a:p>
          <a:p>
            <a:pPr marL="0" indent="0">
              <a:buFont typeface="Wingdings" pitchFamily="2" charset="2"/>
              <a:buNone/>
              <a:defRPr/>
            </a:pPr>
            <a:endParaRPr lang="es-ES" dirty="0"/>
          </a:p>
        </p:txBody>
      </p:sp>
      <p:pic>
        <p:nvPicPr>
          <p:cNvPr id="58372" name="Picture 2" descr="contaminacio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3" y="1988840"/>
            <a:ext cx="2174777" cy="448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4232920"/>
            <a:ext cx="38100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8817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8" name="Picture 4" descr="C:\Users\Edu y Susa\AppData\Local\Microsoft\Windows\Temporary Internet Files\Low\Content.IE5\Y0TGQ0M4\aveconpetrole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415280"/>
            <a:ext cx="4800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7"/>
          <p:cNvSpPr txBox="1">
            <a:spLocks noChangeArrowheads="1"/>
          </p:cNvSpPr>
          <p:nvPr/>
        </p:nvSpPr>
        <p:spPr bwMode="auto">
          <a:xfrm>
            <a:off x="4139952" y="4437112"/>
            <a:ext cx="396044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s-ES_tradnl" sz="2400" b="1" dirty="0"/>
              <a:t>En todas  las fases de la explotación petrolera se afecta la biodiversidad, tanto los vegetales como los  animales</a:t>
            </a:r>
            <a:endParaRPr lang="es-ES" sz="2400" b="1"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135" y="412779"/>
            <a:ext cx="3229745" cy="323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20021115123812"/>
          <p:cNvPicPr>
            <a:picLocks noChangeAspect="1" noChangeArrowheads="1"/>
          </p:cNvPicPr>
          <p:nvPr/>
        </p:nvPicPr>
        <p:blipFill>
          <a:blip r:embed="rId5">
            <a:extLst>
              <a:ext uri="{28A0092B-C50C-407E-A947-70E740481C1C}">
                <a14:useLocalDpi xmlns:a14="http://schemas.microsoft.com/office/drawing/2010/main" val="0"/>
              </a:ext>
            </a:extLst>
          </a:blip>
          <a:srcRect t="5556" b="6667"/>
          <a:stretch>
            <a:fillRect/>
          </a:stretch>
        </p:blipFill>
        <p:spPr bwMode="auto">
          <a:xfrm>
            <a:off x="292904" y="3645025"/>
            <a:ext cx="3499668" cy="27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7781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9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2"/>
          <p:cNvSpPr>
            <a:spLocks noChangeArrowheads="1"/>
          </p:cNvSpPr>
          <p:nvPr/>
        </p:nvSpPr>
        <p:spPr bwMode="auto">
          <a:xfrm>
            <a:off x="-931863" y="3370262"/>
            <a:ext cx="10868026" cy="3756025"/>
          </a:xfrm>
          <a:custGeom>
            <a:avLst/>
            <a:gdLst>
              <a:gd name="T0" fmla="*/ 2147483647 w 30190"/>
              <a:gd name="T1" fmla="*/ 2147483647 h 11153"/>
              <a:gd name="T2" fmla="*/ 2147483647 w 30190"/>
              <a:gd name="T3" fmla="*/ 2147483647 h 11153"/>
              <a:gd name="T4" fmla="*/ 2147483647 w 30190"/>
              <a:gd name="T5" fmla="*/ 2147483647 h 11153"/>
              <a:gd name="T6" fmla="*/ 2147483647 w 30190"/>
              <a:gd name="T7" fmla="*/ 2147483647 h 11153"/>
              <a:gd name="T8" fmla="*/ 2147483647 w 30190"/>
              <a:gd name="T9" fmla="*/ 2147483647 h 11153"/>
              <a:gd name="T10" fmla="*/ 2147483647 w 30190"/>
              <a:gd name="T11" fmla="*/ 2147483647 h 11153"/>
              <a:gd name="T12" fmla="*/ 2147483647 w 30190"/>
              <a:gd name="T13" fmla="*/ 2147483647 h 11153"/>
              <a:gd name="T14" fmla="*/ 2147483647 w 30190"/>
              <a:gd name="T15" fmla="*/ 2147483647 h 11153"/>
              <a:gd name="T16" fmla="*/ 2147483647 w 30190"/>
              <a:gd name="T17" fmla="*/ 2147483647 h 11153"/>
              <a:gd name="T18" fmla="*/ 2147483647 w 30190"/>
              <a:gd name="T19" fmla="*/ 2147483647 h 11153"/>
              <a:gd name="T20" fmla="*/ 2147483647 w 30190"/>
              <a:gd name="T21" fmla="*/ 2147483647 h 11153"/>
              <a:gd name="T22" fmla="*/ 2147483647 w 30190"/>
              <a:gd name="T23" fmla="*/ 0 h 11153"/>
              <a:gd name="T24" fmla="*/ 2147483647 w 30190"/>
              <a:gd name="T25" fmla="*/ 2147483647 h 11153"/>
              <a:gd name="T26" fmla="*/ 2147483647 w 30190"/>
              <a:gd name="T27" fmla="*/ 2147483647 h 11153"/>
              <a:gd name="T28" fmla="*/ 2147483647 w 30190"/>
              <a:gd name="T29" fmla="*/ 2147483647 h 11153"/>
              <a:gd name="T30" fmla="*/ 2147483647 w 30190"/>
              <a:gd name="T31" fmla="*/ 2147483647 h 11153"/>
              <a:gd name="T32" fmla="*/ 2147483647 w 30190"/>
              <a:gd name="T33" fmla="*/ 2147483647 h 11153"/>
              <a:gd name="T34" fmla="*/ 2147483647 w 30190"/>
              <a:gd name="T35" fmla="*/ 2147483647 h 11153"/>
              <a:gd name="T36" fmla="*/ 2147483647 w 30190"/>
              <a:gd name="T37" fmla="*/ 2147483647 h 11153"/>
              <a:gd name="T38" fmla="*/ 2147483647 w 30190"/>
              <a:gd name="T39" fmla="*/ 2147483647 h 11153"/>
              <a:gd name="T40" fmla="*/ 2147483647 w 30190"/>
              <a:gd name="T41" fmla="*/ 2147483647 h 11153"/>
              <a:gd name="T42" fmla="*/ 2147483647 w 30190"/>
              <a:gd name="T43" fmla="*/ 2147483647 h 11153"/>
              <a:gd name="T44" fmla="*/ 2147483647 w 30190"/>
              <a:gd name="T45" fmla="*/ 2147483647 h 11153"/>
              <a:gd name="T46" fmla="*/ 2147483647 w 30190"/>
              <a:gd name="T47" fmla="*/ 2147483647 h 11153"/>
              <a:gd name="T48" fmla="*/ 2147483647 w 30190"/>
              <a:gd name="T49" fmla="*/ 2147483647 h 11153"/>
              <a:gd name="T50" fmla="*/ 2147483647 w 30190"/>
              <a:gd name="T51" fmla="*/ 2147483647 h 11153"/>
              <a:gd name="T52" fmla="*/ 2147483647 w 30190"/>
              <a:gd name="T53" fmla="*/ 2147483647 h 11153"/>
              <a:gd name="T54" fmla="*/ 2147483647 w 30190"/>
              <a:gd name="T55" fmla="*/ 2147483647 h 11153"/>
              <a:gd name="T56" fmla="*/ 2147483647 w 30190"/>
              <a:gd name="T57" fmla="*/ 2147483647 h 11153"/>
              <a:gd name="T58" fmla="*/ 2147483647 w 30190"/>
              <a:gd name="T59" fmla="*/ 2147483647 h 11153"/>
              <a:gd name="T60" fmla="*/ 2147483647 w 30190"/>
              <a:gd name="T61" fmla="*/ 2147483647 h 11153"/>
              <a:gd name="T62" fmla="*/ 2147483647 w 30190"/>
              <a:gd name="T63" fmla="*/ 2147483647 h 11153"/>
              <a:gd name="T64" fmla="*/ 2147483647 w 30190"/>
              <a:gd name="T65" fmla="*/ 2147483647 h 11153"/>
              <a:gd name="T66" fmla="*/ 2147483647 w 30190"/>
              <a:gd name="T67" fmla="*/ 2147483647 h 11153"/>
              <a:gd name="T68" fmla="*/ 2147483647 w 30190"/>
              <a:gd name="T69" fmla="*/ 2147483647 h 11153"/>
              <a:gd name="T70" fmla="*/ 2147483647 w 30190"/>
              <a:gd name="T71" fmla="*/ 2147483647 h 11153"/>
              <a:gd name="T72" fmla="*/ 2147483647 w 30190"/>
              <a:gd name="T73" fmla="*/ 2147483647 h 11153"/>
              <a:gd name="T74" fmla="*/ 2147483647 w 30190"/>
              <a:gd name="T75" fmla="*/ 2147483647 h 11153"/>
              <a:gd name="T76" fmla="*/ 2147483647 w 30190"/>
              <a:gd name="T77" fmla="*/ 2147483647 h 11153"/>
              <a:gd name="T78" fmla="*/ 2147483647 w 30190"/>
              <a:gd name="T79" fmla="*/ 2147483647 h 11153"/>
              <a:gd name="T80" fmla="*/ 2147483647 w 30190"/>
              <a:gd name="T81" fmla="*/ 2147483647 h 11153"/>
              <a:gd name="T82" fmla="*/ 2147483647 w 30190"/>
              <a:gd name="T83" fmla="*/ 2147483647 h 11153"/>
              <a:gd name="T84" fmla="*/ 2147483647 w 30190"/>
              <a:gd name="T85" fmla="*/ 2147483647 h 11153"/>
              <a:gd name="T86" fmla="*/ 2147483647 w 30190"/>
              <a:gd name="T87" fmla="*/ 2147483647 h 11153"/>
              <a:gd name="T88" fmla="*/ 2147483647 w 30190"/>
              <a:gd name="T89" fmla="*/ 2147483647 h 11153"/>
              <a:gd name="T90" fmla="*/ 2147483647 w 30190"/>
              <a:gd name="T91" fmla="*/ 2147483647 h 1115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190"/>
              <a:gd name="T139" fmla="*/ 0 h 11153"/>
              <a:gd name="T140" fmla="*/ 30190 w 30190"/>
              <a:gd name="T141" fmla="*/ 11153 h 1115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190" h="11153">
                <a:moveTo>
                  <a:pt x="1905" y="1212"/>
                </a:moveTo>
                <a:cubicBezTo>
                  <a:pt x="2050" y="1450"/>
                  <a:pt x="2090" y="1605"/>
                  <a:pt x="2359" y="1666"/>
                </a:cubicBezTo>
                <a:cubicBezTo>
                  <a:pt x="2570" y="1825"/>
                  <a:pt x="2795" y="1812"/>
                  <a:pt x="3007" y="1971"/>
                </a:cubicBezTo>
                <a:cubicBezTo>
                  <a:pt x="3677" y="1746"/>
                  <a:pt x="2787" y="2019"/>
                  <a:pt x="4409" y="1856"/>
                </a:cubicBezTo>
                <a:cubicBezTo>
                  <a:pt x="4431" y="1856"/>
                  <a:pt x="4833" y="1702"/>
                  <a:pt x="4899" y="1666"/>
                </a:cubicBezTo>
                <a:cubicBezTo>
                  <a:pt x="5053" y="1583"/>
                  <a:pt x="5357" y="1402"/>
                  <a:pt x="5357" y="1402"/>
                </a:cubicBezTo>
                <a:cubicBezTo>
                  <a:pt x="5375" y="1349"/>
                  <a:pt x="5477" y="1093"/>
                  <a:pt x="5507" y="1062"/>
                </a:cubicBezTo>
                <a:cubicBezTo>
                  <a:pt x="5534" y="1036"/>
                  <a:pt x="5582" y="1036"/>
                  <a:pt x="5622" y="1023"/>
                </a:cubicBezTo>
                <a:cubicBezTo>
                  <a:pt x="5662" y="895"/>
                  <a:pt x="5693" y="767"/>
                  <a:pt x="5737" y="643"/>
                </a:cubicBezTo>
                <a:cubicBezTo>
                  <a:pt x="5798" y="745"/>
                  <a:pt x="5891" y="833"/>
                  <a:pt x="5926" y="948"/>
                </a:cubicBezTo>
                <a:cubicBezTo>
                  <a:pt x="5931" y="961"/>
                  <a:pt x="5993" y="1164"/>
                  <a:pt x="6001" y="1177"/>
                </a:cubicBezTo>
                <a:cubicBezTo>
                  <a:pt x="6032" y="1212"/>
                  <a:pt x="6076" y="1225"/>
                  <a:pt x="6116" y="1252"/>
                </a:cubicBezTo>
                <a:cubicBezTo>
                  <a:pt x="6253" y="1600"/>
                  <a:pt x="6570" y="1737"/>
                  <a:pt x="6870" y="1936"/>
                </a:cubicBezTo>
                <a:cubicBezTo>
                  <a:pt x="7082" y="2077"/>
                  <a:pt x="7276" y="2271"/>
                  <a:pt x="7518" y="2350"/>
                </a:cubicBezTo>
                <a:cubicBezTo>
                  <a:pt x="7593" y="2377"/>
                  <a:pt x="7668" y="2403"/>
                  <a:pt x="7743" y="2425"/>
                </a:cubicBezTo>
                <a:cubicBezTo>
                  <a:pt x="7858" y="2456"/>
                  <a:pt x="7977" y="2469"/>
                  <a:pt x="8087" y="2504"/>
                </a:cubicBezTo>
                <a:cubicBezTo>
                  <a:pt x="8374" y="2593"/>
                  <a:pt x="8616" y="2690"/>
                  <a:pt x="8921" y="2729"/>
                </a:cubicBezTo>
                <a:cubicBezTo>
                  <a:pt x="9260" y="2716"/>
                  <a:pt x="9604" y="2729"/>
                  <a:pt x="9944" y="2694"/>
                </a:cubicBezTo>
                <a:cubicBezTo>
                  <a:pt x="10120" y="2676"/>
                  <a:pt x="10327" y="2513"/>
                  <a:pt x="10513" y="2465"/>
                </a:cubicBezTo>
                <a:cubicBezTo>
                  <a:pt x="10768" y="2297"/>
                  <a:pt x="11068" y="2169"/>
                  <a:pt x="11306" y="1971"/>
                </a:cubicBezTo>
                <a:cubicBezTo>
                  <a:pt x="11461" y="1843"/>
                  <a:pt x="11589" y="1737"/>
                  <a:pt x="11761" y="1631"/>
                </a:cubicBezTo>
                <a:cubicBezTo>
                  <a:pt x="11999" y="1336"/>
                  <a:pt x="12294" y="1106"/>
                  <a:pt x="12519" y="798"/>
                </a:cubicBezTo>
                <a:cubicBezTo>
                  <a:pt x="12576" y="639"/>
                  <a:pt x="12696" y="560"/>
                  <a:pt x="12788" y="418"/>
                </a:cubicBezTo>
                <a:cubicBezTo>
                  <a:pt x="12898" y="255"/>
                  <a:pt x="12916" y="136"/>
                  <a:pt x="13053" y="0"/>
                </a:cubicBezTo>
                <a:cubicBezTo>
                  <a:pt x="13106" y="176"/>
                  <a:pt x="13119" y="352"/>
                  <a:pt x="13167" y="529"/>
                </a:cubicBezTo>
                <a:cubicBezTo>
                  <a:pt x="13229" y="758"/>
                  <a:pt x="13445" y="886"/>
                  <a:pt x="13582" y="1062"/>
                </a:cubicBezTo>
                <a:cubicBezTo>
                  <a:pt x="13820" y="1367"/>
                  <a:pt x="13966" y="1781"/>
                  <a:pt x="14380" y="1856"/>
                </a:cubicBezTo>
                <a:cubicBezTo>
                  <a:pt x="14724" y="2037"/>
                  <a:pt x="15214" y="2218"/>
                  <a:pt x="15593" y="2275"/>
                </a:cubicBezTo>
                <a:cubicBezTo>
                  <a:pt x="16541" y="2249"/>
                  <a:pt x="17524" y="2416"/>
                  <a:pt x="18437" y="2160"/>
                </a:cubicBezTo>
                <a:cubicBezTo>
                  <a:pt x="18759" y="2072"/>
                  <a:pt x="19015" y="1852"/>
                  <a:pt x="19346" y="1781"/>
                </a:cubicBezTo>
                <a:cubicBezTo>
                  <a:pt x="19544" y="1684"/>
                  <a:pt x="19747" y="1636"/>
                  <a:pt x="19950" y="1556"/>
                </a:cubicBezTo>
                <a:cubicBezTo>
                  <a:pt x="20003" y="1503"/>
                  <a:pt x="20047" y="1446"/>
                  <a:pt x="20104" y="1402"/>
                </a:cubicBezTo>
                <a:cubicBezTo>
                  <a:pt x="20148" y="1367"/>
                  <a:pt x="20210" y="1362"/>
                  <a:pt x="20254" y="1327"/>
                </a:cubicBezTo>
                <a:cubicBezTo>
                  <a:pt x="20342" y="1252"/>
                  <a:pt x="20400" y="1142"/>
                  <a:pt x="20483" y="1062"/>
                </a:cubicBezTo>
                <a:cubicBezTo>
                  <a:pt x="20704" y="612"/>
                  <a:pt x="20413" y="1142"/>
                  <a:pt x="20673" y="833"/>
                </a:cubicBezTo>
                <a:cubicBezTo>
                  <a:pt x="20766" y="723"/>
                  <a:pt x="20819" y="577"/>
                  <a:pt x="20898" y="454"/>
                </a:cubicBezTo>
                <a:cubicBezTo>
                  <a:pt x="20960" y="366"/>
                  <a:pt x="21088" y="189"/>
                  <a:pt x="21088" y="189"/>
                </a:cubicBezTo>
                <a:cubicBezTo>
                  <a:pt x="21127" y="216"/>
                  <a:pt x="21167" y="233"/>
                  <a:pt x="21202" y="264"/>
                </a:cubicBezTo>
                <a:cubicBezTo>
                  <a:pt x="21242" y="299"/>
                  <a:pt x="21273" y="348"/>
                  <a:pt x="21317" y="379"/>
                </a:cubicBezTo>
                <a:cubicBezTo>
                  <a:pt x="21387" y="427"/>
                  <a:pt x="21586" y="502"/>
                  <a:pt x="21656" y="529"/>
                </a:cubicBezTo>
                <a:cubicBezTo>
                  <a:pt x="21815" y="740"/>
                  <a:pt x="21974" y="767"/>
                  <a:pt x="22225" y="908"/>
                </a:cubicBezTo>
                <a:cubicBezTo>
                  <a:pt x="22909" y="1287"/>
                  <a:pt x="22159" y="961"/>
                  <a:pt x="22679" y="1177"/>
                </a:cubicBezTo>
                <a:cubicBezTo>
                  <a:pt x="22851" y="1345"/>
                  <a:pt x="23063" y="1358"/>
                  <a:pt x="23288" y="1402"/>
                </a:cubicBezTo>
                <a:cubicBezTo>
                  <a:pt x="24020" y="1230"/>
                  <a:pt x="23054" y="1446"/>
                  <a:pt x="25145" y="1327"/>
                </a:cubicBezTo>
                <a:cubicBezTo>
                  <a:pt x="25250" y="1323"/>
                  <a:pt x="25449" y="1252"/>
                  <a:pt x="25449" y="1252"/>
                </a:cubicBezTo>
                <a:cubicBezTo>
                  <a:pt x="25603" y="1133"/>
                  <a:pt x="25722" y="1120"/>
                  <a:pt x="25903" y="1062"/>
                </a:cubicBezTo>
                <a:cubicBezTo>
                  <a:pt x="26005" y="904"/>
                  <a:pt x="25952" y="961"/>
                  <a:pt x="26132" y="833"/>
                </a:cubicBezTo>
                <a:cubicBezTo>
                  <a:pt x="26207" y="780"/>
                  <a:pt x="26357" y="683"/>
                  <a:pt x="26357" y="683"/>
                </a:cubicBezTo>
                <a:cubicBezTo>
                  <a:pt x="26406" y="542"/>
                  <a:pt x="26503" y="480"/>
                  <a:pt x="26547" y="339"/>
                </a:cubicBezTo>
                <a:cubicBezTo>
                  <a:pt x="26741" y="533"/>
                  <a:pt x="26785" y="736"/>
                  <a:pt x="26966" y="908"/>
                </a:cubicBezTo>
                <a:cubicBezTo>
                  <a:pt x="27036" y="1133"/>
                  <a:pt x="27036" y="1093"/>
                  <a:pt x="27191" y="1287"/>
                </a:cubicBezTo>
                <a:cubicBezTo>
                  <a:pt x="27442" y="1600"/>
                  <a:pt x="27230" y="1442"/>
                  <a:pt x="27460" y="1592"/>
                </a:cubicBezTo>
                <a:cubicBezTo>
                  <a:pt x="27574" y="1768"/>
                  <a:pt x="27729" y="1759"/>
                  <a:pt x="27914" y="1821"/>
                </a:cubicBezTo>
                <a:cubicBezTo>
                  <a:pt x="28152" y="1900"/>
                  <a:pt x="28395" y="1931"/>
                  <a:pt x="28633" y="2010"/>
                </a:cubicBezTo>
                <a:cubicBezTo>
                  <a:pt x="28915" y="2103"/>
                  <a:pt x="29171" y="2196"/>
                  <a:pt x="29466" y="2235"/>
                </a:cubicBezTo>
                <a:cubicBezTo>
                  <a:pt x="29753" y="2332"/>
                  <a:pt x="29643" y="2571"/>
                  <a:pt x="29885" y="2654"/>
                </a:cubicBezTo>
                <a:cubicBezTo>
                  <a:pt x="29951" y="2941"/>
                  <a:pt x="30044" y="3214"/>
                  <a:pt x="30150" y="3488"/>
                </a:cubicBezTo>
                <a:cubicBezTo>
                  <a:pt x="30110" y="4180"/>
                  <a:pt x="30189" y="5984"/>
                  <a:pt x="29960" y="6557"/>
                </a:cubicBezTo>
                <a:cubicBezTo>
                  <a:pt x="29947" y="6632"/>
                  <a:pt x="29943" y="6712"/>
                  <a:pt x="29920" y="6787"/>
                </a:cubicBezTo>
                <a:cubicBezTo>
                  <a:pt x="29903" y="6839"/>
                  <a:pt x="29863" y="6884"/>
                  <a:pt x="29846" y="6936"/>
                </a:cubicBezTo>
                <a:cubicBezTo>
                  <a:pt x="29823" y="7011"/>
                  <a:pt x="29775" y="7479"/>
                  <a:pt x="29771" y="7505"/>
                </a:cubicBezTo>
                <a:cubicBezTo>
                  <a:pt x="29749" y="7655"/>
                  <a:pt x="29691" y="7779"/>
                  <a:pt x="29656" y="7924"/>
                </a:cubicBezTo>
                <a:cubicBezTo>
                  <a:pt x="29577" y="8255"/>
                  <a:pt x="29493" y="8617"/>
                  <a:pt x="29316" y="8908"/>
                </a:cubicBezTo>
                <a:cubicBezTo>
                  <a:pt x="29255" y="9261"/>
                  <a:pt x="29136" y="9613"/>
                  <a:pt x="28977" y="9935"/>
                </a:cubicBezTo>
                <a:cubicBezTo>
                  <a:pt x="28933" y="10151"/>
                  <a:pt x="28902" y="10337"/>
                  <a:pt x="28708" y="10465"/>
                </a:cubicBezTo>
                <a:cubicBezTo>
                  <a:pt x="28249" y="11152"/>
                  <a:pt x="27636" y="10760"/>
                  <a:pt x="26587" y="10804"/>
                </a:cubicBezTo>
                <a:cubicBezTo>
                  <a:pt x="26251" y="10637"/>
                  <a:pt x="25731" y="10932"/>
                  <a:pt x="25374" y="10958"/>
                </a:cubicBezTo>
                <a:cubicBezTo>
                  <a:pt x="25056" y="10981"/>
                  <a:pt x="24743" y="10981"/>
                  <a:pt x="24426" y="10994"/>
                </a:cubicBezTo>
                <a:cubicBezTo>
                  <a:pt x="22141" y="10570"/>
                  <a:pt x="19773" y="10967"/>
                  <a:pt x="17449" y="10958"/>
                </a:cubicBezTo>
                <a:cubicBezTo>
                  <a:pt x="13824" y="10941"/>
                  <a:pt x="10195" y="10932"/>
                  <a:pt x="6570" y="10919"/>
                </a:cubicBezTo>
                <a:cubicBezTo>
                  <a:pt x="5931" y="10711"/>
                  <a:pt x="5485" y="10786"/>
                  <a:pt x="4709" y="10769"/>
                </a:cubicBezTo>
                <a:cubicBezTo>
                  <a:pt x="4220" y="10711"/>
                  <a:pt x="3766" y="10517"/>
                  <a:pt x="3307" y="10350"/>
                </a:cubicBezTo>
                <a:cubicBezTo>
                  <a:pt x="3020" y="10248"/>
                  <a:pt x="2703" y="10293"/>
                  <a:pt x="2398" y="10275"/>
                </a:cubicBezTo>
                <a:cubicBezTo>
                  <a:pt x="2107" y="10350"/>
                  <a:pt x="1825" y="10262"/>
                  <a:pt x="1525" y="10315"/>
                </a:cubicBezTo>
                <a:cubicBezTo>
                  <a:pt x="1521" y="10315"/>
                  <a:pt x="1278" y="10253"/>
                  <a:pt x="1261" y="10235"/>
                </a:cubicBezTo>
                <a:cubicBezTo>
                  <a:pt x="1234" y="10209"/>
                  <a:pt x="1252" y="10151"/>
                  <a:pt x="1225" y="10125"/>
                </a:cubicBezTo>
                <a:cubicBezTo>
                  <a:pt x="1199" y="10098"/>
                  <a:pt x="1146" y="10103"/>
                  <a:pt x="1111" y="10085"/>
                </a:cubicBezTo>
                <a:cubicBezTo>
                  <a:pt x="1031" y="10041"/>
                  <a:pt x="881" y="9935"/>
                  <a:pt x="881" y="9935"/>
                </a:cubicBezTo>
                <a:cubicBezTo>
                  <a:pt x="837" y="9750"/>
                  <a:pt x="771" y="9710"/>
                  <a:pt x="657" y="9556"/>
                </a:cubicBezTo>
                <a:cubicBezTo>
                  <a:pt x="604" y="9397"/>
                  <a:pt x="520" y="9256"/>
                  <a:pt x="467" y="9097"/>
                </a:cubicBezTo>
                <a:cubicBezTo>
                  <a:pt x="418" y="8952"/>
                  <a:pt x="396" y="8850"/>
                  <a:pt x="313" y="8718"/>
                </a:cubicBezTo>
                <a:cubicBezTo>
                  <a:pt x="264" y="8467"/>
                  <a:pt x="163" y="7960"/>
                  <a:pt x="163" y="7960"/>
                </a:cubicBezTo>
                <a:cubicBezTo>
                  <a:pt x="163" y="7946"/>
                  <a:pt x="0" y="5878"/>
                  <a:pt x="277" y="5234"/>
                </a:cubicBezTo>
                <a:cubicBezTo>
                  <a:pt x="291" y="5058"/>
                  <a:pt x="308" y="4877"/>
                  <a:pt x="313" y="4701"/>
                </a:cubicBezTo>
                <a:cubicBezTo>
                  <a:pt x="343" y="3858"/>
                  <a:pt x="238" y="3232"/>
                  <a:pt x="542" y="2504"/>
                </a:cubicBezTo>
                <a:cubicBezTo>
                  <a:pt x="617" y="2324"/>
                  <a:pt x="604" y="2196"/>
                  <a:pt x="767" y="2085"/>
                </a:cubicBezTo>
                <a:cubicBezTo>
                  <a:pt x="793" y="2046"/>
                  <a:pt x="824" y="2010"/>
                  <a:pt x="846" y="1971"/>
                </a:cubicBezTo>
                <a:cubicBezTo>
                  <a:pt x="864" y="1936"/>
                  <a:pt x="859" y="1891"/>
                  <a:pt x="881" y="1856"/>
                </a:cubicBezTo>
                <a:cubicBezTo>
                  <a:pt x="930" y="1781"/>
                  <a:pt x="1080" y="1622"/>
                  <a:pt x="1146" y="1556"/>
                </a:cubicBezTo>
                <a:cubicBezTo>
                  <a:pt x="1309" y="1393"/>
                  <a:pt x="1565" y="1375"/>
                  <a:pt x="1755" y="1252"/>
                </a:cubicBezTo>
                <a:cubicBezTo>
                  <a:pt x="1949" y="1318"/>
                  <a:pt x="2077" y="1358"/>
                  <a:pt x="2209" y="1517"/>
                </a:cubicBezTo>
                <a:cubicBezTo>
                  <a:pt x="2315" y="1644"/>
                  <a:pt x="2315" y="1618"/>
                  <a:pt x="2209" y="1666"/>
                </a:cubicBezTo>
                <a:lnTo>
                  <a:pt x="1905" y="1212"/>
                </a:lnTo>
              </a:path>
            </a:pathLst>
          </a:custGeom>
          <a:solidFill>
            <a:srgbClr val="0099FF"/>
          </a:solidFill>
          <a:ln w="9360">
            <a:solidFill>
              <a:srgbClr val="000000"/>
            </a:solidFill>
            <a:round/>
            <a:headEnd/>
            <a:tailEnd/>
          </a:ln>
        </p:spPr>
        <p:txBody>
          <a:bodyPr wrap="none" anchor="ctr"/>
          <a:lstStyle/>
          <a:p>
            <a:endParaRPr lang="es-ES_tradnl"/>
          </a:p>
        </p:txBody>
      </p:sp>
      <p:sp>
        <p:nvSpPr>
          <p:cNvPr id="34819" name="Oval 3"/>
          <p:cNvSpPr>
            <a:spLocks noChangeArrowheads="1"/>
          </p:cNvSpPr>
          <p:nvPr/>
        </p:nvSpPr>
        <p:spPr bwMode="auto">
          <a:xfrm>
            <a:off x="5943600" y="228600"/>
            <a:ext cx="1219200" cy="1066800"/>
          </a:xfrm>
          <a:prstGeom prst="ellipse">
            <a:avLst/>
          </a:prstGeom>
          <a:solidFill>
            <a:srgbClr val="FFFF00"/>
          </a:solidFill>
          <a:ln w="9360">
            <a:solidFill>
              <a:srgbClr val="000000"/>
            </a:solidFill>
            <a:round/>
            <a:headEnd/>
            <a:tailEnd/>
          </a:ln>
        </p:spPr>
        <p:txBody>
          <a:bodyPr wrap="none" anchor="ctr"/>
          <a:lstStyle/>
          <a:p>
            <a:endParaRPr lang="es-ES_tradnl"/>
          </a:p>
        </p:txBody>
      </p:sp>
      <p:sp>
        <p:nvSpPr>
          <p:cNvPr id="34820" name="Line 4"/>
          <p:cNvSpPr>
            <a:spLocks noChangeShapeType="1"/>
          </p:cNvSpPr>
          <p:nvPr/>
        </p:nvSpPr>
        <p:spPr bwMode="auto">
          <a:xfrm flipH="1">
            <a:off x="4568825" y="1981200"/>
            <a:ext cx="1073150" cy="1905000"/>
          </a:xfrm>
          <a:prstGeom prst="line">
            <a:avLst/>
          </a:prstGeom>
          <a:noFill/>
          <a:ln w="2556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4821" name="Line 5"/>
          <p:cNvSpPr>
            <a:spLocks noChangeShapeType="1"/>
          </p:cNvSpPr>
          <p:nvPr/>
        </p:nvSpPr>
        <p:spPr bwMode="auto">
          <a:xfrm flipH="1">
            <a:off x="4873625" y="2057400"/>
            <a:ext cx="1073150" cy="1905000"/>
          </a:xfrm>
          <a:prstGeom prst="line">
            <a:avLst/>
          </a:prstGeom>
          <a:noFill/>
          <a:ln w="2556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4822" name="Line 6"/>
          <p:cNvSpPr>
            <a:spLocks noChangeShapeType="1"/>
          </p:cNvSpPr>
          <p:nvPr/>
        </p:nvSpPr>
        <p:spPr bwMode="auto">
          <a:xfrm flipH="1">
            <a:off x="5407025" y="2057400"/>
            <a:ext cx="1073150" cy="1905000"/>
          </a:xfrm>
          <a:prstGeom prst="line">
            <a:avLst/>
          </a:prstGeom>
          <a:noFill/>
          <a:ln w="2556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4823" name="Line 7"/>
          <p:cNvSpPr>
            <a:spLocks noChangeShapeType="1"/>
          </p:cNvSpPr>
          <p:nvPr/>
        </p:nvSpPr>
        <p:spPr bwMode="auto">
          <a:xfrm flipH="1">
            <a:off x="2892425" y="2057400"/>
            <a:ext cx="1073150" cy="1905000"/>
          </a:xfrm>
          <a:prstGeom prst="line">
            <a:avLst/>
          </a:prstGeom>
          <a:noFill/>
          <a:ln w="2556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4824" name="Line 8"/>
          <p:cNvSpPr>
            <a:spLocks noChangeShapeType="1"/>
          </p:cNvSpPr>
          <p:nvPr/>
        </p:nvSpPr>
        <p:spPr bwMode="auto">
          <a:xfrm flipH="1">
            <a:off x="3349625" y="1676400"/>
            <a:ext cx="1073150" cy="1905000"/>
          </a:xfrm>
          <a:prstGeom prst="line">
            <a:avLst/>
          </a:prstGeom>
          <a:noFill/>
          <a:ln w="2556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4825" name="Line 9"/>
          <p:cNvSpPr>
            <a:spLocks noChangeShapeType="1"/>
          </p:cNvSpPr>
          <p:nvPr/>
        </p:nvSpPr>
        <p:spPr bwMode="auto">
          <a:xfrm flipH="1">
            <a:off x="3959225" y="1600200"/>
            <a:ext cx="1073150" cy="1905000"/>
          </a:xfrm>
          <a:prstGeom prst="line">
            <a:avLst/>
          </a:prstGeom>
          <a:noFill/>
          <a:ln w="2556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4826" name="Line 10"/>
          <p:cNvSpPr>
            <a:spLocks noChangeShapeType="1"/>
          </p:cNvSpPr>
          <p:nvPr/>
        </p:nvSpPr>
        <p:spPr bwMode="auto">
          <a:xfrm flipH="1">
            <a:off x="4187825" y="1828800"/>
            <a:ext cx="1073150" cy="1905000"/>
          </a:xfrm>
          <a:prstGeom prst="line">
            <a:avLst/>
          </a:prstGeom>
          <a:noFill/>
          <a:ln w="2556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4827" name="Freeform 11"/>
          <p:cNvSpPr>
            <a:spLocks noChangeArrowheads="1"/>
          </p:cNvSpPr>
          <p:nvPr/>
        </p:nvSpPr>
        <p:spPr bwMode="auto">
          <a:xfrm>
            <a:off x="250825" y="3370263"/>
            <a:ext cx="2560638" cy="1147762"/>
          </a:xfrm>
          <a:custGeom>
            <a:avLst/>
            <a:gdLst>
              <a:gd name="T0" fmla="*/ 2147483647 w 7114"/>
              <a:gd name="T1" fmla="*/ 2147483647 h 3189"/>
              <a:gd name="T2" fmla="*/ 2147483647 w 7114"/>
              <a:gd name="T3" fmla="*/ 2147483647 h 3189"/>
              <a:gd name="T4" fmla="*/ 2147483647 w 7114"/>
              <a:gd name="T5" fmla="*/ 2147483647 h 3189"/>
              <a:gd name="T6" fmla="*/ 2147483647 w 7114"/>
              <a:gd name="T7" fmla="*/ 2147483647 h 3189"/>
              <a:gd name="T8" fmla="*/ 2147483647 w 7114"/>
              <a:gd name="T9" fmla="*/ 2147483647 h 3189"/>
              <a:gd name="T10" fmla="*/ 2147483647 w 7114"/>
              <a:gd name="T11" fmla="*/ 2147483647 h 3189"/>
              <a:gd name="T12" fmla="*/ 2147483647 w 7114"/>
              <a:gd name="T13" fmla="*/ 2147483647 h 3189"/>
              <a:gd name="T14" fmla="*/ 2147483647 w 7114"/>
              <a:gd name="T15" fmla="*/ 2147483647 h 3189"/>
              <a:gd name="T16" fmla="*/ 2147483647 w 7114"/>
              <a:gd name="T17" fmla="*/ 2147483647 h 3189"/>
              <a:gd name="T18" fmla="*/ 2147483647 w 7114"/>
              <a:gd name="T19" fmla="*/ 2147483647 h 3189"/>
              <a:gd name="T20" fmla="*/ 2147483647 w 7114"/>
              <a:gd name="T21" fmla="*/ 2147483647 h 3189"/>
              <a:gd name="T22" fmla="*/ 2147483647 w 7114"/>
              <a:gd name="T23" fmla="*/ 2147483647 h 3189"/>
              <a:gd name="T24" fmla="*/ 2147483647 w 7114"/>
              <a:gd name="T25" fmla="*/ 2147483647 h 3189"/>
              <a:gd name="T26" fmla="*/ 2147483647 w 7114"/>
              <a:gd name="T27" fmla="*/ 2147483647 h 3189"/>
              <a:gd name="T28" fmla="*/ 2147483647 w 7114"/>
              <a:gd name="T29" fmla="*/ 2147483647 h 3189"/>
              <a:gd name="T30" fmla="*/ 2147483647 w 7114"/>
              <a:gd name="T31" fmla="*/ 2147483647 h 3189"/>
              <a:gd name="T32" fmla="*/ 2147483647 w 7114"/>
              <a:gd name="T33" fmla="*/ 2147483647 h 3189"/>
              <a:gd name="T34" fmla="*/ 2147483647 w 7114"/>
              <a:gd name="T35" fmla="*/ 2147483647 h 3189"/>
              <a:gd name="T36" fmla="*/ 2147483647 w 7114"/>
              <a:gd name="T37" fmla="*/ 2147483647 h 3189"/>
              <a:gd name="T38" fmla="*/ 2147483647 w 7114"/>
              <a:gd name="T39" fmla="*/ 2147483647 h 3189"/>
              <a:gd name="T40" fmla="*/ 2147483647 w 7114"/>
              <a:gd name="T41" fmla="*/ 0 h 3189"/>
              <a:gd name="T42" fmla="*/ 2147483647 w 7114"/>
              <a:gd name="T43" fmla="*/ 2147483647 h 3189"/>
              <a:gd name="T44" fmla="*/ 2147483647 w 7114"/>
              <a:gd name="T45" fmla="*/ 2147483647 h 3189"/>
              <a:gd name="T46" fmla="*/ 2147483647 w 7114"/>
              <a:gd name="T47" fmla="*/ 2147483647 h 3189"/>
              <a:gd name="T48" fmla="*/ 2147483647 w 7114"/>
              <a:gd name="T49" fmla="*/ 2147483647 h 3189"/>
              <a:gd name="T50" fmla="*/ 2147483647 w 7114"/>
              <a:gd name="T51" fmla="*/ 2147483647 h 3189"/>
              <a:gd name="T52" fmla="*/ 2147483647 w 7114"/>
              <a:gd name="T53" fmla="*/ 2147483647 h 3189"/>
              <a:gd name="T54" fmla="*/ 2147483647 w 7114"/>
              <a:gd name="T55" fmla="*/ 2147483647 h 3189"/>
              <a:gd name="T56" fmla="*/ 2147483647 w 7114"/>
              <a:gd name="T57" fmla="*/ 2147483647 h 31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14"/>
              <a:gd name="T88" fmla="*/ 0 h 3189"/>
              <a:gd name="T89" fmla="*/ 7114 w 7114"/>
              <a:gd name="T90" fmla="*/ 3189 h 31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14" h="3189">
                <a:moveTo>
                  <a:pt x="135" y="1251"/>
                </a:moveTo>
                <a:cubicBezTo>
                  <a:pt x="100" y="1410"/>
                  <a:pt x="0" y="1617"/>
                  <a:pt x="175" y="1745"/>
                </a:cubicBezTo>
                <a:cubicBezTo>
                  <a:pt x="232" y="1785"/>
                  <a:pt x="303" y="1794"/>
                  <a:pt x="365" y="1820"/>
                </a:cubicBezTo>
                <a:cubicBezTo>
                  <a:pt x="585" y="1997"/>
                  <a:pt x="620" y="2001"/>
                  <a:pt x="894" y="2050"/>
                </a:cubicBezTo>
                <a:cubicBezTo>
                  <a:pt x="1560" y="2014"/>
                  <a:pt x="1577" y="2014"/>
                  <a:pt x="2071" y="1860"/>
                </a:cubicBezTo>
                <a:cubicBezTo>
                  <a:pt x="2098" y="1864"/>
                  <a:pt x="2323" y="1895"/>
                  <a:pt x="2371" y="1935"/>
                </a:cubicBezTo>
                <a:cubicBezTo>
                  <a:pt x="2407" y="1966"/>
                  <a:pt x="2411" y="2023"/>
                  <a:pt x="2451" y="2050"/>
                </a:cubicBezTo>
                <a:cubicBezTo>
                  <a:pt x="2539" y="2107"/>
                  <a:pt x="2649" y="2098"/>
                  <a:pt x="2751" y="2125"/>
                </a:cubicBezTo>
                <a:cubicBezTo>
                  <a:pt x="2923" y="2288"/>
                  <a:pt x="3170" y="2332"/>
                  <a:pt x="3395" y="2389"/>
                </a:cubicBezTo>
                <a:cubicBezTo>
                  <a:pt x="3681" y="2574"/>
                  <a:pt x="4008" y="2619"/>
                  <a:pt x="4307" y="2768"/>
                </a:cubicBezTo>
                <a:cubicBezTo>
                  <a:pt x="5031" y="3130"/>
                  <a:pt x="5816" y="3157"/>
                  <a:pt x="6619" y="3188"/>
                </a:cubicBezTo>
                <a:cubicBezTo>
                  <a:pt x="6879" y="3135"/>
                  <a:pt x="6993" y="3046"/>
                  <a:pt x="7113" y="2808"/>
                </a:cubicBezTo>
                <a:cubicBezTo>
                  <a:pt x="6976" y="2667"/>
                  <a:pt x="6976" y="2495"/>
                  <a:pt x="7038" y="2314"/>
                </a:cubicBezTo>
                <a:cubicBezTo>
                  <a:pt x="6808" y="1653"/>
                  <a:pt x="6667" y="2005"/>
                  <a:pt x="5560" y="1975"/>
                </a:cubicBezTo>
                <a:cubicBezTo>
                  <a:pt x="5101" y="1930"/>
                  <a:pt x="4590" y="1930"/>
                  <a:pt x="4193" y="1670"/>
                </a:cubicBezTo>
                <a:cubicBezTo>
                  <a:pt x="4166" y="1630"/>
                  <a:pt x="4153" y="1582"/>
                  <a:pt x="4118" y="1556"/>
                </a:cubicBezTo>
                <a:cubicBezTo>
                  <a:pt x="4025" y="1489"/>
                  <a:pt x="3814" y="1406"/>
                  <a:pt x="3814" y="1406"/>
                </a:cubicBezTo>
                <a:cubicBezTo>
                  <a:pt x="3686" y="1273"/>
                  <a:pt x="3562" y="1234"/>
                  <a:pt x="3395" y="1176"/>
                </a:cubicBezTo>
                <a:cubicBezTo>
                  <a:pt x="3262" y="995"/>
                  <a:pt x="3051" y="876"/>
                  <a:pt x="2830" y="797"/>
                </a:cubicBezTo>
                <a:cubicBezTo>
                  <a:pt x="2702" y="616"/>
                  <a:pt x="2759" y="598"/>
                  <a:pt x="2561" y="457"/>
                </a:cubicBezTo>
                <a:cubicBezTo>
                  <a:pt x="2521" y="281"/>
                  <a:pt x="2499" y="126"/>
                  <a:pt x="2371" y="0"/>
                </a:cubicBezTo>
                <a:cubicBezTo>
                  <a:pt x="2310" y="12"/>
                  <a:pt x="2235" y="3"/>
                  <a:pt x="2182" y="38"/>
                </a:cubicBezTo>
                <a:cubicBezTo>
                  <a:pt x="2151" y="60"/>
                  <a:pt x="2164" y="118"/>
                  <a:pt x="2146" y="153"/>
                </a:cubicBezTo>
                <a:cubicBezTo>
                  <a:pt x="2089" y="268"/>
                  <a:pt x="1988" y="351"/>
                  <a:pt x="1917" y="457"/>
                </a:cubicBezTo>
                <a:cubicBezTo>
                  <a:pt x="1811" y="788"/>
                  <a:pt x="1533" y="854"/>
                  <a:pt x="1233" y="947"/>
                </a:cubicBezTo>
                <a:cubicBezTo>
                  <a:pt x="1066" y="1000"/>
                  <a:pt x="911" y="1092"/>
                  <a:pt x="744" y="1136"/>
                </a:cubicBezTo>
                <a:cubicBezTo>
                  <a:pt x="519" y="1194"/>
                  <a:pt x="444" y="1189"/>
                  <a:pt x="175" y="1216"/>
                </a:cubicBezTo>
                <a:cubicBezTo>
                  <a:pt x="38" y="1260"/>
                  <a:pt x="21" y="1251"/>
                  <a:pt x="135" y="1251"/>
                </a:cubicBezTo>
              </a:path>
            </a:pathLst>
          </a:custGeom>
          <a:solidFill>
            <a:srgbClr val="000000"/>
          </a:solidFill>
          <a:ln w="9360">
            <a:solidFill>
              <a:srgbClr val="000000"/>
            </a:solidFill>
            <a:round/>
            <a:headEnd/>
            <a:tailEnd/>
          </a:ln>
        </p:spPr>
        <p:txBody>
          <a:bodyPr wrap="none" anchor="ctr"/>
          <a:lstStyle/>
          <a:p>
            <a:endParaRPr lang="es-ES_tradnl"/>
          </a:p>
        </p:txBody>
      </p:sp>
      <p:sp>
        <p:nvSpPr>
          <p:cNvPr id="34828" name="Freeform 12"/>
          <p:cNvSpPr>
            <a:spLocks noChangeArrowheads="1"/>
          </p:cNvSpPr>
          <p:nvPr/>
        </p:nvSpPr>
        <p:spPr bwMode="auto">
          <a:xfrm>
            <a:off x="3293701" y="3469888"/>
            <a:ext cx="5022715" cy="823208"/>
          </a:xfrm>
          <a:custGeom>
            <a:avLst/>
            <a:gdLst>
              <a:gd name="T0" fmla="*/ 2147483647 w 14597"/>
              <a:gd name="T1" fmla="*/ 2147483647 h 2616"/>
              <a:gd name="T2" fmla="*/ 2147483647 w 14597"/>
              <a:gd name="T3" fmla="*/ 2147483647 h 2616"/>
              <a:gd name="T4" fmla="*/ 2147483647 w 14597"/>
              <a:gd name="T5" fmla="*/ 2147483647 h 2616"/>
              <a:gd name="T6" fmla="*/ 2147483647 w 14597"/>
              <a:gd name="T7" fmla="*/ 2147483647 h 2616"/>
              <a:gd name="T8" fmla="*/ 2147483647 w 14597"/>
              <a:gd name="T9" fmla="*/ 2147483647 h 2616"/>
              <a:gd name="T10" fmla="*/ 2147483647 w 14597"/>
              <a:gd name="T11" fmla="*/ 2147483647 h 2616"/>
              <a:gd name="T12" fmla="*/ 2147483647 w 14597"/>
              <a:gd name="T13" fmla="*/ 2147483647 h 2616"/>
              <a:gd name="T14" fmla="*/ 2147483647 w 14597"/>
              <a:gd name="T15" fmla="*/ 2147483647 h 2616"/>
              <a:gd name="T16" fmla="*/ 2147483647 w 14597"/>
              <a:gd name="T17" fmla="*/ 2147483647 h 2616"/>
              <a:gd name="T18" fmla="*/ 2147483647 w 14597"/>
              <a:gd name="T19" fmla="*/ 2147483647 h 2616"/>
              <a:gd name="T20" fmla="*/ 2147483647 w 14597"/>
              <a:gd name="T21" fmla="*/ 2147483647 h 2616"/>
              <a:gd name="T22" fmla="*/ 2147483647 w 14597"/>
              <a:gd name="T23" fmla="*/ 2147483647 h 2616"/>
              <a:gd name="T24" fmla="*/ 2147483647 w 14597"/>
              <a:gd name="T25" fmla="*/ 2147483647 h 2616"/>
              <a:gd name="T26" fmla="*/ 2147483647 w 14597"/>
              <a:gd name="T27" fmla="*/ 2147483647 h 2616"/>
              <a:gd name="T28" fmla="*/ 2147483647 w 14597"/>
              <a:gd name="T29" fmla="*/ 2147483647 h 2616"/>
              <a:gd name="T30" fmla="*/ 2147483647 w 14597"/>
              <a:gd name="T31" fmla="*/ 2147483647 h 2616"/>
              <a:gd name="T32" fmla="*/ 2147483647 w 14597"/>
              <a:gd name="T33" fmla="*/ 2147483647 h 2616"/>
              <a:gd name="T34" fmla="*/ 2147483647 w 14597"/>
              <a:gd name="T35" fmla="*/ 2147483647 h 2616"/>
              <a:gd name="T36" fmla="*/ 2147483647 w 14597"/>
              <a:gd name="T37" fmla="*/ 2147483647 h 2616"/>
              <a:gd name="T38" fmla="*/ 2147483647 w 14597"/>
              <a:gd name="T39" fmla="*/ 2147483647 h 2616"/>
              <a:gd name="T40" fmla="*/ 2147483647 w 14597"/>
              <a:gd name="T41" fmla="*/ 2147483647 h 2616"/>
              <a:gd name="T42" fmla="*/ 2147483647 w 14597"/>
              <a:gd name="T43" fmla="*/ 2147483647 h 2616"/>
              <a:gd name="T44" fmla="*/ 2147483647 w 14597"/>
              <a:gd name="T45" fmla="*/ 2147483647 h 2616"/>
              <a:gd name="T46" fmla="*/ 2147483647 w 14597"/>
              <a:gd name="T47" fmla="*/ 2147483647 h 2616"/>
              <a:gd name="T48" fmla="*/ 2147483647 w 14597"/>
              <a:gd name="T49" fmla="*/ 2147483647 h 2616"/>
              <a:gd name="T50" fmla="*/ 2147483647 w 14597"/>
              <a:gd name="T51" fmla="*/ 2147483647 h 2616"/>
              <a:gd name="T52" fmla="*/ 2147483647 w 14597"/>
              <a:gd name="T53" fmla="*/ 2147483647 h 2616"/>
              <a:gd name="T54" fmla="*/ 2147483647 w 14597"/>
              <a:gd name="T55" fmla="*/ 2147483647 h 2616"/>
              <a:gd name="T56" fmla="*/ 2147483647 w 14597"/>
              <a:gd name="T57" fmla="*/ 2147483647 h 2616"/>
              <a:gd name="T58" fmla="*/ 2147483647 w 14597"/>
              <a:gd name="T59" fmla="*/ 2147483647 h 2616"/>
              <a:gd name="T60" fmla="*/ 2147483647 w 14597"/>
              <a:gd name="T61" fmla="*/ 2147483647 h 2616"/>
              <a:gd name="T62" fmla="*/ 2147483647 w 14597"/>
              <a:gd name="T63" fmla="*/ 2147483647 h 2616"/>
              <a:gd name="T64" fmla="*/ 2147483647 w 14597"/>
              <a:gd name="T65" fmla="*/ 2147483647 h 2616"/>
              <a:gd name="T66" fmla="*/ 2147483647 w 14597"/>
              <a:gd name="T67" fmla="*/ 2147483647 h 2616"/>
              <a:gd name="T68" fmla="*/ 2147483647 w 14597"/>
              <a:gd name="T69" fmla="*/ 2147483647 h 2616"/>
              <a:gd name="T70" fmla="*/ 2147483647 w 14597"/>
              <a:gd name="T71" fmla="*/ 2147483647 h 2616"/>
              <a:gd name="T72" fmla="*/ 0 w 14597"/>
              <a:gd name="T73" fmla="*/ 2147483647 h 26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597"/>
              <a:gd name="T112" fmla="*/ 0 h 2616"/>
              <a:gd name="T113" fmla="*/ 14597 w 14597"/>
              <a:gd name="T114" fmla="*/ 2616 h 26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597" h="2616">
                <a:moveTo>
                  <a:pt x="0" y="1676"/>
                </a:moveTo>
                <a:cubicBezTo>
                  <a:pt x="189" y="1610"/>
                  <a:pt x="366" y="1521"/>
                  <a:pt x="533" y="1411"/>
                </a:cubicBezTo>
                <a:cubicBezTo>
                  <a:pt x="586" y="1244"/>
                  <a:pt x="546" y="1199"/>
                  <a:pt x="723" y="1146"/>
                </a:cubicBezTo>
                <a:cubicBezTo>
                  <a:pt x="749" y="1058"/>
                  <a:pt x="758" y="961"/>
                  <a:pt x="798" y="877"/>
                </a:cubicBezTo>
                <a:cubicBezTo>
                  <a:pt x="890" y="697"/>
                  <a:pt x="1005" y="586"/>
                  <a:pt x="1062" y="388"/>
                </a:cubicBezTo>
                <a:cubicBezTo>
                  <a:pt x="1084" y="313"/>
                  <a:pt x="1098" y="172"/>
                  <a:pt x="1177" y="119"/>
                </a:cubicBezTo>
                <a:cubicBezTo>
                  <a:pt x="1221" y="92"/>
                  <a:pt x="1278" y="97"/>
                  <a:pt x="1327" y="83"/>
                </a:cubicBezTo>
                <a:cubicBezTo>
                  <a:pt x="1367" y="57"/>
                  <a:pt x="1397" y="0"/>
                  <a:pt x="1442" y="8"/>
                </a:cubicBezTo>
                <a:cubicBezTo>
                  <a:pt x="1486" y="17"/>
                  <a:pt x="1494" y="79"/>
                  <a:pt x="1517" y="119"/>
                </a:cubicBezTo>
                <a:cubicBezTo>
                  <a:pt x="1578" y="242"/>
                  <a:pt x="1565" y="322"/>
                  <a:pt x="1671" y="423"/>
                </a:cubicBezTo>
                <a:cubicBezTo>
                  <a:pt x="1737" y="630"/>
                  <a:pt x="1790" y="882"/>
                  <a:pt x="2010" y="957"/>
                </a:cubicBezTo>
                <a:cubicBezTo>
                  <a:pt x="2050" y="992"/>
                  <a:pt x="2081" y="1036"/>
                  <a:pt x="2125" y="1067"/>
                </a:cubicBezTo>
                <a:cubicBezTo>
                  <a:pt x="2160" y="1089"/>
                  <a:pt x="2209" y="1080"/>
                  <a:pt x="2240" y="1107"/>
                </a:cubicBezTo>
                <a:cubicBezTo>
                  <a:pt x="2403" y="1244"/>
                  <a:pt x="2350" y="1301"/>
                  <a:pt x="2579" y="1371"/>
                </a:cubicBezTo>
                <a:cubicBezTo>
                  <a:pt x="2707" y="1566"/>
                  <a:pt x="2588" y="1438"/>
                  <a:pt x="2844" y="1561"/>
                </a:cubicBezTo>
                <a:cubicBezTo>
                  <a:pt x="2884" y="1583"/>
                  <a:pt x="2923" y="1605"/>
                  <a:pt x="2959" y="1636"/>
                </a:cubicBezTo>
                <a:cubicBezTo>
                  <a:pt x="2985" y="1658"/>
                  <a:pt x="3003" y="1698"/>
                  <a:pt x="3034" y="1716"/>
                </a:cubicBezTo>
                <a:cubicBezTo>
                  <a:pt x="3091" y="1751"/>
                  <a:pt x="3355" y="1786"/>
                  <a:pt x="3373" y="1791"/>
                </a:cubicBezTo>
                <a:cubicBezTo>
                  <a:pt x="3664" y="1857"/>
                  <a:pt x="3973" y="1976"/>
                  <a:pt x="4246" y="2095"/>
                </a:cubicBezTo>
                <a:cubicBezTo>
                  <a:pt x="4401" y="2161"/>
                  <a:pt x="4581" y="2188"/>
                  <a:pt x="4740" y="2245"/>
                </a:cubicBezTo>
                <a:cubicBezTo>
                  <a:pt x="5067" y="2130"/>
                  <a:pt x="5437" y="2470"/>
                  <a:pt x="5688" y="2205"/>
                </a:cubicBezTo>
                <a:cubicBezTo>
                  <a:pt x="5988" y="2285"/>
                  <a:pt x="6831" y="2174"/>
                  <a:pt x="6901" y="2170"/>
                </a:cubicBezTo>
                <a:cubicBezTo>
                  <a:pt x="7249" y="2077"/>
                  <a:pt x="7571" y="1918"/>
                  <a:pt x="7924" y="1826"/>
                </a:cubicBezTo>
                <a:cubicBezTo>
                  <a:pt x="8048" y="1746"/>
                  <a:pt x="8180" y="1680"/>
                  <a:pt x="8303" y="1601"/>
                </a:cubicBezTo>
                <a:cubicBezTo>
                  <a:pt x="8400" y="1451"/>
                  <a:pt x="8356" y="1389"/>
                  <a:pt x="8533" y="1336"/>
                </a:cubicBezTo>
                <a:cubicBezTo>
                  <a:pt x="8603" y="1111"/>
                  <a:pt x="8714" y="930"/>
                  <a:pt x="8912" y="802"/>
                </a:cubicBezTo>
                <a:cubicBezTo>
                  <a:pt x="8934" y="727"/>
                  <a:pt x="9018" y="516"/>
                  <a:pt x="9062" y="463"/>
                </a:cubicBezTo>
                <a:cubicBezTo>
                  <a:pt x="9274" y="198"/>
                  <a:pt x="9088" y="555"/>
                  <a:pt x="9252" y="308"/>
                </a:cubicBezTo>
                <a:cubicBezTo>
                  <a:pt x="9366" y="132"/>
                  <a:pt x="9371" y="79"/>
                  <a:pt x="9591" y="8"/>
                </a:cubicBezTo>
                <a:cubicBezTo>
                  <a:pt x="9653" y="35"/>
                  <a:pt x="9723" y="44"/>
                  <a:pt x="9781" y="83"/>
                </a:cubicBezTo>
                <a:cubicBezTo>
                  <a:pt x="9821" y="110"/>
                  <a:pt x="9821" y="172"/>
                  <a:pt x="9860" y="198"/>
                </a:cubicBezTo>
                <a:cubicBezTo>
                  <a:pt x="10028" y="317"/>
                  <a:pt x="10345" y="392"/>
                  <a:pt x="10539" y="423"/>
                </a:cubicBezTo>
                <a:cubicBezTo>
                  <a:pt x="10729" y="547"/>
                  <a:pt x="10949" y="551"/>
                  <a:pt x="11148" y="652"/>
                </a:cubicBezTo>
                <a:cubicBezTo>
                  <a:pt x="11188" y="674"/>
                  <a:pt x="11223" y="710"/>
                  <a:pt x="11263" y="727"/>
                </a:cubicBezTo>
                <a:cubicBezTo>
                  <a:pt x="11360" y="772"/>
                  <a:pt x="11562" y="842"/>
                  <a:pt x="11562" y="842"/>
                </a:cubicBezTo>
                <a:cubicBezTo>
                  <a:pt x="11686" y="957"/>
                  <a:pt x="11818" y="961"/>
                  <a:pt x="11981" y="992"/>
                </a:cubicBezTo>
                <a:cubicBezTo>
                  <a:pt x="12713" y="1473"/>
                  <a:pt x="13697" y="811"/>
                  <a:pt x="14522" y="1067"/>
                </a:cubicBezTo>
                <a:cubicBezTo>
                  <a:pt x="14596" y="1283"/>
                  <a:pt x="14539" y="1424"/>
                  <a:pt x="14407" y="1601"/>
                </a:cubicBezTo>
                <a:cubicBezTo>
                  <a:pt x="14394" y="1676"/>
                  <a:pt x="14407" y="1760"/>
                  <a:pt x="14372" y="1826"/>
                </a:cubicBezTo>
                <a:cubicBezTo>
                  <a:pt x="14358" y="1848"/>
                  <a:pt x="14045" y="1923"/>
                  <a:pt x="13992" y="1941"/>
                </a:cubicBezTo>
                <a:cubicBezTo>
                  <a:pt x="13084" y="1923"/>
                  <a:pt x="12378" y="1901"/>
                  <a:pt x="11527" y="1826"/>
                </a:cubicBezTo>
                <a:cubicBezTo>
                  <a:pt x="11324" y="1791"/>
                  <a:pt x="11121" y="1751"/>
                  <a:pt x="10919" y="1716"/>
                </a:cubicBezTo>
                <a:cubicBezTo>
                  <a:pt x="10839" y="1702"/>
                  <a:pt x="10694" y="1636"/>
                  <a:pt x="10694" y="1636"/>
                </a:cubicBezTo>
                <a:cubicBezTo>
                  <a:pt x="10667" y="1610"/>
                  <a:pt x="10645" y="1583"/>
                  <a:pt x="10614" y="1561"/>
                </a:cubicBezTo>
                <a:cubicBezTo>
                  <a:pt x="10566" y="1530"/>
                  <a:pt x="10508" y="1521"/>
                  <a:pt x="10464" y="1486"/>
                </a:cubicBezTo>
                <a:cubicBezTo>
                  <a:pt x="10429" y="1455"/>
                  <a:pt x="10420" y="1402"/>
                  <a:pt x="10389" y="1371"/>
                </a:cubicBezTo>
                <a:cubicBezTo>
                  <a:pt x="10288" y="1270"/>
                  <a:pt x="10279" y="1319"/>
                  <a:pt x="10160" y="1257"/>
                </a:cubicBezTo>
                <a:cubicBezTo>
                  <a:pt x="10032" y="1191"/>
                  <a:pt x="10072" y="1191"/>
                  <a:pt x="9970" y="1107"/>
                </a:cubicBezTo>
                <a:cubicBezTo>
                  <a:pt x="9909" y="1058"/>
                  <a:pt x="9851" y="992"/>
                  <a:pt x="9781" y="957"/>
                </a:cubicBezTo>
                <a:cubicBezTo>
                  <a:pt x="9710" y="921"/>
                  <a:pt x="9556" y="877"/>
                  <a:pt x="9556" y="877"/>
                </a:cubicBezTo>
                <a:cubicBezTo>
                  <a:pt x="9441" y="891"/>
                  <a:pt x="9313" y="864"/>
                  <a:pt x="9212" y="917"/>
                </a:cubicBezTo>
                <a:cubicBezTo>
                  <a:pt x="9115" y="966"/>
                  <a:pt x="9102" y="1107"/>
                  <a:pt x="9022" y="1182"/>
                </a:cubicBezTo>
                <a:cubicBezTo>
                  <a:pt x="8969" y="1358"/>
                  <a:pt x="8991" y="1460"/>
                  <a:pt x="8797" y="1526"/>
                </a:cubicBezTo>
                <a:cubicBezTo>
                  <a:pt x="8722" y="1804"/>
                  <a:pt x="8524" y="1861"/>
                  <a:pt x="8264" y="1941"/>
                </a:cubicBezTo>
                <a:cubicBezTo>
                  <a:pt x="8229" y="1980"/>
                  <a:pt x="8202" y="2029"/>
                  <a:pt x="8154" y="2055"/>
                </a:cubicBezTo>
                <a:cubicBezTo>
                  <a:pt x="8061" y="2104"/>
                  <a:pt x="7708" y="2170"/>
                  <a:pt x="7585" y="2205"/>
                </a:cubicBezTo>
                <a:cubicBezTo>
                  <a:pt x="7457" y="2241"/>
                  <a:pt x="7364" y="2316"/>
                  <a:pt x="7241" y="2360"/>
                </a:cubicBezTo>
                <a:cubicBezTo>
                  <a:pt x="7166" y="2333"/>
                  <a:pt x="7095" y="2285"/>
                  <a:pt x="7016" y="2285"/>
                </a:cubicBezTo>
                <a:cubicBezTo>
                  <a:pt x="6936" y="2285"/>
                  <a:pt x="6866" y="2338"/>
                  <a:pt x="6786" y="2360"/>
                </a:cubicBezTo>
                <a:cubicBezTo>
                  <a:pt x="6575" y="2417"/>
                  <a:pt x="6359" y="2461"/>
                  <a:pt x="6143" y="2510"/>
                </a:cubicBezTo>
                <a:cubicBezTo>
                  <a:pt x="5984" y="2461"/>
                  <a:pt x="5534" y="2571"/>
                  <a:pt x="5384" y="2585"/>
                </a:cubicBezTo>
                <a:cubicBezTo>
                  <a:pt x="4189" y="2554"/>
                  <a:pt x="4167" y="2615"/>
                  <a:pt x="3338" y="2360"/>
                </a:cubicBezTo>
                <a:cubicBezTo>
                  <a:pt x="3109" y="2210"/>
                  <a:pt x="3135" y="2192"/>
                  <a:pt x="2844" y="2130"/>
                </a:cubicBezTo>
                <a:cubicBezTo>
                  <a:pt x="2641" y="1932"/>
                  <a:pt x="2548" y="1839"/>
                  <a:pt x="2390" y="1601"/>
                </a:cubicBezTo>
                <a:cubicBezTo>
                  <a:pt x="2385" y="1592"/>
                  <a:pt x="2169" y="1530"/>
                  <a:pt x="2160" y="1526"/>
                </a:cubicBezTo>
                <a:cubicBezTo>
                  <a:pt x="1988" y="1341"/>
                  <a:pt x="2138" y="1557"/>
                  <a:pt x="2200" y="1371"/>
                </a:cubicBezTo>
                <a:cubicBezTo>
                  <a:pt x="2266" y="1173"/>
                  <a:pt x="1962" y="1076"/>
                  <a:pt x="1821" y="1032"/>
                </a:cubicBezTo>
                <a:cubicBezTo>
                  <a:pt x="1309" y="1080"/>
                  <a:pt x="1561" y="1076"/>
                  <a:pt x="1212" y="1182"/>
                </a:cubicBezTo>
                <a:cubicBezTo>
                  <a:pt x="1018" y="1385"/>
                  <a:pt x="1195" y="1235"/>
                  <a:pt x="987" y="1336"/>
                </a:cubicBezTo>
                <a:cubicBezTo>
                  <a:pt x="921" y="1367"/>
                  <a:pt x="855" y="1402"/>
                  <a:pt x="798" y="1446"/>
                </a:cubicBezTo>
                <a:cubicBezTo>
                  <a:pt x="767" y="1469"/>
                  <a:pt x="754" y="1508"/>
                  <a:pt x="723" y="1526"/>
                </a:cubicBezTo>
                <a:cubicBezTo>
                  <a:pt x="573" y="1614"/>
                  <a:pt x="295" y="1623"/>
                  <a:pt x="154" y="1636"/>
                </a:cubicBezTo>
                <a:cubicBezTo>
                  <a:pt x="26" y="1680"/>
                  <a:pt x="79" y="1676"/>
                  <a:pt x="0" y="1676"/>
                </a:cubicBezTo>
              </a:path>
            </a:pathLst>
          </a:custGeom>
          <a:solidFill>
            <a:srgbClr val="000000"/>
          </a:solidFill>
          <a:ln w="9360">
            <a:solidFill>
              <a:srgbClr val="000000"/>
            </a:solidFill>
            <a:round/>
            <a:headEnd/>
            <a:tailEnd/>
          </a:ln>
        </p:spPr>
        <p:txBody>
          <a:bodyPr wrap="none" anchor="ctr"/>
          <a:lstStyle/>
          <a:p>
            <a:endParaRPr lang="es-ES_tradnl"/>
          </a:p>
        </p:txBody>
      </p:sp>
      <p:sp>
        <p:nvSpPr>
          <p:cNvPr id="34829" name="Line 13"/>
          <p:cNvSpPr>
            <a:spLocks noChangeShapeType="1"/>
          </p:cNvSpPr>
          <p:nvPr/>
        </p:nvSpPr>
        <p:spPr bwMode="auto">
          <a:xfrm>
            <a:off x="1600200" y="1828800"/>
            <a:ext cx="1588" cy="2057400"/>
          </a:xfrm>
          <a:prstGeom prst="line">
            <a:avLst/>
          </a:prstGeom>
          <a:noFill/>
          <a:ln w="414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4830" name="Rectangle 16"/>
          <p:cNvSpPr>
            <a:spLocks noChangeArrowheads="1"/>
          </p:cNvSpPr>
          <p:nvPr/>
        </p:nvSpPr>
        <p:spPr bwMode="auto">
          <a:xfrm>
            <a:off x="971550" y="1406525"/>
            <a:ext cx="730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ts val="3375"/>
              </a:spcBef>
              <a:buClr>
                <a:srgbClr val="000000"/>
              </a:buClr>
              <a:buSzPct val="100000"/>
              <a:buFont typeface="Times New Roman" pitchFamily="18" charset="0"/>
              <a:buNone/>
            </a:pPr>
            <a:r>
              <a:rPr lang="en-GB" sz="3600" b="1">
                <a:solidFill>
                  <a:srgbClr val="000022"/>
                </a:solidFill>
              </a:rPr>
              <a:t>O</a:t>
            </a:r>
            <a:r>
              <a:rPr lang="en-US" sz="3600" b="1" baseline="-25000">
                <a:solidFill>
                  <a:srgbClr val="000022"/>
                </a:solidFill>
                <a:cs typeface="Arial" charset="0"/>
              </a:rPr>
              <a:t>2</a:t>
            </a:r>
          </a:p>
        </p:txBody>
      </p:sp>
    </p:spTree>
    <p:extLst>
      <p:ext uri="{BB962C8B-B14F-4D97-AF65-F5344CB8AC3E}">
        <p14:creationId xmlns:p14="http://schemas.microsoft.com/office/powerpoint/2010/main" val="4208759494"/>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4" y="1124744"/>
            <a:ext cx="4464496"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5"/>
          <p:cNvSpPr txBox="1">
            <a:spLocks noChangeArrowheads="1"/>
          </p:cNvSpPr>
          <p:nvPr/>
        </p:nvSpPr>
        <p:spPr bwMode="auto">
          <a:xfrm>
            <a:off x="250824" y="304800"/>
            <a:ext cx="8893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s-ES" sz="3600" dirty="0">
                <a:latin typeface="Arial" pitchFamily="34" charset="0"/>
                <a:cs typeface="Arial" pitchFamily="34" charset="0"/>
              </a:rPr>
              <a:t>Se afectan las playas las mareas negras</a:t>
            </a:r>
          </a:p>
        </p:txBody>
      </p:sp>
      <p:pic>
        <p:nvPicPr>
          <p:cNvPr id="6" name="Picture 3" descr="C:\Users\Edu y Susa\AppData\Local\Microsoft\Windows\Temporary Internet Files\Low\Content.IE5\5VR733WE\y1pjWWR6CBzVLahg5414qQ3P22zfeHo-r5Pf8PKkacvLjWANKMm6SAIdV5wMa9Uem9yhKb05S2gRcuQpDeYWkfGSNynYhL0xOe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144" y="1124744"/>
            <a:ext cx="3888336"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Edu y Susa\AppData\Local\Microsoft\Windows\Temporary Internet Files\Low\Content.IE5\Y0TGQ0M4\aveconpetroleo[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509120"/>
            <a:ext cx="2990215" cy="206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2338" y="4370878"/>
            <a:ext cx="4091947" cy="2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71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490066"/>
          </a:xfrm>
        </p:spPr>
        <p:txBody>
          <a:bodyPr>
            <a:normAutofit fontScale="90000"/>
          </a:bodyPr>
          <a:lstStyle/>
          <a:p>
            <a:pPr algn="ctr" eaLnBrk="1" hangingPunct="1">
              <a:defRPr/>
            </a:pPr>
            <a:r>
              <a:rPr lang="es-ES" sz="4000" dirty="0" smtClean="0"/>
              <a:t>Isla de basura del Pacífico</a:t>
            </a:r>
          </a:p>
        </p:txBody>
      </p:sp>
      <p:pic>
        <p:nvPicPr>
          <p:cNvPr id="44035" name="Picture 3" descr="islabasura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tretch>
            <a:fillRect/>
          </a:stretch>
        </p:blipFill>
        <p:spPr>
          <a:xfrm>
            <a:off x="251520" y="1412776"/>
            <a:ext cx="4625329" cy="4752528"/>
          </a:xfrm>
          <a:noFill/>
          <a:extLst>
            <a:ext uri="{909E8E84-426E-40DD-AFC4-6F175D3DCCD1}">
              <a14:hiddenFill xmlns:a14="http://schemas.microsoft.com/office/drawing/2010/main">
                <a:solidFill>
                  <a:srgbClr val="FFFFFF"/>
                </a:solidFill>
              </a14:hiddenFill>
            </a:ext>
          </a:extLst>
        </p:spPr>
      </p:pic>
      <p:sp>
        <p:nvSpPr>
          <p:cNvPr id="4" name="3 Marcador de contenido"/>
          <p:cNvSpPr>
            <a:spLocks noGrp="1"/>
          </p:cNvSpPr>
          <p:nvPr>
            <p:ph sz="quarter" idx="4"/>
          </p:nvPr>
        </p:nvSpPr>
        <p:spPr>
          <a:xfrm>
            <a:off x="5148064" y="1268760"/>
            <a:ext cx="3995936" cy="5400600"/>
          </a:xfrm>
        </p:spPr>
        <p:txBody>
          <a:bodyPr/>
          <a:lstStyle/>
          <a:p>
            <a:r>
              <a:rPr lang="es-ES" dirty="0"/>
              <a:t> </a:t>
            </a:r>
            <a:r>
              <a:rPr lang="es-ES" sz="2800" dirty="0">
                <a:latin typeface="Arial" pitchFamily="34" charset="0"/>
                <a:cs typeface="Arial" pitchFamily="34" charset="0"/>
              </a:rPr>
              <a:t>Es una </a:t>
            </a:r>
            <a:r>
              <a:rPr lang="es-ES" sz="2800" b="1" dirty="0">
                <a:latin typeface="Arial" pitchFamily="34" charset="0"/>
                <a:cs typeface="Arial" pitchFamily="34" charset="0"/>
              </a:rPr>
              <a:t>isla de cuatro millones de toneladas de basura flotante</a:t>
            </a:r>
            <a:r>
              <a:rPr lang="es-ES" sz="2800" dirty="0">
                <a:latin typeface="Arial" pitchFamily="34" charset="0"/>
                <a:cs typeface="Arial" pitchFamily="34" charset="0"/>
              </a:rPr>
              <a:t> </a:t>
            </a:r>
            <a:endParaRPr lang="es-ES" sz="2800" dirty="0" smtClean="0">
              <a:latin typeface="Arial" pitchFamily="34" charset="0"/>
              <a:cs typeface="Arial" pitchFamily="34" charset="0"/>
            </a:endParaRPr>
          </a:p>
          <a:p>
            <a:r>
              <a:rPr lang="es-ES" sz="2800" dirty="0" smtClean="0">
                <a:latin typeface="Arial" pitchFamily="34" charset="0"/>
                <a:cs typeface="Arial" pitchFamily="34" charset="0"/>
              </a:rPr>
              <a:t> El </a:t>
            </a:r>
            <a:r>
              <a:rPr lang="es-ES" sz="2800" dirty="0">
                <a:latin typeface="Arial" pitchFamily="34" charset="0"/>
                <a:cs typeface="Arial" pitchFamily="34" charset="0"/>
              </a:rPr>
              <a:t>80% es plástico procedente de </a:t>
            </a:r>
            <a:r>
              <a:rPr lang="es-ES" sz="2800" dirty="0" smtClean="0">
                <a:latin typeface="Arial" pitchFamily="34" charset="0"/>
                <a:cs typeface="Arial" pitchFamily="34" charset="0"/>
              </a:rPr>
              <a:t>tierra.</a:t>
            </a:r>
          </a:p>
          <a:p>
            <a:r>
              <a:rPr lang="es-ES" sz="2800" dirty="0" smtClean="0">
                <a:latin typeface="Arial" pitchFamily="34" charset="0"/>
                <a:cs typeface="Arial" pitchFamily="34" charset="0"/>
              </a:rPr>
              <a:t> Situada </a:t>
            </a:r>
            <a:r>
              <a:rPr lang="es-ES" sz="2800" dirty="0">
                <a:latin typeface="Arial" pitchFamily="34" charset="0"/>
                <a:cs typeface="Arial" pitchFamily="34" charset="0"/>
              </a:rPr>
              <a:t>entre California y </a:t>
            </a:r>
            <a:r>
              <a:rPr lang="es-ES" sz="2800" dirty="0" smtClean="0">
                <a:latin typeface="Arial" pitchFamily="34" charset="0"/>
                <a:cs typeface="Arial" pitchFamily="34" charset="0"/>
              </a:rPr>
              <a:t>Hawái </a:t>
            </a:r>
            <a:r>
              <a:rPr lang="es-ES" sz="2800" dirty="0">
                <a:latin typeface="Arial" pitchFamily="34" charset="0"/>
                <a:cs typeface="Arial" pitchFamily="34" charset="0"/>
              </a:rPr>
              <a:t>fue descubierta  en 1997 por un navegante británico. </a:t>
            </a:r>
          </a:p>
          <a:p>
            <a:endParaRPr lang="es-ES" sz="2800" dirty="0">
              <a:latin typeface="Arial" pitchFamily="34" charset="0"/>
              <a:cs typeface="Arial" pitchFamily="34" charset="0"/>
            </a:endParaRPr>
          </a:p>
        </p:txBody>
      </p:sp>
    </p:spTree>
    <p:extLst>
      <p:ext uri="{BB962C8B-B14F-4D97-AF65-F5344CB8AC3E}">
        <p14:creationId xmlns:p14="http://schemas.microsoft.com/office/powerpoint/2010/main" val="7867376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normAutofit/>
          </a:bodyPr>
          <a:lstStyle/>
          <a:p>
            <a:pPr>
              <a:defRPr/>
            </a:pPr>
            <a:r>
              <a:rPr lang="es-ES" sz="4000" dirty="0" smtClean="0"/>
              <a:t>Islas </a:t>
            </a:r>
            <a:r>
              <a:rPr lang="es-ES" sz="4000" dirty="0"/>
              <a:t>de </a:t>
            </a:r>
            <a:r>
              <a:rPr lang="es-ES" sz="4000" dirty="0" smtClean="0"/>
              <a:t>basura en los océanos</a:t>
            </a:r>
          </a:p>
        </p:txBody>
      </p:sp>
      <p:pic>
        <p:nvPicPr>
          <p:cNvPr id="40963" name="Picture 3" descr="Balsa de basura"/>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148064" y="2591084"/>
            <a:ext cx="3737670" cy="3672408"/>
          </a:xfr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364088" y="1311151"/>
            <a:ext cx="3024335" cy="1200329"/>
          </a:xfrm>
          <a:prstGeom prst="rect">
            <a:avLst/>
          </a:prstGeom>
          <a:noFill/>
        </p:spPr>
        <p:txBody>
          <a:bodyPr wrap="square" rtlCol="0">
            <a:spAutoFit/>
          </a:bodyPr>
          <a:lstStyle/>
          <a:p>
            <a:r>
              <a:rPr lang="es-ES" sz="2400" b="1" dirty="0"/>
              <a:t>Un hombre limpia la basura acumulada en un canal de Pekín. </a:t>
            </a:r>
          </a:p>
        </p:txBody>
      </p:sp>
      <p:pic>
        <p:nvPicPr>
          <p:cNvPr id="5" name="Picture 3" descr="150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3547" y="1196752"/>
            <a:ext cx="4771256" cy="5066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8504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Problemas ambientales que afectan a los </a:t>
            </a:r>
            <a:r>
              <a:rPr lang="es-ES" dirty="0" smtClean="0"/>
              <a:t>suelos</a:t>
            </a:r>
            <a:endParaRPr lang="es-ES" dirty="0"/>
          </a:p>
        </p:txBody>
      </p:sp>
      <p:sp>
        <p:nvSpPr>
          <p:cNvPr id="3" name="2 Marcador de contenido"/>
          <p:cNvSpPr>
            <a:spLocks noGrp="1"/>
          </p:cNvSpPr>
          <p:nvPr>
            <p:ph idx="1"/>
          </p:nvPr>
        </p:nvSpPr>
        <p:spPr/>
        <p:txBody>
          <a:bodyPr>
            <a:normAutofit fontScale="92500" lnSpcReduction="10000"/>
          </a:bodyPr>
          <a:lstStyle/>
          <a:p>
            <a:pPr marL="0" indent="0">
              <a:buNone/>
            </a:pPr>
            <a:r>
              <a:rPr lang="es-ES" dirty="0"/>
              <a:t>El suelo pierde atributos por</a:t>
            </a:r>
            <a:r>
              <a:rPr lang="es-ES" dirty="0" smtClean="0"/>
              <a:t>:</a:t>
            </a:r>
          </a:p>
          <a:p>
            <a:r>
              <a:rPr lang="es-ES" dirty="0" smtClean="0"/>
              <a:t>Deforestación</a:t>
            </a:r>
            <a:endParaRPr lang="es-ES" dirty="0" smtClean="0"/>
          </a:p>
          <a:p>
            <a:r>
              <a:rPr lang="es-ES" dirty="0" smtClean="0"/>
              <a:t>Actividad agrícola intensiva</a:t>
            </a:r>
          </a:p>
          <a:p>
            <a:r>
              <a:rPr lang="es-ES" dirty="0" smtClean="0"/>
              <a:t>Uso inadecuado de maquinaria pesada</a:t>
            </a:r>
          </a:p>
          <a:p>
            <a:r>
              <a:rPr lang="es-ES" dirty="0" smtClean="0"/>
              <a:t>Uso de fertilizantes inorgánicos de forma inadecuada</a:t>
            </a:r>
          </a:p>
          <a:p>
            <a:r>
              <a:rPr lang="es-ES" dirty="0" smtClean="0"/>
              <a:t>Tecnologías de riego no </a:t>
            </a:r>
            <a:r>
              <a:rPr lang="es-ES" dirty="0" err="1" smtClean="0"/>
              <a:t>apropiedades</a:t>
            </a:r>
            <a:endParaRPr lang="es-ES" dirty="0" smtClean="0"/>
          </a:p>
          <a:p>
            <a:r>
              <a:rPr lang="es-ES" dirty="0" smtClean="0"/>
              <a:t>Uso de pesticidas químicos</a:t>
            </a:r>
          </a:p>
          <a:p>
            <a:pPr marL="0" indent="0">
              <a:buNone/>
            </a:pPr>
            <a:r>
              <a:rPr lang="es-ES" dirty="0" smtClean="0"/>
              <a:t> </a:t>
            </a:r>
          </a:p>
          <a:p>
            <a:endParaRPr lang="es-ES" dirty="0"/>
          </a:p>
        </p:txBody>
      </p:sp>
    </p:spTree>
    <p:extLst>
      <p:ext uri="{BB962C8B-B14F-4D97-AF65-F5344CB8AC3E}">
        <p14:creationId xmlns:p14="http://schemas.microsoft.com/office/powerpoint/2010/main" val="4044448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54000"/>
            <a:ext cx="8831263" cy="5507038"/>
            <a:chOff x="96" y="-93"/>
            <a:chExt cx="5563" cy="3469"/>
          </a:xfrm>
        </p:grpSpPr>
        <p:sp>
          <p:nvSpPr>
            <p:cNvPr id="52227" name="Text Box 3"/>
            <p:cNvSpPr txBox="1">
              <a:spLocks noChangeArrowheads="1"/>
            </p:cNvSpPr>
            <p:nvPr/>
          </p:nvSpPr>
          <p:spPr bwMode="auto">
            <a:xfrm>
              <a:off x="96" y="670"/>
              <a:ext cx="5520" cy="2706"/>
            </a:xfrm>
            <a:prstGeom prst="rect">
              <a:avLst/>
            </a:prstGeom>
            <a:noFill/>
            <a:ln w="57150" cmpd="thinThick">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buFontTx/>
                <a:buChar char="•"/>
              </a:pPr>
              <a:r>
                <a:rPr lang="es-ES" sz="3200" b="1">
                  <a:latin typeface="Tahoma" pitchFamily="34" charset="0"/>
                  <a:cs typeface="Arial" charset="0"/>
                </a:rPr>
                <a:t>Erosión</a:t>
              </a:r>
            </a:p>
            <a:p>
              <a:pPr algn="ctr">
                <a:spcBef>
                  <a:spcPct val="50000"/>
                </a:spcBef>
                <a:buFontTx/>
                <a:buChar char="•"/>
              </a:pPr>
              <a:r>
                <a:rPr lang="es-ES" sz="3200" b="1">
                  <a:latin typeface="Tahoma" pitchFamily="34" charset="0"/>
                  <a:cs typeface="Arial" charset="0"/>
                </a:rPr>
                <a:t> Acidez</a:t>
              </a:r>
            </a:p>
            <a:p>
              <a:pPr algn="ctr">
                <a:spcBef>
                  <a:spcPct val="50000"/>
                </a:spcBef>
                <a:buFontTx/>
                <a:buChar char="•"/>
              </a:pPr>
              <a:r>
                <a:rPr lang="es-ES" sz="3200" b="1">
                  <a:latin typeface="Tahoma" pitchFamily="34" charset="0"/>
                  <a:cs typeface="Arial" charset="0"/>
                </a:rPr>
                <a:t> Salinidad</a:t>
              </a:r>
              <a:endParaRPr lang="es-ES" b="1">
                <a:latin typeface="Tahoma" pitchFamily="34" charset="0"/>
                <a:cs typeface="Arial" charset="0"/>
              </a:endParaRPr>
            </a:p>
            <a:p>
              <a:pPr algn="ctr">
                <a:spcBef>
                  <a:spcPct val="50000"/>
                </a:spcBef>
                <a:buFontTx/>
                <a:buChar char="•"/>
              </a:pPr>
              <a:r>
                <a:rPr lang="es-ES" sz="3200" b="1">
                  <a:latin typeface="Tahoma" pitchFamily="34" charset="0"/>
                  <a:cs typeface="Arial" charset="0"/>
                </a:rPr>
                <a:t> Mal drenaje</a:t>
              </a:r>
              <a:endParaRPr lang="es-ES" b="1">
                <a:latin typeface="Tahoma" pitchFamily="34" charset="0"/>
                <a:cs typeface="Arial" charset="0"/>
              </a:endParaRPr>
            </a:p>
            <a:p>
              <a:pPr algn="ctr">
                <a:spcBef>
                  <a:spcPct val="50000"/>
                </a:spcBef>
                <a:buFontTx/>
                <a:buChar char="•"/>
              </a:pPr>
              <a:r>
                <a:rPr lang="es-ES" sz="3200" b="1">
                  <a:latin typeface="Tahoma" pitchFamily="34" charset="0"/>
                  <a:cs typeface="Arial" charset="0"/>
                </a:rPr>
                <a:t> Compactación</a:t>
              </a:r>
            </a:p>
            <a:p>
              <a:pPr algn="ctr">
                <a:spcBef>
                  <a:spcPct val="50000"/>
                </a:spcBef>
                <a:buFontTx/>
                <a:buChar char="•"/>
              </a:pPr>
              <a:r>
                <a:rPr lang="es-ES" sz="3200" b="1">
                  <a:latin typeface="Tahoma" pitchFamily="34" charset="0"/>
                  <a:cs typeface="Arial" charset="0"/>
                </a:rPr>
                <a:t> </a:t>
              </a:r>
              <a:r>
                <a:rPr lang="es-ES" sz="3200" b="1">
                  <a:latin typeface="Tahoma" pitchFamily="34" charset="0"/>
                </a:rPr>
                <a:t>Baja Fertilidad</a:t>
              </a:r>
              <a:endParaRPr lang="es-ES" sz="3200" b="1">
                <a:latin typeface="Tahoma" pitchFamily="34" charset="0"/>
                <a:cs typeface="Arial" charset="0"/>
              </a:endParaRPr>
            </a:p>
          </p:txBody>
        </p:sp>
        <p:sp>
          <p:nvSpPr>
            <p:cNvPr id="52228" name="Text Box 4"/>
            <p:cNvSpPr txBox="1">
              <a:spLocks noChangeArrowheads="1"/>
            </p:cNvSpPr>
            <p:nvPr/>
          </p:nvSpPr>
          <p:spPr bwMode="auto">
            <a:xfrm>
              <a:off x="187" y="-93"/>
              <a:ext cx="5472" cy="35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s-ES" sz="2800" b="1" dirty="0">
                  <a:solidFill>
                    <a:schemeClr val="accent2"/>
                  </a:solidFill>
                  <a:latin typeface="Tahoma" pitchFamily="34" charset="0"/>
                  <a:cs typeface="Arial" charset="0"/>
                </a:rPr>
                <a:t>Principales factores limitantes de los suelos</a:t>
              </a:r>
            </a:p>
          </p:txBody>
        </p:sp>
      </p:grpSp>
      <p:grpSp>
        <p:nvGrpSpPr>
          <p:cNvPr id="3" name="Group 5"/>
          <p:cNvGrpSpPr>
            <a:grpSpLocks/>
          </p:cNvGrpSpPr>
          <p:nvPr/>
        </p:nvGrpSpPr>
        <p:grpSpPr bwMode="auto">
          <a:xfrm>
            <a:off x="323850" y="1143000"/>
            <a:ext cx="8382000" cy="4267200"/>
            <a:chOff x="240" y="720"/>
            <a:chExt cx="5280" cy="2688"/>
          </a:xfrm>
        </p:grpSpPr>
        <p:graphicFrame>
          <p:nvGraphicFramePr>
            <p:cNvPr id="52230" name="Object 2"/>
            <p:cNvGraphicFramePr>
              <a:graphicFrameLocks noChangeAspect="1"/>
            </p:cNvGraphicFramePr>
            <p:nvPr/>
          </p:nvGraphicFramePr>
          <p:xfrm>
            <a:off x="351" y="720"/>
            <a:ext cx="1200" cy="900"/>
          </p:xfrm>
          <a:graphic>
            <a:graphicData uri="http://schemas.openxmlformats.org/presentationml/2006/ole">
              <mc:AlternateContent xmlns:mc="http://schemas.openxmlformats.org/markup-compatibility/2006">
                <mc:Choice xmlns:v="urn:schemas-microsoft-com:vml" Requires="v">
                  <p:oleObj spid="_x0000_s29698" name="Diapositiva" r:id="rId4" imgW="4572000" imgH="3429000" progId="PowerPoint.Slide.8">
                    <p:embed/>
                  </p:oleObj>
                </mc:Choice>
                <mc:Fallback>
                  <p:oleObj name="Diapositiva" r:id="rId4" imgW="457200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 y="720"/>
                          <a:ext cx="1200" cy="9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1" name="Object 3"/>
            <p:cNvGraphicFramePr>
              <a:graphicFrameLocks noChangeAspect="1"/>
            </p:cNvGraphicFramePr>
            <p:nvPr/>
          </p:nvGraphicFramePr>
          <p:xfrm>
            <a:off x="4128" y="804"/>
            <a:ext cx="1200" cy="828"/>
          </p:xfrm>
          <a:graphic>
            <a:graphicData uri="http://schemas.openxmlformats.org/presentationml/2006/ole">
              <mc:AlternateContent xmlns:mc="http://schemas.openxmlformats.org/markup-compatibility/2006">
                <mc:Choice xmlns:v="urn:schemas-microsoft-com:vml" Requires="v">
                  <p:oleObj spid="_x0000_s29699" name="Diapositiva" r:id="rId6" imgW="4572000" imgH="3429000" progId="PowerPoint.Slide.8">
                    <p:embed/>
                  </p:oleObj>
                </mc:Choice>
                <mc:Fallback>
                  <p:oleObj name="Diapositiva" r:id="rId6" imgW="4572000" imgH="3429000" progId="PowerPoint.Slid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8" y="804"/>
                          <a:ext cx="1200" cy="82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2" name="Object 4"/>
            <p:cNvGraphicFramePr>
              <a:graphicFrameLocks noChangeAspect="1"/>
            </p:cNvGraphicFramePr>
            <p:nvPr/>
          </p:nvGraphicFramePr>
          <p:xfrm>
            <a:off x="240" y="2544"/>
            <a:ext cx="1152" cy="864"/>
          </p:xfrm>
          <a:graphic>
            <a:graphicData uri="http://schemas.openxmlformats.org/presentationml/2006/ole">
              <mc:AlternateContent xmlns:mc="http://schemas.openxmlformats.org/markup-compatibility/2006">
                <mc:Choice xmlns:v="urn:schemas-microsoft-com:vml" Requires="v">
                  <p:oleObj spid="_x0000_s29700" name="Diapositiva" r:id="rId8" imgW="5161720" imgH="3872372" progId="PowerPoint.Slide.8">
                    <p:embed/>
                  </p:oleObj>
                </mc:Choice>
                <mc:Fallback>
                  <p:oleObj name="Diapositiva" r:id="rId8" imgW="5161720" imgH="3872372" progId="PowerPoint.Slide.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2544"/>
                          <a:ext cx="1152" cy="86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3" name="Object 5"/>
            <p:cNvGraphicFramePr>
              <a:graphicFrameLocks noChangeAspect="1"/>
            </p:cNvGraphicFramePr>
            <p:nvPr/>
          </p:nvGraphicFramePr>
          <p:xfrm>
            <a:off x="4464" y="2458"/>
            <a:ext cx="1056" cy="775"/>
          </p:xfrm>
          <a:graphic>
            <a:graphicData uri="http://schemas.openxmlformats.org/presentationml/2006/ole">
              <mc:AlternateContent xmlns:mc="http://schemas.openxmlformats.org/markup-compatibility/2006">
                <mc:Choice xmlns:v="urn:schemas-microsoft-com:vml" Requires="v">
                  <p:oleObj spid="_x0000_s29701" name="Foto de Photo Editor" r:id="rId10" imgW="5323810" imgH="2657846" progId="">
                    <p:embed/>
                  </p:oleObj>
                </mc:Choice>
                <mc:Fallback>
                  <p:oleObj name="Foto de Photo Editor" r:id="rId10" imgW="5323810" imgH="2657846"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4" y="2458"/>
                          <a:ext cx="1056" cy="7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27160696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s-ES" sz="4000"/>
              <a:t>Problemas que afectan los suelos</a:t>
            </a:r>
          </a:p>
        </p:txBody>
      </p:sp>
      <p:sp>
        <p:nvSpPr>
          <p:cNvPr id="28675" name="Rectangle 3"/>
          <p:cNvSpPr>
            <a:spLocks noGrp="1" noChangeArrowheads="1"/>
          </p:cNvSpPr>
          <p:nvPr>
            <p:ph type="body" idx="1"/>
          </p:nvPr>
        </p:nvSpPr>
        <p:spPr/>
        <p:txBody>
          <a:bodyPr/>
          <a:lstStyle/>
          <a:p>
            <a:r>
              <a:rPr lang="es-ES">
                <a:solidFill>
                  <a:srgbClr val="FE5134"/>
                </a:solidFill>
              </a:rPr>
              <a:t>Degradación</a:t>
            </a:r>
          </a:p>
          <a:p>
            <a:pPr>
              <a:buFontTx/>
              <a:buNone/>
            </a:pPr>
            <a:r>
              <a:rPr lang="es-ES"/>
              <a:t>       -  erosión</a:t>
            </a:r>
          </a:p>
          <a:p>
            <a:pPr>
              <a:buFontTx/>
              <a:buNone/>
            </a:pPr>
            <a:r>
              <a:rPr lang="es-ES"/>
              <a:t>       - compactación</a:t>
            </a:r>
          </a:p>
          <a:p>
            <a:pPr>
              <a:buFontTx/>
              <a:buNone/>
            </a:pPr>
            <a:r>
              <a:rPr lang="es-ES"/>
              <a:t>       - acidificación</a:t>
            </a:r>
          </a:p>
          <a:p>
            <a:pPr>
              <a:buFontTx/>
              <a:buNone/>
            </a:pPr>
            <a:r>
              <a:rPr lang="es-ES"/>
              <a:t>       - salinización</a:t>
            </a:r>
          </a:p>
          <a:p>
            <a:r>
              <a:rPr lang="es-ES">
                <a:solidFill>
                  <a:srgbClr val="FE5134"/>
                </a:solidFill>
              </a:rPr>
              <a:t>Contaminación</a:t>
            </a:r>
          </a:p>
          <a:p>
            <a:r>
              <a:rPr lang="es-ES">
                <a:solidFill>
                  <a:srgbClr val="FE5134"/>
                </a:solidFill>
              </a:rPr>
              <a:t>Desertificación</a:t>
            </a:r>
          </a:p>
        </p:txBody>
      </p:sp>
      <p:pic>
        <p:nvPicPr>
          <p:cNvPr id="28677" name="Picture 5" descr="drought cor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371600"/>
            <a:ext cx="3429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45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700"/>
                                  </p:stCondLst>
                                  <p:childTnLst>
                                    <p:set>
                                      <p:cBhvr>
                                        <p:cTn id="6" dur="1" fill="hold">
                                          <p:stCondLst>
                                            <p:cond delay="0"/>
                                          </p:stCondLst>
                                        </p:cTn>
                                        <p:tgtEl>
                                          <p:spTgt spid="28677"/>
                                        </p:tgtEl>
                                        <p:attrNameLst>
                                          <p:attrName>style.visibility</p:attrName>
                                        </p:attrNameLst>
                                      </p:cBhvr>
                                      <p:to>
                                        <p:strVal val="visible"/>
                                      </p:to>
                                    </p:set>
                                    <p:animEffect transition="in" filter="dissolve">
                                      <p:cBhvr>
                                        <p:cTn id="7"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419100" y="765175"/>
            <a:ext cx="8218488" cy="70167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s-ES" sz="4000" b="1">
                <a:solidFill>
                  <a:srgbClr val="FFFF00"/>
                </a:solidFill>
                <a:latin typeface="Tahoma" pitchFamily="34" charset="0"/>
              </a:rPr>
              <a:t>DEGRADACION (</a:t>
            </a:r>
            <a:r>
              <a:rPr lang="es-ES" sz="4000" b="1" i="1">
                <a:solidFill>
                  <a:srgbClr val="FFFF00"/>
                </a:solidFill>
                <a:latin typeface="Tahoma" pitchFamily="34" charset="0"/>
              </a:rPr>
              <a:t>Definición</a:t>
            </a:r>
            <a:r>
              <a:rPr lang="es-ES" sz="4000" b="1">
                <a:solidFill>
                  <a:srgbClr val="FFFF00"/>
                </a:solidFill>
                <a:latin typeface="Tahoma" pitchFamily="34" charset="0"/>
              </a:rPr>
              <a:t>)</a:t>
            </a:r>
          </a:p>
        </p:txBody>
      </p:sp>
      <p:sp>
        <p:nvSpPr>
          <p:cNvPr id="36867" name="Rectangle 3"/>
          <p:cNvSpPr txBox="1">
            <a:spLocks noChangeArrowheads="1"/>
          </p:cNvSpPr>
          <p:nvPr/>
        </p:nvSpPr>
        <p:spPr bwMode="auto">
          <a:xfrm>
            <a:off x="442913" y="1649413"/>
            <a:ext cx="8170862" cy="4979987"/>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a:spcBef>
                <a:spcPct val="50000"/>
              </a:spcBef>
              <a:buFont typeface="Arial" charset="0"/>
              <a:buChar char="•"/>
            </a:pPr>
            <a:r>
              <a:rPr lang="es-ES_tradnl" sz="3200" b="1">
                <a:solidFill>
                  <a:srgbClr val="FFFF00"/>
                </a:solidFill>
              </a:rPr>
              <a:t>Como un proceso natural o una actividad humana que causan la incapacidad de la tierra para sostener adecuadamente las funciones económicas y/o las funciones ecológicas originales</a:t>
            </a:r>
            <a:r>
              <a:rPr lang="es-ES_tradnl" sz="3200">
                <a:solidFill>
                  <a:srgbClr val="FFFF00"/>
                </a:solidFill>
              </a:rPr>
              <a:t> </a:t>
            </a:r>
            <a:endParaRPr lang="es-ES" sz="3200" b="1">
              <a:solidFill>
                <a:srgbClr val="FFFF00"/>
              </a:solidFill>
            </a:endParaRPr>
          </a:p>
          <a:p>
            <a:pPr algn="just">
              <a:spcBef>
                <a:spcPct val="50000"/>
              </a:spcBef>
              <a:buFont typeface="Arial" charset="0"/>
              <a:buChar char="•"/>
            </a:pPr>
            <a:r>
              <a:rPr lang="es-ES" sz="3200" b="1">
                <a:solidFill>
                  <a:srgbClr val="FFFF00"/>
                </a:solidFill>
              </a:rPr>
              <a:t>La degradación del suelo provoca alteraciones en el nivel de fertilidad del suelo y consecuentemente en su capacidad de sostener una agricultura productiva. </a:t>
            </a:r>
          </a:p>
        </p:txBody>
      </p:sp>
    </p:spTree>
    <p:extLst>
      <p:ext uri="{BB962C8B-B14F-4D97-AF65-F5344CB8AC3E}">
        <p14:creationId xmlns:p14="http://schemas.microsoft.com/office/powerpoint/2010/main" val="27962102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s-ES" smtClean="0"/>
              <a:t>Erosión del suelo </a:t>
            </a:r>
          </a:p>
        </p:txBody>
      </p:sp>
      <p:graphicFrame>
        <p:nvGraphicFramePr>
          <p:cNvPr id="28698" name="Group 26"/>
          <p:cNvGraphicFramePr>
            <a:graphicFrameLocks noGrp="1"/>
          </p:cNvGraphicFramePr>
          <p:nvPr>
            <p:ph idx="1"/>
          </p:nvPr>
        </p:nvGraphicFramePr>
        <p:xfrm>
          <a:off x="457200" y="1600200"/>
          <a:ext cx="8229600" cy="5262598"/>
        </p:xfrm>
        <a:graphic>
          <a:graphicData uri="http://schemas.openxmlformats.org/drawingml/2006/table">
            <a:tbl>
              <a:tblPr/>
              <a:tblGrid>
                <a:gridCol w="4114800"/>
                <a:gridCol w="4114800"/>
              </a:tblGrid>
              <a:tr h="15422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rPr>
                        <a:t>CLIMATICOS </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rPr>
                        <a:t>Precipitaciones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rPr>
                        <a:t>Vientos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rPr>
                        <a:t>Temperatura</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6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rPr>
                        <a:t>TOPOGRAFICOS </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rPr>
                        <a:t>Pendiente </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569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rPr>
                        <a:t>BIOLOGICOS </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rPr>
                        <a:t>Actividad vital de los organismos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rPr>
                        <a:t>Locomoción</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6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rPr>
                        <a:t>SOCIALES </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rPr>
                        <a:t>Técnicas de laboreo </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03516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85374"/>
            <a:ext cx="4343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228600" y="228600"/>
            <a:ext cx="8528050" cy="641350"/>
          </a:xfrm>
          <a:prstGeom prst="rect">
            <a:avLst/>
          </a:prstGeom>
        </p:spPr>
        <p:txBody>
          <a:bodyPr wrap="none">
            <a:spAutoFit/>
          </a:bodyPr>
          <a:lstStyle/>
          <a:p>
            <a:pPr>
              <a:defRPr/>
            </a:pPr>
            <a:r>
              <a:rPr lang="es-ES_tradnl" sz="3600" b="1" dirty="0">
                <a:effectLst>
                  <a:outerShdw blurRad="38100" dist="38100" dir="2700000" algn="tl">
                    <a:srgbClr val="C0C0C0"/>
                  </a:outerShdw>
                </a:effectLst>
                <a:cs typeface="Arial" charset="0"/>
              </a:rPr>
              <a:t>Adelgazamiento de la capa de ozono</a:t>
            </a:r>
            <a:endParaRPr lang="es-ES" dirty="0">
              <a:latin typeface="Times New Roman" pitchFamily="18" charset="0"/>
              <a:cs typeface="Arial" charset="0"/>
            </a:endParaRPr>
          </a:p>
        </p:txBody>
      </p:sp>
      <p:sp>
        <p:nvSpPr>
          <p:cNvPr id="4" name="3 Rectángulo"/>
          <p:cNvSpPr>
            <a:spLocks noChangeArrowheads="1"/>
          </p:cNvSpPr>
          <p:nvPr/>
        </p:nvSpPr>
        <p:spPr bwMode="auto">
          <a:xfrm>
            <a:off x="4800600" y="838200"/>
            <a:ext cx="4343400"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600"/>
              </a:spcAft>
              <a:buFont typeface="Wingdings" pitchFamily="2" charset="2"/>
              <a:buChar char="q"/>
            </a:pPr>
            <a:r>
              <a:rPr lang="es-ES_tradnl" sz="2400" b="1" dirty="0">
                <a:solidFill>
                  <a:schemeClr val="bg1"/>
                </a:solidFill>
                <a:cs typeface="Arial" charset="0"/>
              </a:rPr>
              <a:t> </a:t>
            </a:r>
            <a:r>
              <a:rPr lang="es-ES_tradnl" sz="2800" b="1" dirty="0">
                <a:cs typeface="Arial" charset="0"/>
              </a:rPr>
              <a:t>La capa de ozono </a:t>
            </a:r>
            <a:r>
              <a:rPr lang="es-ES_tradnl" sz="2800" b="1" dirty="0">
                <a:solidFill>
                  <a:srgbClr val="FF0000"/>
                </a:solidFill>
                <a:cs typeface="Arial" charset="0"/>
              </a:rPr>
              <a:t>protege la vida en el planeta </a:t>
            </a:r>
            <a:r>
              <a:rPr lang="es-ES_tradnl" sz="2800" b="1" dirty="0">
                <a:cs typeface="Arial" charset="0"/>
              </a:rPr>
              <a:t>pues absorbe la radiación ultravioleta.</a:t>
            </a:r>
          </a:p>
          <a:p>
            <a:pPr>
              <a:spcAft>
                <a:spcPts val="600"/>
              </a:spcAft>
              <a:buFont typeface="Wingdings" pitchFamily="2" charset="2"/>
              <a:buNone/>
            </a:pPr>
            <a:r>
              <a:rPr lang="es-ES_tradnl" sz="2800" b="1" dirty="0">
                <a:cs typeface="Arial" charset="0"/>
              </a:rPr>
              <a:t>El ozono (O</a:t>
            </a:r>
            <a:r>
              <a:rPr lang="es-ES_tradnl" sz="2800" b="1" baseline="-25000" dirty="0">
                <a:cs typeface="Arial" charset="0"/>
              </a:rPr>
              <a:t>3</a:t>
            </a:r>
            <a:r>
              <a:rPr lang="es-ES_tradnl" sz="2800" b="1" dirty="0">
                <a:cs typeface="Arial" charset="0"/>
              </a:rPr>
              <a:t>) se convierte en oxígeno al reaccionar con algunos componentes químicos los CFC</a:t>
            </a:r>
            <a:r>
              <a:rPr lang="es-ES_tradnl" sz="2800" b="1" dirty="0" smtClean="0">
                <a:cs typeface="Arial" charset="0"/>
              </a:rPr>
              <a:t>.</a:t>
            </a:r>
          </a:p>
          <a:p>
            <a:r>
              <a:rPr lang="es-ES_tradnl" sz="2800" b="1" dirty="0"/>
              <a:t>Protocolo de Montreal, firmado el </a:t>
            </a:r>
            <a:r>
              <a:rPr lang="es-ES_tradnl" sz="2800" b="1" dirty="0">
                <a:solidFill>
                  <a:schemeClr val="hlink"/>
                </a:solidFill>
              </a:rPr>
              <a:t>16 de septiembre  1987.</a:t>
            </a:r>
          </a:p>
          <a:p>
            <a:r>
              <a:rPr lang="es-ES_tradnl" sz="2800" b="1" dirty="0">
                <a:solidFill>
                  <a:schemeClr val="hlink"/>
                </a:solidFill>
              </a:rPr>
              <a:t> </a:t>
            </a:r>
            <a:r>
              <a:rPr lang="es-ES" sz="2800" b="1" dirty="0"/>
              <a:t>En 2060 se podría cerrar el agujero de la capa de ozono</a:t>
            </a:r>
          </a:p>
          <a:p>
            <a:pPr>
              <a:spcAft>
                <a:spcPts val="600"/>
              </a:spcAft>
              <a:buFont typeface="Wingdings" pitchFamily="2" charset="2"/>
              <a:buNone/>
            </a:pPr>
            <a:endParaRPr lang="es-ES_tradnl" sz="2800" b="1" dirty="0">
              <a:cs typeface="Arial" charset="0"/>
            </a:endParaRPr>
          </a:p>
        </p:txBody>
      </p:sp>
    </p:spTree>
    <p:extLst>
      <p:ext uri="{BB962C8B-B14F-4D97-AF65-F5344CB8AC3E}">
        <p14:creationId xmlns:p14="http://schemas.microsoft.com/office/powerpoint/2010/main" val="37931503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1000" fill="hold"/>
                                        <p:tgtEl>
                                          <p:spTgt spid="8195"/>
                                        </p:tgtEl>
                                        <p:attrNameLst>
                                          <p:attrName>ppt_w</p:attrName>
                                        </p:attrNameLst>
                                      </p:cBhvr>
                                      <p:tavLst>
                                        <p:tav tm="0">
                                          <p:val>
                                            <p:fltVal val="0"/>
                                          </p:val>
                                        </p:tav>
                                        <p:tav tm="100000">
                                          <p:val>
                                            <p:strVal val="#ppt_w"/>
                                          </p:val>
                                        </p:tav>
                                      </p:tavLst>
                                    </p:anim>
                                    <p:anim calcmode="lin" valueType="num">
                                      <p:cBhvr>
                                        <p:cTn id="8" dur="1000" fill="hold"/>
                                        <p:tgtEl>
                                          <p:spTgt spid="8195"/>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 presetClass="entr" presetSubtype="6"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500"/>
                            </p:stCondLst>
                            <p:childTnLst>
                              <p:par>
                                <p:cTn id="15" presetID="2" presetClass="entr" presetSubtype="6"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s-ES_tradnl" smtClean="0"/>
              <a:t>Degradación del suelo. Erosión</a:t>
            </a:r>
            <a:endParaRPr lang="es-ES" smtClean="0"/>
          </a:p>
        </p:txBody>
      </p:sp>
      <p:pic>
        <p:nvPicPr>
          <p:cNvPr id="38915" name="Picture 3" descr="imagecarcccc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322897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ínca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19200"/>
            <a:ext cx="24669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C:\Users\FriedrichT\Documents\Documents\Photo-Database\general\images\2007\DPRK\005.jpg"/>
          <p:cNvPicPr>
            <a:picLocks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85775" y="3544888"/>
            <a:ext cx="3956050" cy="29686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8" name="Picture 6" descr="carcavas Cristal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9563" y="3781425"/>
            <a:ext cx="30956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369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s-ES_tradnl" smtClean="0"/>
              <a:t>Lateritas Moa. </a:t>
            </a:r>
            <a:endParaRPr lang="es-ES" smtClean="0"/>
          </a:p>
        </p:txBody>
      </p:sp>
      <p:graphicFrame>
        <p:nvGraphicFramePr>
          <p:cNvPr id="39939" name="Object 3"/>
          <p:cNvGraphicFramePr>
            <a:graphicFrameLocks noChangeAspect="1"/>
          </p:cNvGraphicFramePr>
          <p:nvPr>
            <p:ph idx="1"/>
          </p:nvPr>
        </p:nvGraphicFramePr>
        <p:xfrm>
          <a:off x="838200" y="1371600"/>
          <a:ext cx="7315200" cy="5181600"/>
        </p:xfrm>
        <a:graphic>
          <a:graphicData uri="http://schemas.openxmlformats.org/presentationml/2006/ole">
            <mc:AlternateContent xmlns:mc="http://schemas.openxmlformats.org/markup-compatibility/2006">
              <mc:Choice xmlns:v="urn:schemas-microsoft-com:vml" Requires="v">
                <p:oleObj spid="_x0000_s28675" name="Diapositiva" r:id="rId3" imgW="3024188" imgH="2268141" progId="PowerPoint.Slide.8">
                  <p:embed/>
                </p:oleObj>
              </mc:Choice>
              <mc:Fallback>
                <p:oleObj name="Diapositiva" r:id="rId3" imgW="3024188" imgH="2268141"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71600"/>
                        <a:ext cx="7315200"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06531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50825" y="0"/>
            <a:ext cx="8540750" cy="990600"/>
          </a:xfrm>
        </p:spPr>
        <p:txBody>
          <a:bodyPr rtlCol="0">
            <a:normAutofit fontScale="90000"/>
          </a:bodyPr>
          <a:lstStyle/>
          <a:p>
            <a:pPr eaLnBrk="1" fontAlgn="auto" hangingPunct="1">
              <a:spcAft>
                <a:spcPts val="0"/>
              </a:spcAft>
              <a:defRPr/>
            </a:pPr>
            <a:r>
              <a:rPr lang="es-MX" sz="3200" smtClean="0"/>
              <a:t>Deforestación para construcción de caminos mineros en suelos ferríticos en Moa</a:t>
            </a:r>
            <a:endParaRPr lang="es-ES" sz="3200" smtClean="0"/>
          </a:p>
        </p:txBody>
      </p:sp>
      <p:pic>
        <p:nvPicPr>
          <p:cNvPr id="40963" name="Picture 3" descr="Camariocas exploració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001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CESIG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6435725"/>
            <a:ext cx="21605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694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16860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04800"/>
            <a:ext cx="9144000" cy="762000"/>
            <a:chOff x="0" y="192"/>
            <a:chExt cx="5760" cy="480"/>
          </a:xfrm>
        </p:grpSpPr>
        <p:sp>
          <p:nvSpPr>
            <p:cNvPr id="43022" name="Text Box 3"/>
            <p:cNvSpPr txBox="1">
              <a:spLocks noChangeArrowheads="1"/>
            </p:cNvSpPr>
            <p:nvPr/>
          </p:nvSpPr>
          <p:spPr bwMode="auto">
            <a:xfrm>
              <a:off x="480" y="192"/>
              <a:ext cx="48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spcBef>
                  <a:spcPct val="50000"/>
                </a:spcBef>
              </a:pPr>
              <a:endParaRPr lang="es-ES" sz="2000">
                <a:solidFill>
                  <a:srgbClr val="FFFF00"/>
                </a:solidFill>
                <a:latin typeface="Arial Black" pitchFamily="34" charset="0"/>
              </a:endParaRPr>
            </a:p>
          </p:txBody>
        </p:sp>
        <p:sp>
          <p:nvSpPr>
            <p:cNvPr id="43023" name="Line 4"/>
            <p:cNvSpPr>
              <a:spLocks noChangeShapeType="1"/>
            </p:cNvSpPr>
            <p:nvPr/>
          </p:nvSpPr>
          <p:spPr bwMode="auto">
            <a:xfrm>
              <a:off x="0" y="672"/>
              <a:ext cx="5760" cy="0"/>
            </a:xfrm>
            <a:prstGeom prst="line">
              <a:avLst/>
            </a:prstGeom>
            <a:noFill/>
            <a:ln w="349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43011" name="Text Box 5"/>
          <p:cNvSpPr txBox="1">
            <a:spLocks noChangeArrowheads="1"/>
          </p:cNvSpPr>
          <p:nvPr/>
        </p:nvSpPr>
        <p:spPr bwMode="auto">
          <a:xfrm>
            <a:off x="457200" y="1524000"/>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buClr>
                <a:srgbClr val="FFFF00"/>
              </a:buClr>
              <a:buSzPct val="150000"/>
              <a:buFont typeface="Symbol" pitchFamily="18" charset="2"/>
              <a:buChar char="Þ"/>
            </a:pPr>
            <a:endParaRPr lang="es-ES">
              <a:latin typeface="Arial Black" pitchFamily="34" charset="0"/>
            </a:endParaRPr>
          </a:p>
        </p:txBody>
      </p:sp>
      <p:sp>
        <p:nvSpPr>
          <p:cNvPr id="43012" name="Rectangle 6"/>
          <p:cNvSpPr>
            <a:spLocks noChangeArrowheads="1"/>
          </p:cNvSpPr>
          <p:nvPr/>
        </p:nvSpPr>
        <p:spPr bwMode="auto">
          <a:xfrm>
            <a:off x="457200" y="228600"/>
            <a:ext cx="8358188"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80000"/>
              </a:lnSpc>
              <a:spcBef>
                <a:spcPct val="50000"/>
              </a:spcBef>
            </a:pPr>
            <a:r>
              <a:rPr lang="en-US" dirty="0">
                <a:latin typeface="Arial Black" pitchFamily="34" charset="0"/>
              </a:rPr>
              <a:t>MINERIA SOSTENIBLE</a:t>
            </a:r>
          </a:p>
          <a:p>
            <a:pPr algn="ctr" eaLnBrk="0" hangingPunct="0">
              <a:lnSpc>
                <a:spcPct val="130000"/>
              </a:lnSpc>
              <a:spcBef>
                <a:spcPct val="50000"/>
              </a:spcBef>
            </a:pPr>
            <a:r>
              <a:rPr lang="en-US" dirty="0">
                <a:latin typeface="Arial Black" pitchFamily="34" charset="0"/>
              </a:rPr>
              <a:t>SUSTENTABILIDAD DE LA  MINERIA DEL NIQUEL EN CUBA</a:t>
            </a:r>
            <a:endParaRPr lang="en-US" sz="2000" dirty="0">
              <a:latin typeface="Arial Black" pitchFamily="34" charset="0"/>
            </a:endParaRPr>
          </a:p>
        </p:txBody>
      </p:sp>
      <p:sp>
        <p:nvSpPr>
          <p:cNvPr id="43013" name="Text Box 7"/>
          <p:cNvSpPr txBox="1">
            <a:spLocks noChangeArrowheads="1"/>
          </p:cNvSpPr>
          <p:nvPr/>
        </p:nvSpPr>
        <p:spPr bwMode="auto">
          <a:xfrm>
            <a:off x="457200" y="1143000"/>
            <a:ext cx="7620000"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a:lnSpc>
                <a:spcPct val="120000"/>
              </a:lnSpc>
              <a:buClr>
                <a:srgbClr val="FFFF00"/>
              </a:buClr>
              <a:buSzPct val="150000"/>
              <a:buFont typeface="Symbol" pitchFamily="18" charset="2"/>
              <a:buChar char="Þ"/>
            </a:pPr>
            <a:r>
              <a:rPr lang="en-US" sz="2000" dirty="0" err="1">
                <a:latin typeface="Arial Black" pitchFamily="34" charset="0"/>
              </a:rPr>
              <a:t>Remoción</a:t>
            </a:r>
            <a:r>
              <a:rPr lang="en-US" sz="2000" dirty="0">
                <a:latin typeface="Arial Black" pitchFamily="34" charset="0"/>
              </a:rPr>
              <a:t> de la </a:t>
            </a:r>
            <a:r>
              <a:rPr lang="en-US" sz="2000" dirty="0" err="1">
                <a:latin typeface="Arial Black" pitchFamily="34" charset="0"/>
              </a:rPr>
              <a:t>Capa</a:t>
            </a:r>
            <a:r>
              <a:rPr lang="en-US" sz="2000" dirty="0">
                <a:latin typeface="Arial Black" pitchFamily="34" charset="0"/>
              </a:rPr>
              <a:t> </a:t>
            </a:r>
            <a:r>
              <a:rPr lang="en-US" sz="2000" dirty="0" smtClean="0">
                <a:latin typeface="Arial Black" pitchFamily="34" charset="0"/>
              </a:rPr>
              <a:t>Vegetal / </a:t>
            </a:r>
            <a:r>
              <a:rPr lang="en-US" sz="2000" dirty="0" err="1" smtClean="0">
                <a:latin typeface="Arial Black" pitchFamily="34" charset="0"/>
              </a:rPr>
              <a:t>deforestación</a:t>
            </a:r>
            <a:r>
              <a:rPr lang="en-US" sz="2000" dirty="0" smtClean="0">
                <a:latin typeface="Arial Black" pitchFamily="34" charset="0"/>
              </a:rPr>
              <a:t> </a:t>
            </a:r>
            <a:endParaRPr lang="en-US" sz="2000" dirty="0">
              <a:latin typeface="Arial Black" pitchFamily="34" charset="0"/>
            </a:endParaRPr>
          </a:p>
        </p:txBody>
      </p:sp>
      <p:sp>
        <p:nvSpPr>
          <p:cNvPr id="43014" name="Text Box 8"/>
          <p:cNvSpPr txBox="1">
            <a:spLocks noChangeArrowheads="1"/>
          </p:cNvSpPr>
          <p:nvPr/>
        </p:nvSpPr>
        <p:spPr bwMode="auto">
          <a:xfrm>
            <a:off x="1584325" y="4540250"/>
            <a:ext cx="522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buClr>
                <a:srgbClr val="FFFF00"/>
              </a:buClr>
              <a:buSzPct val="150000"/>
              <a:buFont typeface="Symbol" pitchFamily="18" charset="2"/>
              <a:buChar char="Þ"/>
            </a:pPr>
            <a:endParaRPr lang="es-ES">
              <a:latin typeface="Arial Black" pitchFamily="34" charset="0"/>
            </a:endParaRPr>
          </a:p>
        </p:txBody>
      </p:sp>
      <p:sp>
        <p:nvSpPr>
          <p:cNvPr id="43015" name="Text Box 9"/>
          <p:cNvSpPr txBox="1">
            <a:spLocks noChangeArrowheads="1"/>
          </p:cNvSpPr>
          <p:nvPr/>
        </p:nvSpPr>
        <p:spPr bwMode="auto">
          <a:xfrm>
            <a:off x="1812925" y="44640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endParaRPr lang="es-ES">
              <a:latin typeface="Arial Black" pitchFamily="34" charset="0"/>
            </a:endParaRPr>
          </a:p>
        </p:txBody>
      </p:sp>
      <p:pic>
        <p:nvPicPr>
          <p:cNvPr id="43016" name="Picture 10" descr="Aug09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00200"/>
            <a:ext cx="30480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11" descr="Sin título -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9" y="1650926"/>
            <a:ext cx="3429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AutoShape 12"/>
          <p:cNvSpPr>
            <a:spLocks noChangeArrowheads="1"/>
          </p:cNvSpPr>
          <p:nvPr/>
        </p:nvSpPr>
        <p:spPr bwMode="auto">
          <a:xfrm>
            <a:off x="4191000" y="2971800"/>
            <a:ext cx="1066800" cy="76200"/>
          </a:xfrm>
          <a:prstGeom prst="leftRightArrow">
            <a:avLst>
              <a:gd name="adj1" fmla="val 50000"/>
              <a:gd name="adj2" fmla="val 280000"/>
            </a:avLst>
          </a:prstGeom>
          <a:solidFill>
            <a:schemeClr val="accent2"/>
          </a:solidFill>
          <a:ln w="63500">
            <a:solidFill>
              <a:schemeClr val="accent1"/>
            </a:solidFill>
            <a:miter lim="800000"/>
            <a:headEnd/>
            <a:tailEnd/>
          </a:ln>
          <a:effectLst/>
        </p:spPr>
        <p:txBody>
          <a:bodyPr wrap="none" anchor="ctr"/>
          <a:lstStyle/>
          <a:p>
            <a:endParaRPr lang="es-ES"/>
          </a:p>
        </p:txBody>
      </p:sp>
      <p:sp>
        <p:nvSpPr>
          <p:cNvPr id="43019" name="Text Box 13"/>
          <p:cNvSpPr txBox="1">
            <a:spLocks noChangeArrowheads="1"/>
          </p:cNvSpPr>
          <p:nvPr/>
        </p:nvSpPr>
        <p:spPr bwMode="auto">
          <a:xfrm>
            <a:off x="3486150" y="2382838"/>
            <a:ext cx="2609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s-ES" sz="2000" dirty="0">
                <a:latin typeface="Arial Black" pitchFamily="34" charset="0"/>
              </a:rPr>
              <a:t>REFORESTACION</a:t>
            </a:r>
            <a:endParaRPr lang="en-US" sz="2000" dirty="0">
              <a:latin typeface="Arial Black" pitchFamily="34" charset="0"/>
            </a:endParaRPr>
          </a:p>
        </p:txBody>
      </p:sp>
      <p:sp>
        <p:nvSpPr>
          <p:cNvPr id="43020" name="AutoShape 14"/>
          <p:cNvSpPr>
            <a:spLocks noChangeArrowheads="1"/>
          </p:cNvSpPr>
          <p:nvPr/>
        </p:nvSpPr>
        <p:spPr bwMode="auto">
          <a:xfrm>
            <a:off x="4572000" y="3124200"/>
            <a:ext cx="228600" cy="914400"/>
          </a:xfrm>
          <a:prstGeom prst="upArrow">
            <a:avLst>
              <a:gd name="adj1" fmla="val 50000"/>
              <a:gd name="adj2" fmla="val 300000"/>
            </a:avLst>
          </a:prstGeom>
          <a:solidFill>
            <a:srgbClr val="FFFF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43021" name="Picture 15" descr="di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318000"/>
            <a:ext cx="33528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8503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experime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1694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Arian\AppData\Local\Microsoft\Windows\Temporary Internet Files\t012755a.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6"/>
          <p:cNvSpPr>
            <a:spLocks noChangeArrowheads="1"/>
          </p:cNvSpPr>
          <p:nvPr/>
        </p:nvSpPr>
        <p:spPr bwMode="auto">
          <a:xfrm rot="10800000" flipV="1">
            <a:off x="71438" y="5410200"/>
            <a:ext cx="8929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s-ES" sz="2000" b="1">
                <a:solidFill>
                  <a:srgbClr val="FE5134"/>
                </a:solidFill>
                <a:latin typeface="MS Reference Sans Serif" pitchFamily="34" charset="0"/>
              </a:rPr>
              <a:t>Formación de cárcavas por efecto de la</a:t>
            </a:r>
            <a:r>
              <a:rPr lang="es-ES" sz="2000" b="1">
                <a:solidFill>
                  <a:srgbClr val="30476D"/>
                </a:solidFill>
                <a:latin typeface="MS Reference Sans Serif" pitchFamily="34" charset="0"/>
              </a:rPr>
              <a:t> </a:t>
            </a:r>
            <a:r>
              <a:rPr lang="es-ES" sz="2000" b="1">
                <a:solidFill>
                  <a:srgbClr val="FE5134"/>
                </a:solidFill>
                <a:latin typeface="MS Reference Sans Serif" pitchFamily="34" charset="0"/>
              </a:rPr>
              <a:t>erosión acelerada</a:t>
            </a:r>
            <a:endParaRPr lang="es-ES" sz="2000">
              <a:solidFill>
                <a:srgbClr val="30476D"/>
              </a:solidFill>
              <a:latin typeface="MS Reference Sans Serif" pitchFamily="34" charset="0"/>
            </a:endParaRPr>
          </a:p>
        </p:txBody>
      </p:sp>
    </p:spTree>
    <p:extLst>
      <p:ext uri="{BB962C8B-B14F-4D97-AF65-F5344CB8AC3E}">
        <p14:creationId xmlns:p14="http://schemas.microsoft.com/office/powerpoint/2010/main" val="33508101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s-ES" smtClean="0"/>
              <a:t>Para reducir la erosión terraceo</a:t>
            </a:r>
          </a:p>
        </p:txBody>
      </p:sp>
      <p:pic>
        <p:nvPicPr>
          <p:cNvPr id="46083" name="Picture 2" descr="C:\Users\Arian\AppData\Local\Microsoft\Windows\Temporary Internet Files\t054885a.bmp"/>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0" y="1371600"/>
            <a:ext cx="8001000" cy="54149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2023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rrowheads="1"/>
          </p:cNvSpPr>
          <p:nvPr>
            <p:ph type="title" idx="4294967295"/>
          </p:nvPr>
        </p:nvSpPr>
        <p:spPr>
          <a:xfrm>
            <a:off x="457200" y="274638"/>
            <a:ext cx="8229600" cy="866775"/>
          </a:xfrm>
        </p:spPr>
        <p:txBody>
          <a:bodyPr rtlCol="0">
            <a:normAutofit/>
          </a:bodyPr>
          <a:lstStyle/>
          <a:p>
            <a:pPr eaLnBrk="1" fontAlgn="auto" hangingPunct="1">
              <a:spcAft>
                <a:spcPts val="0"/>
              </a:spcAft>
              <a:defRPr/>
            </a:pPr>
            <a:r>
              <a:rPr lang="es-ES_tradnl" sz="2800" b="1" smtClean="0">
                <a:effectLst>
                  <a:outerShdw blurRad="38100" dist="38100" dir="2700000" algn="tl">
                    <a:srgbClr val="C0C0C0"/>
                  </a:outerShdw>
                </a:effectLst>
              </a:rPr>
              <a:t>DEGRADACIÓN DE LOS SUELOS EN CUBA</a:t>
            </a:r>
            <a:endParaRPr lang="es-ES_tradnl" sz="5400" smtClean="0">
              <a:effectLst>
                <a:outerShdw blurRad="38100" dist="38100" dir="2700000" algn="tl">
                  <a:srgbClr val="C0C0C0"/>
                </a:outerShdw>
              </a:effectLst>
            </a:endParaRPr>
          </a:p>
        </p:txBody>
      </p:sp>
      <p:sp>
        <p:nvSpPr>
          <p:cNvPr id="146435" name="Rectangle 3"/>
          <p:cNvSpPr>
            <a:spLocks noGrp="1" noRot="1" noChangeArrowheads="1"/>
          </p:cNvSpPr>
          <p:nvPr>
            <p:ph type="body" idx="4294967295"/>
          </p:nvPr>
        </p:nvSpPr>
        <p:spPr>
          <a:xfrm>
            <a:off x="457200" y="1196975"/>
            <a:ext cx="8229600" cy="5400675"/>
          </a:xfrm>
        </p:spPr>
        <p:txBody>
          <a:bodyPr rtlCol="0">
            <a:normAutofit/>
          </a:bodyPr>
          <a:lstStyle/>
          <a:p>
            <a:pPr algn="just" eaLnBrk="1" fontAlgn="auto" hangingPunct="1">
              <a:spcAft>
                <a:spcPts val="0"/>
              </a:spcAft>
              <a:buFont typeface="Arial" pitchFamily="34" charset="0"/>
              <a:buChar char="•"/>
              <a:defRPr/>
            </a:pPr>
            <a:r>
              <a:rPr lang="es-ES" smtClean="0">
                <a:effectLst>
                  <a:outerShdw blurRad="38100" dist="38100" dir="2700000" algn="tl">
                    <a:srgbClr val="C0C0C0"/>
                  </a:outerShdw>
                </a:effectLst>
              </a:rPr>
              <a:t>El 70% de los suelos agrícolas presenta afectaciones por diferentes procesos degradativos .</a:t>
            </a:r>
          </a:p>
          <a:p>
            <a:pPr algn="just" eaLnBrk="1" fontAlgn="auto" hangingPunct="1">
              <a:spcAft>
                <a:spcPts val="0"/>
              </a:spcAft>
              <a:buFont typeface="Arial" pitchFamily="34" charset="0"/>
              <a:buChar char="•"/>
              <a:defRPr/>
            </a:pPr>
            <a:r>
              <a:rPr lang="es-ES_tradnl" smtClean="0">
                <a:effectLst>
                  <a:outerShdw blurRad="38100" dist="38100" dir="2700000" algn="tl">
                    <a:srgbClr val="C0C0C0"/>
                  </a:outerShdw>
                </a:effectLst>
              </a:rPr>
              <a:t>La afectación se produce por factores de carácter natural o antrópico.</a:t>
            </a:r>
          </a:p>
          <a:p>
            <a:pPr eaLnBrk="1" fontAlgn="auto" hangingPunct="1">
              <a:spcAft>
                <a:spcPts val="0"/>
              </a:spcAft>
              <a:buFont typeface="Arial" pitchFamily="34" charset="0"/>
              <a:buChar char="•"/>
              <a:defRPr/>
            </a:pPr>
            <a:r>
              <a:rPr lang="es-ES_tradnl" smtClean="0">
                <a:effectLst>
                  <a:outerShdw blurRad="38100" dist="38100" dir="2700000" algn="tl">
                    <a:srgbClr val="C0C0C0"/>
                  </a:outerShdw>
                </a:effectLst>
              </a:rPr>
              <a:t>Más del 40% erosionados y si se suma erosión potencial se eleva al 56%.</a:t>
            </a:r>
          </a:p>
        </p:txBody>
      </p:sp>
      <p:pic>
        <p:nvPicPr>
          <p:cNvPr id="4710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941888"/>
            <a:ext cx="295116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868863"/>
            <a:ext cx="28797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4797425"/>
            <a:ext cx="25209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8399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9144000" cy="547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929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s-ES_tradnl" b="1" smtClean="0"/>
              <a:t>Cambio climático:</a:t>
            </a:r>
          </a:p>
        </p:txBody>
      </p:sp>
      <p:sp>
        <p:nvSpPr>
          <p:cNvPr id="18435" name="Rectangle 3"/>
          <p:cNvSpPr>
            <a:spLocks noGrp="1" noChangeArrowheads="1"/>
          </p:cNvSpPr>
          <p:nvPr>
            <p:ph type="body" idx="1"/>
          </p:nvPr>
        </p:nvSpPr>
        <p:spPr>
          <a:xfrm>
            <a:off x="0" y="1357298"/>
            <a:ext cx="8715404" cy="5200664"/>
          </a:xfrm>
        </p:spPr>
        <p:txBody>
          <a:bodyPr/>
          <a:lstStyle/>
          <a:p>
            <a:pPr algn="just" eaLnBrk="1" hangingPunct="1"/>
            <a:r>
              <a:rPr lang="es-ES_tradnl" sz="3600" b="1" dirty="0" smtClean="0"/>
              <a:t>Un cambio del clima </a:t>
            </a:r>
            <a:r>
              <a:rPr lang="es-ES_tradnl" sz="3600" b="1" dirty="0" smtClean="0">
                <a:solidFill>
                  <a:srgbClr val="FF6600"/>
                </a:solidFill>
              </a:rPr>
              <a:t>atribuido directa o indirectamente a la actividad humana </a:t>
            </a:r>
            <a:r>
              <a:rPr lang="es-ES_tradnl" sz="3600" b="1" dirty="0" smtClean="0"/>
              <a:t>que altera la composición de la atmósfera mundial  y que se suma a la variabilidad natural del clima observada durante períodos de tiempo comparables.</a:t>
            </a:r>
          </a:p>
          <a:p>
            <a:pPr algn="just" eaLnBrk="1" hangingPunct="1">
              <a:buFont typeface="Wingdings" pitchFamily="2" charset="2"/>
              <a:buNone/>
            </a:pPr>
            <a:r>
              <a:rPr lang="es-ES_tradnl" sz="3600" b="1" dirty="0" smtClean="0"/>
              <a:t>                           </a:t>
            </a:r>
            <a:r>
              <a:rPr lang="es-ES_tradnl" sz="2400" b="1" dirty="0" smtClean="0"/>
              <a:t>CMNUCC 1997</a:t>
            </a:r>
          </a:p>
        </p:txBody>
      </p:sp>
      <p:pic>
        <p:nvPicPr>
          <p:cNvPr id="18436" name="Picture 4" descr="http://blog.ptmcolombia.com/wp-content/uploads/2009/07/hu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941168"/>
            <a:ext cx="2484318" cy="191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descr="cambio_climatico_big">
            <a:hlinkClick r:id="rId3"/>
          </p:cNvPr>
          <p:cNvPicPr>
            <a:picLocks noChangeAspect="1" noChangeArrowheads="1"/>
          </p:cNvPicPr>
          <p:nvPr/>
        </p:nvPicPr>
        <p:blipFill>
          <a:blip r:embed="rId4"/>
          <a:srcRect/>
          <a:stretch>
            <a:fillRect/>
          </a:stretch>
        </p:blipFill>
        <p:spPr bwMode="auto">
          <a:xfrm>
            <a:off x="7294562" y="4286256"/>
            <a:ext cx="1849438" cy="2571744"/>
          </a:xfrm>
          <a:prstGeom prst="rect">
            <a:avLst/>
          </a:prstGeom>
          <a:noFill/>
        </p:spPr>
      </p:pic>
    </p:spTree>
    <p:extLst>
      <p:ext uri="{BB962C8B-B14F-4D97-AF65-F5344CB8AC3E}">
        <p14:creationId xmlns:p14="http://schemas.microsoft.com/office/powerpoint/2010/main" val="21828510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nvGraphicFramePr>
        <p:xfrm>
          <a:off x="1698625" y="3222625"/>
          <a:ext cx="5746750" cy="1282700"/>
        </p:xfrm>
        <a:graphic>
          <a:graphicData uri="http://schemas.openxmlformats.org/drawingml/2006/table">
            <a:tbl>
              <a:tblPr/>
              <a:tblGrid>
                <a:gridCol w="5538506"/>
                <a:gridCol w="208244"/>
              </a:tblGrid>
              <a:tr h="366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marL="91422" marR="91422" marT="45754" marB="4575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6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marL="91422" marR="91422" marT="45754" marB="4575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marL="0" marR="0" marT="0" marB="0" anchor="ctr" horzOverflow="overflow">
                    <a:lnL>
                      <a:noFill/>
                    </a:lnL>
                    <a:lnR>
                      <a:noFill/>
                    </a:lnR>
                    <a:lnT>
                      <a:noFill/>
                    </a:lnT>
                    <a:lnB>
                      <a:noFill/>
                    </a:lnB>
                    <a:lnTlToBr>
                      <a:noFill/>
                    </a:lnTlToBr>
                    <a:lnBlToTr>
                      <a:noFill/>
                    </a:lnBlToTr>
                    <a:noFill/>
                  </a:tcPr>
                </a:tc>
                <a:tc hMerge="1">
                  <a:txBody>
                    <a:bodyPr/>
                    <a:lstStyle/>
                    <a:p>
                      <a:endParaRPr lang="es-ES"/>
                    </a:p>
                  </a:txBody>
                  <a:tcPr/>
                </a:tc>
              </a:tr>
              <a:tr h="27463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Sequía</a:t>
                      </a:r>
                      <a:r>
                        <a:rPr kumimoji="0" lang="es-ES" sz="1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a:t>
                      </a:r>
                    </a:p>
                  </a:txBody>
                  <a:tcPr marL="0" marR="0" marT="0" marB="0" anchor="ctr" horzOverflow="overflow">
                    <a:lnL>
                      <a:noFill/>
                    </a:lnL>
                    <a:lnR>
                      <a:noFill/>
                    </a:lnR>
                    <a:lnT>
                      <a:noFill/>
                    </a:lnT>
                    <a:lnB>
                      <a:noFill/>
                    </a:lnB>
                    <a:lnTlToBr>
                      <a:noFill/>
                    </a:lnTlToBr>
                    <a:lnBlToTr>
                      <a:noFill/>
                    </a:lnBlToTr>
                    <a:noFill/>
                  </a:tcPr>
                </a:tc>
                <a:tc hMerge="1">
                  <a:txBody>
                    <a:bodyPr/>
                    <a:lstStyle/>
                    <a:p>
                      <a:endParaRPr lang="es-ES"/>
                    </a:p>
                  </a:txBody>
                  <a:tcPr/>
                </a:tc>
              </a:tr>
            </a:tbl>
          </a:graphicData>
        </a:graphic>
      </p:graphicFrame>
      <p:graphicFrame>
        <p:nvGraphicFramePr>
          <p:cNvPr id="4" name="3 Tabla"/>
          <p:cNvGraphicFramePr>
            <a:graphicFrameLocks noGrp="1"/>
          </p:cNvGraphicFramePr>
          <p:nvPr/>
        </p:nvGraphicFramePr>
        <p:xfrm>
          <a:off x="1698625" y="3222625"/>
          <a:ext cx="5746750" cy="1282700"/>
        </p:xfrm>
        <a:graphic>
          <a:graphicData uri="http://schemas.openxmlformats.org/drawingml/2006/table">
            <a:tbl>
              <a:tblPr/>
              <a:tblGrid>
                <a:gridCol w="5538506"/>
                <a:gridCol w="208244"/>
              </a:tblGrid>
              <a:tr h="366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marL="91422" marR="91422" marT="45754" marB="4575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6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marL="91422" marR="91422" marT="45754" marB="4575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marL="0" marR="0" marT="0" marB="0" anchor="ctr" horzOverflow="overflow">
                    <a:lnL>
                      <a:noFill/>
                    </a:lnL>
                    <a:lnR>
                      <a:noFill/>
                    </a:lnR>
                    <a:lnT>
                      <a:noFill/>
                    </a:lnT>
                    <a:lnB>
                      <a:noFill/>
                    </a:lnB>
                    <a:lnTlToBr>
                      <a:noFill/>
                    </a:lnTlToBr>
                    <a:lnBlToTr>
                      <a:noFill/>
                    </a:lnBlToTr>
                    <a:noFill/>
                  </a:tcPr>
                </a:tc>
                <a:tc hMerge="1">
                  <a:txBody>
                    <a:bodyPr/>
                    <a:lstStyle/>
                    <a:p>
                      <a:endParaRPr lang="es-ES"/>
                    </a:p>
                  </a:txBody>
                  <a:tcPr/>
                </a:tc>
              </a:tr>
              <a:tr h="27463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Sequía</a:t>
                      </a:r>
                      <a:r>
                        <a:rPr kumimoji="0" lang="es-ES" sz="1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a:t>
                      </a:r>
                    </a:p>
                  </a:txBody>
                  <a:tcPr marL="0" marR="0" marT="0" marB="0" anchor="ctr" horzOverflow="overflow">
                    <a:lnL>
                      <a:noFill/>
                    </a:lnL>
                    <a:lnR>
                      <a:noFill/>
                    </a:lnR>
                    <a:lnT>
                      <a:noFill/>
                    </a:lnT>
                    <a:lnB>
                      <a:noFill/>
                    </a:lnB>
                    <a:lnTlToBr>
                      <a:noFill/>
                    </a:lnTlToBr>
                    <a:lnBlToTr>
                      <a:noFill/>
                    </a:lnBlToTr>
                    <a:noFill/>
                  </a:tcPr>
                </a:tc>
                <a:tc hMerge="1">
                  <a:txBody>
                    <a:bodyPr/>
                    <a:lstStyle/>
                    <a:p>
                      <a:endParaRPr lang="es-ES"/>
                    </a:p>
                  </a:txBody>
                  <a:tcPr/>
                </a:tc>
              </a:tr>
            </a:tbl>
          </a:graphicData>
        </a:graphic>
      </p:graphicFrame>
      <p:pic>
        <p:nvPicPr>
          <p:cNvPr id="439299" name="Picture 3" descr="http://www.cuba.cu/cigea/images/nery.GIF"/>
          <p:cNvPicPr>
            <a:picLocks noChangeAspect="1" noChangeArrowheads="1"/>
          </p:cNvPicPr>
          <p:nvPr/>
        </p:nvPicPr>
        <p:blipFill>
          <a:blip r:embed="rId2">
            <a:extLst/>
          </a:blip>
          <a:srcRect/>
          <a:stretch>
            <a:fillRect/>
          </a:stretch>
        </p:blipFill>
        <p:spPr bwMode="auto">
          <a:xfrm>
            <a:off x="566382" y="381000"/>
            <a:ext cx="7968018" cy="572501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371340109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Imag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57225"/>
            <a:ext cx="4319588"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p:cNvSpPr txBox="1">
            <a:spLocks noChangeArrowheads="1"/>
          </p:cNvSpPr>
          <p:nvPr/>
        </p:nvSpPr>
        <p:spPr bwMode="auto">
          <a:xfrm>
            <a:off x="-52388" y="657225"/>
            <a:ext cx="32750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r>
              <a:rPr lang="es-ES_tradnl" sz="2400" b="1"/>
              <a:t>COMPACTACIÓN</a:t>
            </a:r>
          </a:p>
        </p:txBody>
      </p:sp>
      <p:sp>
        <p:nvSpPr>
          <p:cNvPr id="50180" name="Rectangle 3"/>
          <p:cNvSpPr txBox="1">
            <a:spLocks noChangeArrowheads="1"/>
          </p:cNvSpPr>
          <p:nvPr/>
        </p:nvSpPr>
        <p:spPr bwMode="auto">
          <a:xfrm>
            <a:off x="4284663" y="657225"/>
            <a:ext cx="4859337"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a:lnSpc>
                <a:spcPct val="80000"/>
              </a:lnSpc>
              <a:spcBef>
                <a:spcPct val="20000"/>
              </a:spcBef>
              <a:buFont typeface="Wingdings" pitchFamily="2" charset="2"/>
              <a:buChar char="ü"/>
            </a:pPr>
            <a:r>
              <a:rPr lang="es-ES_tradnl" sz="2400"/>
              <a:t>Uso inadecuado de la maquinaria agrícola.</a:t>
            </a:r>
          </a:p>
          <a:p>
            <a:pPr algn="just">
              <a:lnSpc>
                <a:spcPct val="80000"/>
              </a:lnSpc>
              <a:spcBef>
                <a:spcPct val="20000"/>
              </a:spcBef>
              <a:buFont typeface="Wingdings" pitchFamily="2" charset="2"/>
              <a:buChar char="ü"/>
            </a:pPr>
            <a:r>
              <a:rPr lang="es-ES_tradnl" sz="2400"/>
              <a:t>Laboreo continuo a profundidad constante.</a:t>
            </a:r>
          </a:p>
          <a:p>
            <a:pPr algn="just">
              <a:lnSpc>
                <a:spcPct val="80000"/>
              </a:lnSpc>
              <a:spcBef>
                <a:spcPct val="20000"/>
              </a:spcBef>
              <a:buFont typeface="Wingdings" pitchFamily="2" charset="2"/>
              <a:buChar char="ü"/>
            </a:pPr>
            <a:r>
              <a:rPr lang="es-ES_tradnl" sz="2400"/>
              <a:t>Sobre pastoreo.</a:t>
            </a:r>
          </a:p>
          <a:p>
            <a:pPr>
              <a:lnSpc>
                <a:spcPct val="80000"/>
              </a:lnSpc>
              <a:spcBef>
                <a:spcPct val="20000"/>
              </a:spcBef>
              <a:buFont typeface="Wingdings" pitchFamily="2" charset="2"/>
              <a:buChar char="ü"/>
            </a:pPr>
            <a:r>
              <a:rPr lang="es-ES_tradnl" sz="2400"/>
              <a:t>Uso inadecuado de los sistemas de riego.</a:t>
            </a:r>
          </a:p>
        </p:txBody>
      </p:sp>
      <p:sp>
        <p:nvSpPr>
          <p:cNvPr id="5" name="Rectangle 5"/>
          <p:cNvSpPr>
            <a:spLocks noGrp="1" noChangeAspect="1" noChangeArrowheads="1"/>
          </p:cNvSpPr>
          <p:nvPr/>
        </p:nvSpPr>
        <p:spPr bwMode="auto">
          <a:xfrm>
            <a:off x="-6897" y="3423187"/>
            <a:ext cx="4284663" cy="2939516"/>
          </a:xfrm>
          <a:prstGeom prst="rect">
            <a:avLst/>
          </a:prstGeom>
          <a:blipFill dpi="0" rotWithShape="1">
            <a:blip r:embed="rId3"/>
            <a:srcRect/>
            <a:stretch>
              <a:fillRect b="-2130"/>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s-ES">
              <a:latin typeface="+mn-lt"/>
              <a:cs typeface="+mn-cs"/>
            </a:endParaRPr>
          </a:p>
        </p:txBody>
      </p:sp>
      <p:sp>
        <p:nvSpPr>
          <p:cNvPr id="6" name="Rectangle 6"/>
          <p:cNvSpPr>
            <a:spLocks noGrp="1" noChangeAspect="1" noChangeArrowheads="1"/>
          </p:cNvSpPr>
          <p:nvPr/>
        </p:nvSpPr>
        <p:spPr bwMode="auto">
          <a:xfrm>
            <a:off x="4262386" y="3047642"/>
            <a:ext cx="4881614" cy="3300202"/>
          </a:xfrm>
          <a:prstGeom prst="rect">
            <a:avLst/>
          </a:prstGeom>
          <a:blipFill dpi="0" rotWithShape="1">
            <a:blip r:embed="rId4"/>
            <a:srcRect/>
            <a:stretch>
              <a:fillRect r="-2387"/>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s-ES">
              <a:latin typeface="+mn-lt"/>
              <a:cs typeface="+mn-cs"/>
            </a:endParaRPr>
          </a:p>
        </p:txBody>
      </p:sp>
    </p:spTree>
    <p:extLst>
      <p:ext uri="{BB962C8B-B14F-4D97-AF65-F5344CB8AC3E}">
        <p14:creationId xmlns:p14="http://schemas.microsoft.com/office/powerpoint/2010/main" val="10574589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11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600"/>
            <a:ext cx="91408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ChangeArrowheads="1"/>
          </p:cNvSpPr>
          <p:nvPr/>
        </p:nvSpPr>
        <p:spPr bwMode="auto">
          <a:xfrm>
            <a:off x="746125" y="304800"/>
            <a:ext cx="7651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sz="2800" b="1"/>
              <a:t>SALINIZACIÓN SECUNDARIA DE  SUELOS</a:t>
            </a:r>
            <a:r>
              <a:rPr lang="en-US" sz="2800" b="1"/>
              <a:t>.</a:t>
            </a:r>
            <a:r>
              <a:rPr lang="es-ES_tradnl" sz="2800" b="1"/>
              <a:t> </a:t>
            </a:r>
          </a:p>
        </p:txBody>
      </p:sp>
      <p:sp>
        <p:nvSpPr>
          <p:cNvPr id="51204" name="Rectangle 4"/>
          <p:cNvSpPr>
            <a:spLocks noChangeArrowheads="1"/>
          </p:cNvSpPr>
          <p:nvPr/>
        </p:nvSpPr>
        <p:spPr bwMode="auto">
          <a:xfrm>
            <a:off x="684213" y="1295400"/>
            <a:ext cx="755967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sz="2400" b="1">
                <a:solidFill>
                  <a:schemeClr val="bg1"/>
                </a:solidFill>
              </a:rPr>
              <a:t>Elevación del manto freático salino.</a:t>
            </a:r>
          </a:p>
          <a:p>
            <a:endParaRPr lang="es-ES_tradnl" sz="2400" b="1">
              <a:solidFill>
                <a:schemeClr val="bg1"/>
              </a:solidFill>
            </a:endParaRPr>
          </a:p>
          <a:p>
            <a:r>
              <a:rPr lang="es-ES_tradnl" sz="2400" b="1">
                <a:solidFill>
                  <a:schemeClr val="bg1"/>
                </a:solidFill>
              </a:rPr>
              <a:t>Uso de agua de mala calidad.</a:t>
            </a:r>
          </a:p>
          <a:p>
            <a:endParaRPr lang="es-ES_tradnl" sz="2400" b="1">
              <a:solidFill>
                <a:schemeClr val="bg1"/>
              </a:solidFill>
            </a:endParaRPr>
          </a:p>
          <a:p>
            <a:r>
              <a:rPr lang="es-ES_tradnl" sz="2400" b="1">
                <a:solidFill>
                  <a:schemeClr val="bg1"/>
                </a:solidFill>
              </a:rPr>
              <a:t>Insuficientes obras de drenaje en aquellos suelos que lo requieran.</a:t>
            </a:r>
          </a:p>
          <a:p>
            <a:endParaRPr lang="es-ES_tradnl" sz="2400" b="1">
              <a:solidFill>
                <a:schemeClr val="bg1"/>
              </a:solidFill>
            </a:endParaRPr>
          </a:p>
          <a:p>
            <a:r>
              <a:rPr lang="es-ES_tradnl" sz="2400" b="1">
                <a:solidFill>
                  <a:schemeClr val="bg1"/>
                </a:solidFill>
              </a:rPr>
              <a:t>El 14% del área agrícola está salina o salinizada, (de ellas 300 000 há por el riego con aguas de mala calidad).</a:t>
            </a:r>
          </a:p>
        </p:txBody>
      </p:sp>
    </p:spTree>
    <p:extLst>
      <p:ext uri="{BB962C8B-B14F-4D97-AF65-F5344CB8AC3E}">
        <p14:creationId xmlns:p14="http://schemas.microsoft.com/office/powerpoint/2010/main" val="25366552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821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2276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4294967295"/>
          </p:nvPr>
        </p:nvSpPr>
        <p:spPr>
          <a:xfrm>
            <a:off x="188913" y="1524000"/>
            <a:ext cx="8229600" cy="5094288"/>
          </a:xfrm>
          <a:effectLst>
            <a:outerShdw dist="35921" dir="2700000" algn="ctr" rotWithShape="0">
              <a:schemeClr val="bg1"/>
            </a:outerShdw>
          </a:effectLst>
        </p:spPr>
        <p:txBody>
          <a:bodyPr/>
          <a:lstStyle/>
          <a:p>
            <a:pPr eaLnBrk="1" hangingPunct="1">
              <a:lnSpc>
                <a:spcPct val="90000"/>
              </a:lnSpc>
            </a:pPr>
            <a:r>
              <a:rPr lang="es-ES" altLang="en-US" b="1" smtClean="0"/>
              <a:t>Resulta </a:t>
            </a:r>
          </a:p>
          <a:p>
            <a:pPr lvl="1" eaLnBrk="1" hangingPunct="1">
              <a:lnSpc>
                <a:spcPct val="90000"/>
              </a:lnSpc>
            </a:pPr>
            <a:r>
              <a:rPr lang="es-ES" altLang="en-US" b="1" smtClean="0"/>
              <a:t>de evaporación de agua en la superficie del suelo</a:t>
            </a:r>
          </a:p>
          <a:p>
            <a:pPr lvl="1" eaLnBrk="1" hangingPunct="1">
              <a:lnSpc>
                <a:spcPct val="90000"/>
              </a:lnSpc>
            </a:pPr>
            <a:r>
              <a:rPr lang="es-ES" altLang="en-US" b="1" smtClean="0"/>
              <a:t>de agua salada (por ejemplo por intrusión </a:t>
            </a:r>
            <a:br>
              <a:rPr lang="es-ES" altLang="en-US" b="1" smtClean="0"/>
            </a:br>
            <a:r>
              <a:rPr lang="es-ES" altLang="en-US" b="1" smtClean="0"/>
              <a:t>de agua marina) usada para riego</a:t>
            </a:r>
          </a:p>
          <a:p>
            <a:pPr eaLnBrk="1" hangingPunct="1">
              <a:lnSpc>
                <a:spcPct val="90000"/>
              </a:lnSpc>
            </a:pPr>
            <a:r>
              <a:rPr lang="es-ES" altLang="en-US" b="1" smtClean="0"/>
              <a:t>Se puede combatir:</a:t>
            </a:r>
          </a:p>
          <a:p>
            <a:pPr lvl="1" eaLnBrk="1" hangingPunct="1">
              <a:lnSpc>
                <a:spcPct val="90000"/>
              </a:lnSpc>
            </a:pPr>
            <a:r>
              <a:rPr lang="es-ES" altLang="en-US" b="1" smtClean="0"/>
              <a:t>Mantener la superficie cubierta</a:t>
            </a:r>
          </a:p>
          <a:p>
            <a:pPr lvl="1" eaLnBrk="1" hangingPunct="1">
              <a:lnSpc>
                <a:spcPct val="90000"/>
              </a:lnSpc>
            </a:pPr>
            <a:r>
              <a:rPr lang="es-ES" altLang="en-US" b="1" smtClean="0"/>
              <a:t>Tener siempre plantas crecientes </a:t>
            </a:r>
            <a:br>
              <a:rPr lang="es-ES" altLang="en-US" b="1" smtClean="0"/>
            </a:br>
            <a:r>
              <a:rPr lang="es-ES" altLang="en-US" b="1" smtClean="0"/>
              <a:t>(hasta árboles para bajar el nivel freático)</a:t>
            </a:r>
          </a:p>
          <a:p>
            <a:pPr lvl="1" eaLnBrk="1" hangingPunct="1">
              <a:lnSpc>
                <a:spcPct val="90000"/>
              </a:lnSpc>
            </a:pPr>
            <a:r>
              <a:rPr lang="es-ES" altLang="en-US" b="1" smtClean="0"/>
              <a:t>Garantizar la infiltración completa de la lluvia</a:t>
            </a:r>
          </a:p>
        </p:txBody>
      </p:sp>
      <p:sp>
        <p:nvSpPr>
          <p:cNvPr id="53251" name="Text Box 7"/>
          <p:cNvSpPr txBox="1">
            <a:spLocks noChangeArrowheads="1"/>
          </p:cNvSpPr>
          <p:nvPr/>
        </p:nvSpPr>
        <p:spPr bwMode="auto">
          <a:xfrm>
            <a:off x="177800" y="990600"/>
            <a:ext cx="8785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sz="3800" b="1">
                <a:solidFill>
                  <a:srgbClr val="336699"/>
                </a:solidFill>
              </a:rPr>
              <a:t>Salinidad…</a:t>
            </a:r>
          </a:p>
        </p:txBody>
      </p:sp>
      <p:sp>
        <p:nvSpPr>
          <p:cNvPr id="53252" name="TextBox 7"/>
          <p:cNvSpPr txBox="1">
            <a:spLocks noChangeArrowheads="1"/>
          </p:cNvSpPr>
          <p:nvPr/>
        </p:nvSpPr>
        <p:spPr bwMode="auto">
          <a:xfrm>
            <a:off x="19050" y="476250"/>
            <a:ext cx="9124950"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b="1">
                <a:solidFill>
                  <a:schemeClr val="bg1"/>
                </a:solidFill>
                <a:latin typeface="Arial" charset="0"/>
              </a:rPr>
              <a:t>FAO-Cuba</a:t>
            </a:r>
          </a:p>
        </p:txBody>
      </p:sp>
      <p:pic>
        <p:nvPicPr>
          <p:cNvPr id="532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581400"/>
            <a:ext cx="21240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9307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441575"/>
            <a:ext cx="3141663"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116_16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492375"/>
            <a:ext cx="333216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7" descr="123_23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3573463"/>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Content Placeholder 1"/>
          <p:cNvSpPr>
            <a:spLocks noGrp="1"/>
          </p:cNvSpPr>
          <p:nvPr>
            <p:ph idx="4294967295"/>
          </p:nvPr>
        </p:nvSpPr>
        <p:spPr>
          <a:xfrm>
            <a:off x="346075" y="1001713"/>
            <a:ext cx="8229600" cy="1439862"/>
          </a:xfrm>
        </p:spPr>
        <p:txBody>
          <a:bodyPr rtlCol="0">
            <a:normAutofit lnSpcReduction="10000"/>
          </a:bodyPr>
          <a:lstStyle/>
          <a:p>
            <a:pPr marL="0" indent="0" eaLnBrk="1" fontAlgn="auto" hangingPunct="1">
              <a:spcAft>
                <a:spcPts val="0"/>
              </a:spcAft>
              <a:buFontTx/>
              <a:buNone/>
              <a:defRPr/>
            </a:pPr>
            <a:r>
              <a:rPr lang="es-ES" sz="3600" b="1" smtClean="0">
                <a:solidFill>
                  <a:srgbClr val="336699"/>
                </a:solidFill>
              </a:rPr>
              <a:t>El Cambio Climático</a:t>
            </a:r>
            <a:r>
              <a:rPr lang="es-ES" sz="2800" b="1" smtClean="0"/>
              <a:t> </a:t>
            </a:r>
            <a:br>
              <a:rPr lang="es-ES" sz="2800" b="1" smtClean="0"/>
            </a:br>
            <a:r>
              <a:rPr lang="es-ES" sz="2800" b="1" smtClean="0"/>
              <a:t>Se presenta ya con extremos climáticos más frecuentes y más pronunciados:</a:t>
            </a:r>
          </a:p>
        </p:txBody>
      </p:sp>
      <p:sp>
        <p:nvSpPr>
          <p:cNvPr id="54278" name="TextBox 10"/>
          <p:cNvSpPr txBox="1">
            <a:spLocks noChangeArrowheads="1"/>
          </p:cNvSpPr>
          <p:nvPr/>
        </p:nvSpPr>
        <p:spPr bwMode="auto">
          <a:xfrm>
            <a:off x="19050" y="476250"/>
            <a:ext cx="9124950"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b="1">
                <a:solidFill>
                  <a:schemeClr val="bg1"/>
                </a:solidFill>
                <a:latin typeface="Arial" charset="0"/>
              </a:rPr>
              <a:t>FAO-Cuba</a:t>
            </a:r>
          </a:p>
        </p:txBody>
      </p:sp>
      <p:sp>
        <p:nvSpPr>
          <p:cNvPr id="54279" name="TextBox 2"/>
          <p:cNvSpPr txBox="1">
            <a:spLocks noChangeArrowheads="1"/>
          </p:cNvSpPr>
          <p:nvPr/>
        </p:nvSpPr>
        <p:spPr bwMode="auto">
          <a:xfrm>
            <a:off x="1042988" y="518795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b="1">
                <a:latin typeface="Arial" charset="0"/>
              </a:rPr>
              <a:t>sequías</a:t>
            </a:r>
          </a:p>
        </p:txBody>
      </p:sp>
      <p:sp>
        <p:nvSpPr>
          <p:cNvPr id="54280" name="TextBox 3"/>
          <p:cNvSpPr txBox="1">
            <a:spLocks noChangeArrowheads="1"/>
          </p:cNvSpPr>
          <p:nvPr/>
        </p:nvSpPr>
        <p:spPr bwMode="auto">
          <a:xfrm>
            <a:off x="6300788" y="5018088"/>
            <a:ext cx="2274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b="1">
                <a:latin typeface="Arial" charset="0"/>
              </a:rPr>
              <a:t>lluvias torrenciales</a:t>
            </a:r>
          </a:p>
        </p:txBody>
      </p:sp>
      <p:sp>
        <p:nvSpPr>
          <p:cNvPr id="54281" name="TextBox 4"/>
          <p:cNvSpPr txBox="1">
            <a:spLocks noChangeArrowheads="1"/>
          </p:cNvSpPr>
          <p:nvPr/>
        </p:nvSpPr>
        <p:spPr bwMode="auto">
          <a:xfrm>
            <a:off x="3668713" y="5876925"/>
            <a:ext cx="1825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b="1">
                <a:latin typeface="Arial" charset="0"/>
              </a:rPr>
              <a:t>vientos fuertes</a:t>
            </a:r>
          </a:p>
        </p:txBody>
      </p:sp>
    </p:spTree>
    <p:extLst>
      <p:ext uri="{BB962C8B-B14F-4D97-AF65-F5344CB8AC3E}">
        <p14:creationId xmlns:p14="http://schemas.microsoft.com/office/powerpoint/2010/main" val="12482193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4294967295"/>
          </p:nvPr>
        </p:nvSpPr>
        <p:spPr>
          <a:xfrm>
            <a:off x="468313" y="1628775"/>
            <a:ext cx="5975350" cy="4392613"/>
          </a:xfrm>
          <a:effectLst>
            <a:outerShdw dist="17961" dir="2700000" algn="ctr" rotWithShape="0">
              <a:schemeClr val="bg1"/>
            </a:outerShdw>
          </a:effectLst>
        </p:spPr>
        <p:txBody>
          <a:bodyPr/>
          <a:lstStyle/>
          <a:p>
            <a:pPr eaLnBrk="1" hangingPunct="1"/>
            <a:r>
              <a:rPr lang="es-ES" altLang="en-US" sz="2800" b="1" smtClean="0"/>
              <a:t>Diversidad – en cultivos y </a:t>
            </a:r>
            <a:br>
              <a:rPr lang="es-ES" altLang="en-US" sz="2800" b="1" smtClean="0"/>
            </a:br>
            <a:r>
              <a:rPr lang="es-ES" altLang="en-US" sz="2800" b="1" smtClean="0"/>
              <a:t>áreas productivas</a:t>
            </a:r>
          </a:p>
          <a:p>
            <a:pPr eaLnBrk="1" hangingPunct="1"/>
            <a:r>
              <a:rPr lang="es-ES" altLang="en-US" sz="2800" b="1" smtClean="0"/>
              <a:t>Flexibilidad: reducción de tiempo en operaciones de campo</a:t>
            </a:r>
          </a:p>
          <a:p>
            <a:pPr eaLnBrk="1" hangingPunct="1"/>
            <a:r>
              <a:rPr lang="es-ES" altLang="en-US" sz="2800" b="1" smtClean="0"/>
              <a:t>Manejo de suelo/agronomía: prácticas que responden a todos extremos a la vez</a:t>
            </a:r>
          </a:p>
          <a:p>
            <a:pPr eaLnBrk="1" hangingPunct="1"/>
            <a:r>
              <a:rPr lang="es-ES" altLang="en-US" sz="2800" b="1" smtClean="0"/>
              <a:t>Convertir suelos en</a:t>
            </a:r>
            <a:br>
              <a:rPr lang="es-ES" altLang="en-US" sz="2800" b="1" smtClean="0"/>
            </a:br>
            <a:r>
              <a:rPr lang="es-ES" altLang="en-US" sz="2800" b="1" smtClean="0"/>
              <a:t>almacenes de carbono</a:t>
            </a:r>
          </a:p>
        </p:txBody>
      </p:sp>
      <p:pic>
        <p:nvPicPr>
          <p:cNvPr id="5529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700213"/>
            <a:ext cx="2665413"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8263" y="3068638"/>
            <a:ext cx="2608262"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338" y="4797425"/>
            <a:ext cx="2606675"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8"/>
          <p:cNvSpPr txBox="1">
            <a:spLocks noChangeArrowheads="1"/>
          </p:cNvSpPr>
          <p:nvPr/>
        </p:nvSpPr>
        <p:spPr bwMode="auto">
          <a:xfrm>
            <a:off x="19050" y="476250"/>
            <a:ext cx="9124950"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b="1">
                <a:solidFill>
                  <a:schemeClr val="bg1"/>
                </a:solidFill>
                <a:latin typeface="Arial" charset="0"/>
              </a:rPr>
              <a:t>FAO-Cuba</a:t>
            </a:r>
          </a:p>
        </p:txBody>
      </p:sp>
      <p:sp>
        <p:nvSpPr>
          <p:cNvPr id="55303" name="Text Box 7"/>
          <p:cNvSpPr txBox="1">
            <a:spLocks noChangeArrowheads="1"/>
          </p:cNvSpPr>
          <p:nvPr/>
        </p:nvSpPr>
        <p:spPr bwMode="auto">
          <a:xfrm>
            <a:off x="179388" y="1052513"/>
            <a:ext cx="8424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sz="3800" b="1">
                <a:solidFill>
                  <a:srgbClr val="336699"/>
                </a:solidFill>
              </a:rPr>
              <a:t>Elementos de la estrategia:</a:t>
            </a:r>
          </a:p>
        </p:txBody>
      </p:sp>
    </p:spTree>
    <p:extLst>
      <p:ext uri="{BB962C8B-B14F-4D97-AF65-F5344CB8AC3E}">
        <p14:creationId xmlns:p14="http://schemas.microsoft.com/office/powerpoint/2010/main" val="28767074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74638"/>
            <a:ext cx="8229600" cy="866775"/>
          </a:xfrm>
        </p:spPr>
        <p:txBody>
          <a:bodyPr rtlCol="0">
            <a:normAutofit fontScale="90000"/>
          </a:bodyPr>
          <a:lstStyle/>
          <a:p>
            <a:pPr eaLnBrk="1" fontAlgn="auto" hangingPunct="1">
              <a:spcAft>
                <a:spcPts val="0"/>
              </a:spcAft>
              <a:defRPr/>
            </a:pPr>
            <a:r>
              <a:rPr lang="es-ES_tradnl" sz="2800" b="1" smtClean="0"/>
              <a:t>DEGRADACIÓN DE LOS SUELOS </a:t>
            </a:r>
            <a:br>
              <a:rPr lang="es-ES_tradnl" sz="2800" b="1" smtClean="0"/>
            </a:br>
            <a:r>
              <a:rPr lang="es-ES_tradnl" sz="2800" b="1" smtClean="0"/>
              <a:t>EN ARTEMISA.</a:t>
            </a:r>
            <a:r>
              <a:rPr lang="es-ES_tradnl" sz="4800" smtClean="0"/>
              <a:t> </a:t>
            </a:r>
          </a:p>
        </p:txBody>
      </p:sp>
      <p:sp>
        <p:nvSpPr>
          <p:cNvPr id="56323" name="Rectangle 3"/>
          <p:cNvSpPr>
            <a:spLocks noGrp="1" noChangeArrowheads="1"/>
          </p:cNvSpPr>
          <p:nvPr>
            <p:ph type="body" idx="1"/>
          </p:nvPr>
        </p:nvSpPr>
        <p:spPr>
          <a:xfrm>
            <a:off x="457200" y="1196975"/>
            <a:ext cx="8229600" cy="5400675"/>
          </a:xfrm>
        </p:spPr>
        <p:txBody>
          <a:bodyPr/>
          <a:lstStyle/>
          <a:p>
            <a:pPr algn="just" eaLnBrk="1" hangingPunct="1"/>
            <a:r>
              <a:rPr lang="es-ES_tradnl" sz="2800" smtClean="0"/>
              <a:t>Pérdida de la profundidad efectiva y del contenido de materia orgánica</a:t>
            </a:r>
            <a:r>
              <a:rPr lang="es-ES" sz="2800" smtClean="0"/>
              <a:t> </a:t>
            </a:r>
            <a:r>
              <a:rPr lang="es-ES_tradnl" sz="2800" smtClean="0"/>
              <a:t>asociado a la deforestación en áreas de gran actividad del carso.</a:t>
            </a:r>
          </a:p>
          <a:p>
            <a:pPr algn="just" eaLnBrk="1" hangingPunct="1"/>
            <a:r>
              <a:rPr lang="es-ES_tradnl" sz="2800" smtClean="0"/>
              <a:t>Compactación intensa en los  Ferralíticos</a:t>
            </a:r>
            <a:r>
              <a:rPr lang="es-ES" sz="2800" smtClean="0"/>
              <a:t> </a:t>
            </a:r>
          </a:p>
          <a:p>
            <a:pPr algn="just" eaLnBrk="1" hangingPunct="1"/>
            <a:r>
              <a:rPr lang="es-ES_tradnl" sz="2800" smtClean="0"/>
              <a:t>La erosión hídrica lineal y laminar (o en sábana)</a:t>
            </a:r>
            <a:r>
              <a:rPr lang="es-ES" sz="2800" smtClean="0"/>
              <a:t> </a:t>
            </a:r>
            <a:r>
              <a:rPr lang="es-ES_tradnl" sz="2800" smtClean="0"/>
              <a:t>en suelos pardos. </a:t>
            </a:r>
            <a:endParaRPr lang="es-ES" sz="2800" smtClean="0"/>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95800"/>
            <a:ext cx="2555875" cy="191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19600"/>
            <a:ext cx="3600450" cy="198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4435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s-ES" sz="4000" smtClean="0"/>
              <a:t>Deforestación y terraceo </a:t>
            </a:r>
            <a:br>
              <a:rPr lang="es-ES" sz="4000" smtClean="0"/>
            </a:br>
            <a:r>
              <a:rPr lang="es-ES" sz="4000" smtClean="0"/>
              <a:t>Sierra del Rosario</a:t>
            </a:r>
          </a:p>
        </p:txBody>
      </p:sp>
      <p:sp>
        <p:nvSpPr>
          <p:cNvPr id="57347" name="Rectangle 3"/>
          <p:cNvSpPr>
            <a:spLocks noGrp="1" noChangeArrowheads="1"/>
          </p:cNvSpPr>
          <p:nvPr>
            <p:ph type="body" idx="1"/>
          </p:nvPr>
        </p:nvSpPr>
        <p:spPr/>
        <p:txBody>
          <a:bodyPr/>
          <a:lstStyle/>
          <a:p>
            <a:pPr eaLnBrk="1" hangingPunct="1"/>
            <a:endParaRPr lang="es-ES" smtClean="0"/>
          </a:p>
        </p:txBody>
      </p:sp>
      <p:pic>
        <p:nvPicPr>
          <p:cNvPr id="57348" name="Picture 4" descr="DSCF28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91440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6490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endParaRPr lang="es-ES" smtClean="0"/>
          </a:p>
        </p:txBody>
      </p:sp>
      <p:sp>
        <p:nvSpPr>
          <p:cNvPr id="58371" name="Rectangle 3"/>
          <p:cNvSpPr>
            <a:spLocks noGrp="1" noChangeArrowheads="1"/>
          </p:cNvSpPr>
          <p:nvPr>
            <p:ph type="body" idx="1"/>
          </p:nvPr>
        </p:nvSpPr>
        <p:spPr/>
        <p:txBody>
          <a:bodyPr/>
          <a:lstStyle/>
          <a:p>
            <a:pPr eaLnBrk="1" hangingPunct="1">
              <a:buFontTx/>
              <a:buNone/>
            </a:pPr>
            <a:endParaRPr lang="es-ES" smtClean="0"/>
          </a:p>
        </p:txBody>
      </p:sp>
      <p:pic>
        <p:nvPicPr>
          <p:cNvPr id="58372" name="Picture 4" descr="imagen Artemisa satel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500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4000" smtClean="0">
                <a:effectLst/>
              </a:rPr>
              <a:t>Preocupación por el actual cambio climático:</a:t>
            </a:r>
            <a:endParaRPr lang="es-ES_tradnl" sz="4000" smtClean="0">
              <a:effectLst/>
            </a:endParaRPr>
          </a:p>
        </p:txBody>
      </p:sp>
      <p:sp>
        <p:nvSpPr>
          <p:cNvPr id="37891" name="Rectangle 3"/>
          <p:cNvSpPr>
            <a:spLocks noGrp="1" noChangeArrowheads="1"/>
          </p:cNvSpPr>
          <p:nvPr>
            <p:ph type="body" sz="half" idx="1"/>
          </p:nvPr>
        </p:nvSpPr>
        <p:spPr>
          <a:xfrm>
            <a:off x="0" y="2057400"/>
            <a:ext cx="64008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1" dirty="0" smtClean="0">
                <a:effectLst/>
              </a:rPr>
              <a:t>Se está produciendo</a:t>
            </a:r>
            <a:r>
              <a:rPr lang="es-ES_tradnl" b="1" dirty="0" smtClean="0">
                <a:solidFill>
                  <a:srgbClr val="FF0000"/>
                </a:solidFill>
                <a:effectLst/>
              </a:rPr>
              <a:t> en tiempo tan breve  que no permitirá la adaptación natural de los ecosistemas naturales  </a:t>
            </a:r>
            <a:r>
              <a:rPr lang="es-ES_tradnl" b="1" dirty="0" smtClean="0">
                <a:effectLst/>
              </a:rPr>
              <a:t>y de  los sistemas socioeconómicos a las nuevas condiciones. </a:t>
            </a:r>
          </a:p>
        </p:txBody>
      </p:sp>
      <p:pic>
        <p:nvPicPr>
          <p:cNvPr id="37893" name="13 Imagen" descr="polarbear-jan-will-340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597025"/>
            <a:ext cx="25146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7a20b75e3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660233" y="3861048"/>
            <a:ext cx="2253426" cy="22056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drought corn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068" y="4576382"/>
            <a:ext cx="2223864" cy="217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082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7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7"/>
          <p:cNvSpPr txBox="1">
            <a:spLocks noChangeArrowheads="1"/>
          </p:cNvSpPr>
          <p:nvPr/>
        </p:nvSpPr>
        <p:spPr bwMode="auto">
          <a:xfrm>
            <a:off x="179388" y="1196975"/>
            <a:ext cx="8785225" cy="5561013"/>
          </a:xfrm>
          <a:prstGeom prst="rect">
            <a:avLst/>
          </a:prstGeom>
          <a:noFill/>
          <a:ln w="12700">
            <a:solidFill>
              <a:srgbClr val="33669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ES" sz="2800" b="1">
                <a:solidFill>
                  <a:srgbClr val="336699"/>
                </a:solidFill>
              </a:rPr>
              <a:t>AGRICULTURA SOSTENIBLE</a:t>
            </a:r>
          </a:p>
          <a:p>
            <a:pPr algn="ctr" eaLnBrk="1" hangingPunct="1"/>
            <a:r>
              <a:rPr lang="es-ES" sz="2800" b="1">
                <a:solidFill>
                  <a:srgbClr val="336699"/>
                </a:solidFill>
              </a:rPr>
              <a:t>La agricultura del futuro – el futuro de la agricultura</a:t>
            </a:r>
          </a:p>
          <a:p>
            <a:pPr algn="ctr" eaLnBrk="1" hangingPunct="1"/>
            <a:endParaRPr lang="en-US" sz="28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a:p>
            <a:pPr algn="ctr" eaLnBrk="1" hangingPunct="1"/>
            <a:endParaRPr lang="en-US" sz="2000" b="1">
              <a:solidFill>
                <a:srgbClr val="336699"/>
              </a:solidFill>
            </a:endParaRPr>
          </a:p>
        </p:txBody>
      </p:sp>
      <p:sp>
        <p:nvSpPr>
          <p:cNvPr id="59395" name="TextBox 8"/>
          <p:cNvSpPr txBox="1">
            <a:spLocks noChangeArrowheads="1"/>
          </p:cNvSpPr>
          <p:nvPr/>
        </p:nvSpPr>
        <p:spPr bwMode="auto">
          <a:xfrm>
            <a:off x="4572000" y="544512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s-ES" sz="2800" b="1">
              <a:latin typeface="Arial" charset="0"/>
            </a:endParaRPr>
          </a:p>
        </p:txBody>
      </p:sp>
      <p:sp>
        <p:nvSpPr>
          <p:cNvPr id="59396" name="Rectangle 4"/>
          <p:cNvSpPr>
            <a:spLocks noGrp="1" noChangeArrowheads="1"/>
          </p:cNvSpPr>
          <p:nvPr>
            <p:ph type="title" idx="4294967295"/>
          </p:nvPr>
        </p:nvSpPr>
        <p:spPr>
          <a:xfrm>
            <a:off x="4572000" y="438150"/>
            <a:ext cx="4052888" cy="358775"/>
          </a:xfrm>
        </p:spPr>
        <p:txBody>
          <a:bodyPr lIns="0" tIns="0" rIns="0" bIns="0"/>
          <a:lstStyle/>
          <a:p>
            <a:pPr algn="r" eaLnBrk="1" hangingPunct="1"/>
            <a:r>
              <a:rPr lang="en-US" sz="1400" smtClean="0"/>
              <a:t>Agricultura de Conservación</a:t>
            </a:r>
          </a:p>
        </p:txBody>
      </p:sp>
      <p:pic>
        <p:nvPicPr>
          <p:cNvPr id="59397" name="Picture 2" descr="C:\Users\FriedrichT\Documents\Foto\2006-10-Cuba\0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2208213"/>
            <a:ext cx="2438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Box 6"/>
          <p:cNvSpPr txBox="1">
            <a:spLocks noChangeArrowheads="1"/>
          </p:cNvSpPr>
          <p:nvPr/>
        </p:nvSpPr>
        <p:spPr bwMode="auto">
          <a:xfrm>
            <a:off x="0" y="471488"/>
            <a:ext cx="912495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b="1">
                <a:solidFill>
                  <a:schemeClr val="bg1"/>
                </a:solidFill>
                <a:latin typeface="Arial" charset="0"/>
              </a:rPr>
              <a:t>FAO-Cuba</a:t>
            </a:r>
          </a:p>
        </p:txBody>
      </p:sp>
      <p:pic>
        <p:nvPicPr>
          <p:cNvPr id="59399" name="Picture 4" descr="F:\Documents\Photo Gallery\images\29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62200"/>
            <a:ext cx="26670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6" descr="Left is no till wheat and right is conventional t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0725" y="4305300"/>
            <a:ext cx="366871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4" descr="Copy of 10;불경모내기8"/>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617538" y="4305300"/>
            <a:ext cx="326866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6" descr="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206625"/>
            <a:ext cx="19431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0512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txBody>
          <a:bodyPr/>
          <a:lstStyle/>
          <a:p>
            <a:r>
              <a:rPr lang="es-ES" dirty="0" smtClean="0"/>
              <a:t>Bibliografía</a:t>
            </a:r>
            <a:endParaRPr lang="es-ES" dirty="0"/>
          </a:p>
        </p:txBody>
      </p:sp>
      <p:sp>
        <p:nvSpPr>
          <p:cNvPr id="3" name="2 Marcador de contenido"/>
          <p:cNvSpPr>
            <a:spLocks noGrp="1"/>
          </p:cNvSpPr>
          <p:nvPr>
            <p:ph idx="1"/>
          </p:nvPr>
        </p:nvSpPr>
        <p:spPr>
          <a:xfrm>
            <a:off x="179512" y="1196752"/>
            <a:ext cx="8784976" cy="4929411"/>
          </a:xfrm>
        </p:spPr>
        <p:txBody>
          <a:bodyPr>
            <a:normAutofit/>
          </a:bodyPr>
          <a:lstStyle/>
          <a:p>
            <a:r>
              <a:rPr lang="es-ES" sz="2400" dirty="0">
                <a:latin typeface="Arial" pitchFamily="34" charset="0"/>
                <a:cs typeface="Arial" pitchFamily="34" charset="0"/>
              </a:rPr>
              <a:t>Colectivo de autores: Geografía Física. Volumen II. Editorial Universitaria Félix Varela. La Habana. </a:t>
            </a:r>
            <a:r>
              <a:rPr lang="es-ES" sz="2400" dirty="0" smtClean="0">
                <a:latin typeface="Arial" pitchFamily="34" charset="0"/>
                <a:cs typeface="Arial" pitchFamily="34" charset="0"/>
              </a:rPr>
              <a:t>2018</a:t>
            </a:r>
          </a:p>
          <a:p>
            <a:r>
              <a:rPr lang="es-ES" sz="2400" dirty="0" smtClean="0">
                <a:latin typeface="Arial" pitchFamily="34" charset="0"/>
                <a:cs typeface="Arial" pitchFamily="34" charset="0"/>
              </a:rPr>
              <a:t>Ferrari J. Yolanda Sosa y Caridad </a:t>
            </a:r>
            <a:r>
              <a:rPr lang="es-ES" sz="2400" dirty="0" err="1" smtClean="0">
                <a:latin typeface="Arial" pitchFamily="34" charset="0"/>
                <a:cs typeface="Arial" pitchFamily="34" charset="0"/>
              </a:rPr>
              <a:t>Masot</a:t>
            </a:r>
            <a:r>
              <a:rPr lang="es-ES" sz="2400" dirty="0" smtClean="0">
                <a:latin typeface="Arial" pitchFamily="34" charset="0"/>
                <a:cs typeface="Arial" pitchFamily="34" charset="0"/>
              </a:rPr>
              <a:t>.  Biogeografía. Editorial Pueblo y Educación. La Habana. 1988.</a:t>
            </a:r>
          </a:p>
          <a:p>
            <a:pPr marL="342900" lvl="2" indent="-342900" algn="just"/>
            <a:r>
              <a:rPr lang="es-ES" dirty="0">
                <a:latin typeface="Arial" pitchFamily="34" charset="0"/>
                <a:cs typeface="Arial" pitchFamily="34" charset="0"/>
              </a:rPr>
              <a:t>Sociedad Económica de Amigos del País (SEAP)</a:t>
            </a:r>
            <a:r>
              <a:rPr lang="es-ES" b="1" dirty="0">
                <a:latin typeface="Arial" pitchFamily="34" charset="0"/>
                <a:cs typeface="Arial" pitchFamily="34" charset="0"/>
              </a:rPr>
              <a:t> </a:t>
            </a:r>
            <a:r>
              <a:rPr lang="es-ES" dirty="0">
                <a:latin typeface="Arial" pitchFamily="34" charset="0"/>
                <a:cs typeface="Arial" pitchFamily="34" charset="0"/>
              </a:rPr>
              <a:t>Diversos conocimientos de la actualidad sobre el medio ambiente globales y cubanos. </a:t>
            </a:r>
            <a:r>
              <a:rPr lang="es-ES" dirty="0" smtClean="0">
                <a:latin typeface="Arial" pitchFamily="34" charset="0"/>
                <a:cs typeface="Arial" pitchFamily="34" charset="0"/>
              </a:rPr>
              <a:t>Presentaciones electrónicas.  </a:t>
            </a:r>
            <a:r>
              <a:rPr lang="es-ES" dirty="0">
                <a:latin typeface="Arial" pitchFamily="34" charset="0"/>
                <a:cs typeface="Arial" pitchFamily="34" charset="0"/>
              </a:rPr>
              <a:t>2015</a:t>
            </a:r>
          </a:p>
          <a:p>
            <a:pPr algn="just"/>
            <a:endParaRPr lang="es-ES" sz="2400" dirty="0">
              <a:latin typeface="Arial" pitchFamily="34" charset="0"/>
              <a:cs typeface="Arial" pitchFamily="34" charset="0"/>
            </a:endParaRPr>
          </a:p>
        </p:txBody>
      </p:sp>
    </p:spTree>
    <p:extLst>
      <p:ext uri="{BB962C8B-B14F-4D97-AF65-F5344CB8AC3E}">
        <p14:creationId xmlns:p14="http://schemas.microsoft.com/office/powerpoint/2010/main" val="1988591798"/>
      </p:ext>
    </p:extLst>
  </p:cSld>
  <p:clrMapOvr>
    <a:masterClrMapping/>
  </p:clrMapOvr>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TotalTime>
  <Words>2802</Words>
  <Application>Microsoft Office PowerPoint</Application>
  <PresentationFormat>Presentación en pantalla (4:3)</PresentationFormat>
  <Paragraphs>389</Paragraphs>
  <Slides>91</Slides>
  <Notes>16</Notes>
  <HiddenSlides>1</HiddenSlides>
  <MMClips>0</MMClips>
  <ScaleCrop>false</ScaleCrop>
  <HeadingPairs>
    <vt:vector size="6" baseType="variant">
      <vt:variant>
        <vt:lpstr>Tema</vt:lpstr>
      </vt:variant>
      <vt:variant>
        <vt:i4>1</vt:i4>
      </vt:variant>
      <vt:variant>
        <vt:lpstr>Servidores OLE incrustados</vt:lpstr>
      </vt:variant>
      <vt:variant>
        <vt:i4>7</vt:i4>
      </vt:variant>
      <vt:variant>
        <vt:lpstr>Títulos de diapositiva</vt:lpstr>
      </vt:variant>
      <vt:variant>
        <vt:i4>91</vt:i4>
      </vt:variant>
    </vt:vector>
  </HeadingPairs>
  <TitlesOfParts>
    <vt:vector size="99" baseType="lpstr">
      <vt:lpstr>Tema de Office</vt:lpstr>
      <vt:lpstr>Fotografía de Photo Editor</vt:lpstr>
      <vt:lpstr>Image</vt:lpstr>
      <vt:lpstr>Imagen de mapa de bits</vt:lpstr>
      <vt:lpstr>Diapositiva</vt:lpstr>
      <vt:lpstr>Foto de Photo Editor</vt:lpstr>
      <vt:lpstr>Clip</vt:lpstr>
      <vt:lpstr>Diapositiva de Microsoft PowerPoint</vt:lpstr>
      <vt:lpstr> Problemas globales del medio ambiente  que afectan a la biosfera.</vt:lpstr>
      <vt:lpstr>Medio ambiente</vt:lpstr>
      <vt:lpstr> </vt:lpstr>
      <vt:lpstr>La contracción de la biosfera                  1900-2000 </vt:lpstr>
      <vt:lpstr>Contaminación</vt:lpstr>
      <vt:lpstr>Problemas ambientales causados por contaminación de la atmósfera que afectan a la biosfera</vt:lpstr>
      <vt:lpstr>Presentación de PowerPoint</vt:lpstr>
      <vt:lpstr>Cambio climático:</vt:lpstr>
      <vt:lpstr>Preocupación por el actual cambio climático:</vt:lpstr>
      <vt:lpstr>Lluvia ácida  </vt:lpstr>
      <vt:lpstr>Presentación de PowerPoint</vt:lpstr>
      <vt:lpstr>Presentación de PowerPoint</vt:lpstr>
      <vt:lpstr>Presentación de PowerPoint</vt:lpstr>
      <vt:lpstr>Deforestación</vt:lpstr>
      <vt:lpstr>Deforestación produce erosión </vt:lpstr>
      <vt:lpstr>Presentación de PowerPoint</vt:lpstr>
      <vt:lpstr>CAUSAS DE LA CONTAMINACIÓN DE SUELOS </vt:lpstr>
      <vt:lpstr>Presentación de PowerPoint</vt:lpstr>
      <vt:lpstr>Presentación de PowerPoint</vt:lpstr>
      <vt:lpstr>Contaminación de suelos por aguas negras</vt:lpstr>
      <vt:lpstr>Presentación de PowerPoint</vt:lpstr>
      <vt:lpstr>Suelos del mundo afectados:</vt:lpstr>
      <vt:lpstr>Problemas que afectan los suelos</vt:lpstr>
      <vt:lpstr>Degradación del suelo. Erosión</vt:lpstr>
      <vt:lpstr>Deforestación produce erosión </vt:lpstr>
      <vt:lpstr>Para reducir la erosión terraceo</vt:lpstr>
      <vt:lpstr>Presentación de PowerPoint</vt:lpstr>
      <vt:lpstr>Presentación de PowerPoint</vt:lpstr>
      <vt:lpstr>   La desertificación afecta a un cuarto del total del área de tierras del mundo   </vt:lpstr>
      <vt:lpstr>Presentación de PowerPoint</vt:lpstr>
      <vt:lpstr>Presentación de PowerPoint</vt:lpstr>
      <vt:lpstr>Presentación de PowerPoint</vt:lpstr>
      <vt:lpstr>Causas de la pérdida de biodiversidad</vt:lpstr>
      <vt:lpstr>Presentación de PowerPoint</vt:lpstr>
      <vt:lpstr>Presentación de PowerPoint</vt:lpstr>
      <vt:lpstr>Consecuencias de la contaminación y el mal manejo de la diversidad biológica</vt:lpstr>
      <vt:lpstr>Presentación de PowerPoint</vt:lpstr>
      <vt:lpstr> CUBA: PRINCIPALES PROBLEMAS AMBIENTALES RELACIONADOS CON LA BIOSFERA  (EAN 2016-2020)  </vt:lpstr>
      <vt:lpstr>Presentación de PowerPoint</vt:lpstr>
      <vt:lpstr>Presentación de PowerPoint</vt:lpstr>
      <vt:lpstr>AFECTACIONES A LA COBERTURA FORESTAL</vt:lpstr>
      <vt:lpstr>Deforestación y repoblación   Sierra del Rosario</vt:lpstr>
      <vt:lpstr>INCREMENTO DE COBERTURA  BOSCOSA  POR  REPOBLACIÓN FORESTAL </vt:lpstr>
      <vt:lpstr>Presentación de PowerPoint</vt:lpstr>
      <vt:lpstr>Presentación de PowerPoint</vt:lpstr>
      <vt:lpstr>Presentación de PowerPoint</vt:lpstr>
      <vt:lpstr>Presentación de PowerPoint</vt:lpstr>
      <vt:lpstr>LA BIODIVERSIDAD EN CUBA</vt:lpstr>
      <vt:lpstr>Presentación de PowerPoint</vt:lpstr>
      <vt:lpstr>Presentación de PowerPoint</vt:lpstr>
      <vt:lpstr>Presentación de PowerPoint</vt:lpstr>
      <vt:lpstr>Palma real (Roystonea regia). Árbol nacional </vt:lpstr>
      <vt:lpstr>Áreas de intervención de los principales proyectos en la temática de diversidad biológica</vt:lpstr>
      <vt:lpstr>Reservas de la biosfera en Cuba</vt:lpstr>
      <vt:lpstr>Presentación de PowerPoint</vt:lpstr>
      <vt:lpstr>Regulaciones legales sobre la protección ambiental en Cuba</vt:lpstr>
      <vt:lpstr>CONTAMINACIÓN DE LAS AGUAS</vt:lpstr>
      <vt:lpstr>Presentación de PowerPoint</vt:lpstr>
      <vt:lpstr>Contaminación de las aguas marinas por hidrocarburos</vt:lpstr>
      <vt:lpstr>Presentación de PowerPoint</vt:lpstr>
      <vt:lpstr>Presentación de PowerPoint</vt:lpstr>
      <vt:lpstr>Presentación de PowerPoint</vt:lpstr>
      <vt:lpstr>Isla de basura del Pacífico</vt:lpstr>
      <vt:lpstr>Islas de basura en los océanos</vt:lpstr>
      <vt:lpstr>Problemas ambientales que afectan a los suelos</vt:lpstr>
      <vt:lpstr>Presentación de PowerPoint</vt:lpstr>
      <vt:lpstr>Problemas que afectan los suelos</vt:lpstr>
      <vt:lpstr>Presentación de PowerPoint</vt:lpstr>
      <vt:lpstr>Erosión del suelo </vt:lpstr>
      <vt:lpstr>Degradación del suelo. Erosión</vt:lpstr>
      <vt:lpstr>Lateritas Moa. </vt:lpstr>
      <vt:lpstr>Deforestación para construcción de caminos mineros en suelos ferríticos en Moa</vt:lpstr>
      <vt:lpstr>Presentación de PowerPoint</vt:lpstr>
      <vt:lpstr>Presentación de PowerPoint</vt:lpstr>
      <vt:lpstr>Presentación de PowerPoint</vt:lpstr>
      <vt:lpstr>Presentación de PowerPoint</vt:lpstr>
      <vt:lpstr>Para reducir la erosión terraceo</vt:lpstr>
      <vt:lpstr>DEGRADACIÓN DE LOS SUELOS EN CUBA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DEGRADACIÓN DE LOS SUELOS  EN ARTEMISA. </vt:lpstr>
      <vt:lpstr>Deforestación y terraceo  Sierra del Rosario</vt:lpstr>
      <vt:lpstr>Presentación de PowerPoint</vt:lpstr>
      <vt:lpstr>Agricultura de Conservación</vt:lpstr>
      <vt:lpstr>Bibliografía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 incluir en Conferencia 1</dc:title>
  <dc:creator>Mi PC</dc:creator>
  <cp:lastModifiedBy>Equipo</cp:lastModifiedBy>
  <cp:revision>59</cp:revision>
  <dcterms:created xsi:type="dcterms:W3CDTF">2018-08-31T08:04:08Z</dcterms:created>
  <dcterms:modified xsi:type="dcterms:W3CDTF">2002-01-01T08:52:57Z</dcterms:modified>
</cp:coreProperties>
</file>